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329" r:id="rId3"/>
    <p:sldId id="330" r:id="rId4"/>
    <p:sldId id="327" r:id="rId5"/>
    <p:sldId id="331" r:id="rId6"/>
    <p:sldId id="325" r:id="rId7"/>
    <p:sldId id="32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8C9B-20AB-42B0-9CEF-EF719E665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32C2B-3448-437A-A49F-A6A154CE6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4BF1B-BDB3-46DB-A07E-E0C0AC3A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1D620-0E70-4429-B8B0-E409C105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93E30-5742-4702-8B44-32753DE6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2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C650-7AB2-4995-87A2-72CE97F9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CC76E-57CE-4552-8247-F9E6D2F81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1875-BC3F-4CAE-B511-0D8980BF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BFEE2-C10D-455F-A6D6-11A772B5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C7A6-1568-4D17-B602-6709C381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B141F-1B85-45C7-8615-1A29D112E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82A7B-41A1-4B13-A8C3-3D3AD970B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5559-F7CF-4CC0-AEEB-945BEC3E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755DD-D8D9-4836-A6C0-F6A365BC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2EE07-3721-4A7F-ACD0-1DB7203E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29E6-55F0-4902-9C1D-93EDA842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F518E-5845-4406-BD8B-91EC74928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A171-1CDF-4694-B5AE-1AA54A46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82DB-B3EC-4D01-AF94-D74B763A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CF4C6-AC6D-425A-95C1-65310AB8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4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97AD-8BB0-4D41-A876-9AC0DD4E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ED7BF-9FDB-4DBE-99FE-FDE92BDAB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828D9-2D56-4DBD-85BD-1777842E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32136-D573-43B1-B0F7-20D025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BF2E7-6B9B-43DE-9788-CE497EAB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410F-3FA0-4BB8-BBE7-9D49C81C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A7634-EF52-4043-ACCD-75230D56B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FB3C9-E25E-44F1-A3BF-A12F96466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8A0E1-C63A-465B-907A-28F3D232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C70E8-757A-45E5-A677-E110593F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A0A1-4980-446C-A3DD-CF983D1A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9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BA84-7519-48C6-8A08-A31C738D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4A692-C0D0-4FDD-87D1-5438C90D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983D8-F5BE-4756-958D-ABDFD7229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9CD7E-9ECF-414F-9638-8EA59F13B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212F9-C941-4270-8055-F3E1A795F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BCA5E-9F5A-4F23-9E5A-C2C17ACC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F4C7C-1869-4196-9CDD-06663A82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AD555-F46C-4A2B-A154-C90B9FAA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2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EF26-9CAF-44DD-9BD9-7797D148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A2202-B9B8-4924-BF78-69FF249F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8E608-230D-45D8-B0E1-6E276DFD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D451C-F453-4DEA-8838-D65A542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0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DA485-4174-41E0-B7EC-75849643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B7EB4-670C-413B-8AE9-BBC3DC44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245C0-3906-45EF-BD87-0F6216AC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6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34C0-9BCB-487C-8A25-8211AE82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B438-9A1C-4203-9369-C5205D900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15AB3-205B-43C7-92BD-5003A63F2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14D0C-4737-49EB-9261-9D929C8F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CC9D4-208F-468D-A022-0146BA05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B9ECD-3569-467E-B8DF-7CFB2482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7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700B-98F5-4FEB-B607-01EAFABC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C3658-C795-4339-8212-79D1B1D84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D9DF1-5FC9-4BA1-BA5F-5ECFA7D54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537AC-518E-4B02-A458-DC04E51E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8670C-8DE0-4B67-BFDB-B77F71F4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61124-AA12-4F1D-923A-915547A2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1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81769-7DA0-4F59-B9D6-D3AE86D5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47120-3949-4C46-8D4A-EEAE2DD8C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66587-BDB4-4A2D-8A7C-2BE85BC6C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53C-AC08-4FB0-9660-6C1856F0EDC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19A98-5925-4AB0-9AE6-B778355BC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FA30-BBE7-450A-92F5-EA6C33247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5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20.png"/><Relationship Id="rId10" Type="http://schemas.openxmlformats.org/officeDocument/2006/relationships/image" Target="../media/image160.png"/><Relationship Id="rId4" Type="http://schemas.openxmlformats.org/officeDocument/2006/relationships/image" Target="../media/image110.png"/><Relationship Id="rId9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FC91-8385-444D-8818-1ABC918E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78" y="0"/>
            <a:ext cx="10515600" cy="869243"/>
          </a:xfrm>
        </p:spPr>
        <p:txBody>
          <a:bodyPr>
            <a:normAutofit/>
          </a:bodyPr>
          <a:lstStyle/>
          <a:p>
            <a:r>
              <a:rPr lang="en-US" sz="3200" dirty="0"/>
              <a:t>RTE </a:t>
            </a:r>
            <a:r>
              <a:rPr lang="en-US" sz="3200" dirty="0" err="1"/>
              <a:t>fvDOM</a:t>
            </a:r>
            <a:r>
              <a:rPr lang="en-US" sz="3200" dirty="0"/>
              <a:t> (</a:t>
            </a:r>
            <a:r>
              <a:rPr lang="en-US" sz="3200" dirty="0" err="1"/>
              <a:t>radiativeIntensityRay.C</a:t>
            </a:r>
            <a:r>
              <a:rPr lang="en-US" sz="3200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AB6A5F-64F9-40A6-A6D0-E6ADC6FCF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265" y="1165863"/>
            <a:ext cx="5795711" cy="30573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6B0676-C860-4163-9D44-C3DC385F1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096" y="721109"/>
            <a:ext cx="5271909" cy="39468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3E1BDA-9D67-4103-8A38-7B8B9B497C2D}"/>
              </a:ext>
            </a:extLst>
          </p:cNvPr>
          <p:cNvSpPr txBox="1"/>
          <p:nvPr/>
        </p:nvSpPr>
        <p:spPr>
          <a:xfrm>
            <a:off x="1182913" y="4477010"/>
            <a:ext cx="3515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aLambda</a:t>
            </a:r>
            <a:r>
              <a:rPr lang="en-US" sz="1600" dirty="0">
                <a:solidFill>
                  <a:srgbClr val="7030A0"/>
                </a:solidFill>
              </a:rPr>
              <a:t> = </a:t>
            </a:r>
            <a:r>
              <a:rPr lang="en-US" sz="1600" dirty="0" err="1">
                <a:solidFill>
                  <a:srgbClr val="7030A0"/>
                </a:solidFill>
              </a:rPr>
              <a:t>aCont</a:t>
            </a:r>
            <a:r>
              <a:rPr lang="en-US" sz="1600" dirty="0">
                <a:solidFill>
                  <a:srgbClr val="7030A0"/>
                </a:solidFill>
              </a:rPr>
              <a:t> + </a:t>
            </a:r>
            <a:r>
              <a:rPr lang="en-US" sz="1600" dirty="0" err="1">
                <a:solidFill>
                  <a:srgbClr val="7030A0"/>
                </a:solidFill>
              </a:rPr>
              <a:t>aDisp</a:t>
            </a:r>
            <a:r>
              <a:rPr lang="en-US" sz="1600" dirty="0">
                <a:solidFill>
                  <a:srgbClr val="7030A0"/>
                </a:solidFill>
              </a:rPr>
              <a:t>  (total absorption coefficient in units of 1/m)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9A672-16F5-4F93-AB98-503078473C09}"/>
              </a:ext>
            </a:extLst>
          </p:cNvPr>
          <p:cNvSpPr txBox="1"/>
          <p:nvPr/>
        </p:nvSpPr>
        <p:spPr>
          <a:xfrm>
            <a:off x="9345511" y="122258"/>
            <a:ext cx="3045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omega = solid angle (steradians)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57E135-8E1C-41F2-B4B5-59E0F787654A}"/>
                  </a:ext>
                </a:extLst>
              </p:cNvPr>
              <p:cNvSpPr txBox="1"/>
              <p:nvPr/>
            </p:nvSpPr>
            <p:spPr>
              <a:xfrm>
                <a:off x="9905052" y="460812"/>
                <a:ext cx="18942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7030A0"/>
                    </a:solidFill>
                  </a:rPr>
                  <a:t>bLambda =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US" sz="16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57E135-8E1C-41F2-B4B5-59E0F7876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052" y="460812"/>
                <a:ext cx="1894267" cy="338554"/>
              </a:xfrm>
              <a:prstGeom prst="rect">
                <a:avLst/>
              </a:prstGeom>
              <a:blipFill>
                <a:blip r:embed="rId5"/>
                <a:stretch>
                  <a:fillRect l="-1929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3C0DE2D6-F6A7-4C93-9EDC-409F851644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2155" y="5089099"/>
            <a:ext cx="4939686" cy="14136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0CA0F7D-47BF-415E-ACA1-E0AAED62D9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265" y="5089099"/>
            <a:ext cx="5229877" cy="1413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096408F-967F-4C0E-9455-F0827096DF1A}"/>
              </a:ext>
            </a:extLst>
          </p:cNvPr>
          <p:cNvSpPr txBox="1"/>
          <p:nvPr/>
        </p:nvSpPr>
        <p:spPr>
          <a:xfrm>
            <a:off x="2974798" y="6136891"/>
            <a:ext cx="2519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absorptionEmissionModel.C</a:t>
            </a: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9494CF-8A07-4404-89F9-4BDE0E70AB59}"/>
              </a:ext>
            </a:extLst>
          </p:cNvPr>
          <p:cNvSpPr txBox="1"/>
          <p:nvPr/>
        </p:nvSpPr>
        <p:spPr>
          <a:xfrm>
            <a:off x="8391998" y="6136891"/>
            <a:ext cx="2519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absorptionEmissionModel.C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946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87B6-4A31-433D-B3B6-E6798957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12" y="125999"/>
            <a:ext cx="10515600" cy="572676"/>
          </a:xfrm>
        </p:spPr>
        <p:txBody>
          <a:bodyPr>
            <a:normAutofit fontScale="90000"/>
          </a:bodyPr>
          <a:lstStyle/>
          <a:p>
            <a:r>
              <a:rPr lang="en-US" dirty="0"/>
              <a:t>Radiation Transfer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BA822C3-D29C-4156-A17C-1E410FEA783B}"/>
                  </a:ext>
                </a:extLst>
              </p:cNvPr>
              <p:cNvSpPr/>
              <p:nvPr/>
            </p:nvSpPr>
            <p:spPr>
              <a:xfrm>
                <a:off x="475791" y="3305935"/>
                <a:ext cx="11089242" cy="8654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𝑠𝑢𝑟𝑓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BA822C3-D29C-4156-A17C-1E410FEA7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91" y="3305935"/>
                <a:ext cx="11089242" cy="8654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1E22D3-E5D1-48F5-99DF-2DC2B25EBC23}"/>
                  </a:ext>
                </a:extLst>
              </p:cNvPr>
              <p:cNvSpPr/>
              <p:nvPr/>
            </p:nvSpPr>
            <p:spPr>
              <a:xfrm>
                <a:off x="3746063" y="2149557"/>
                <a:ext cx="4875053" cy="751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𝑠𝑢𝑟𝑓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</a:rPr>
                  <a:t>particles.ap</a:t>
                </a:r>
                <a:r>
                  <a:rPr lang="en-US" sz="2800" dirty="0">
                    <a:solidFill>
                      <a:srgbClr val="0070C0"/>
                    </a:solidFill>
                  </a:rPr>
                  <a:t>()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1E22D3-E5D1-48F5-99DF-2DC2B25EB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063" y="2149557"/>
                <a:ext cx="4875053" cy="751872"/>
              </a:xfrm>
              <a:prstGeom prst="rect">
                <a:avLst/>
              </a:prstGeom>
              <a:blipFill>
                <a:blip r:embed="rId3"/>
                <a:stretch>
                  <a:fillRect r="-1377" b="-1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470F6-496A-4F53-BEFB-3D63E30BB76F}"/>
                  </a:ext>
                </a:extLst>
              </p:cNvPr>
              <p:cNvSpPr txBox="1"/>
              <p:nvPr/>
            </p:nvSpPr>
            <p:spPr>
              <a:xfrm>
                <a:off x="3378936" y="5319393"/>
                <a:ext cx="3475760" cy="491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𝐸𝐶𝑜𝑛𝑡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470F6-496A-4F53-BEFB-3D63E30BB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936" y="5319393"/>
                <a:ext cx="3475760" cy="491738"/>
              </a:xfrm>
              <a:prstGeom prst="rect">
                <a:avLst/>
              </a:prstGeom>
              <a:blipFill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CE1382-77E8-496F-8B3D-009C978D3B1D}"/>
                  </a:ext>
                </a:extLst>
              </p:cNvPr>
              <p:cNvSpPr/>
              <p:nvPr/>
            </p:nvSpPr>
            <p:spPr>
              <a:xfrm>
                <a:off x="762612" y="762588"/>
                <a:ext cx="11089242" cy="995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𝑠𝑢𝑟𝑓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𝑠𝑢𝑟𝑓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CE1382-77E8-496F-8B3D-009C978D3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12" y="762588"/>
                <a:ext cx="11089242" cy="9952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7797EAD-7CB5-4C72-A32D-3D4903C4D664}"/>
                  </a:ext>
                </a:extLst>
              </p:cNvPr>
              <p:cNvSpPr/>
              <p:nvPr/>
            </p:nvSpPr>
            <p:spPr>
              <a:xfrm>
                <a:off x="762612" y="4234840"/>
                <a:ext cx="11089242" cy="865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7797EAD-7CB5-4C72-A32D-3D4903C4D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12" y="4234840"/>
                <a:ext cx="11089242" cy="8653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83A87C-6E21-4A77-B2D0-C40E706A890E}"/>
                  </a:ext>
                </a:extLst>
              </p:cNvPr>
              <p:cNvSpPr txBox="1"/>
              <p:nvPr/>
            </p:nvSpPr>
            <p:spPr>
              <a:xfrm>
                <a:off x="3399390" y="5963698"/>
                <a:ext cx="3896388" cy="520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𝐸𝐷𝑖𝑠𝑝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 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𝑠𝑢𝑟𝑓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83A87C-6E21-4A77-B2D0-C40E706A8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390" y="5963698"/>
                <a:ext cx="3896388" cy="5200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07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B9DF-6571-401D-A30E-FEE76DDD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172"/>
            <a:ext cx="10515600" cy="703387"/>
          </a:xfrm>
        </p:spPr>
        <p:txBody>
          <a:bodyPr/>
          <a:lstStyle/>
          <a:p>
            <a:r>
              <a:rPr lang="en-US" dirty="0"/>
              <a:t>Binary absorption emission model: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7772AC-9449-4719-929F-9FE552CE8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85" y="1068512"/>
            <a:ext cx="7101593" cy="56383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7F8E2F-A84F-4F3F-B807-A9A729BA82D7}"/>
              </a:ext>
            </a:extLst>
          </p:cNvPr>
          <p:cNvSpPr/>
          <p:nvPr/>
        </p:nvSpPr>
        <p:spPr>
          <a:xfrm>
            <a:off x="0" y="2782669"/>
            <a:ext cx="1570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binaryAbsorptionEmission.C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131B4A-F100-4641-8F3D-70D97705D6DA}"/>
              </a:ext>
            </a:extLst>
          </p:cNvPr>
          <p:cNvSpPr txBox="1"/>
          <p:nvPr/>
        </p:nvSpPr>
        <p:spPr>
          <a:xfrm>
            <a:off x="9060786" y="1838593"/>
            <a:ext cx="2945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adds and returns the absorption and emission coefficients and terms from two distinct models</a:t>
            </a:r>
          </a:p>
        </p:txBody>
      </p:sp>
    </p:spTree>
    <p:extLst>
      <p:ext uri="{BB962C8B-B14F-4D97-AF65-F5344CB8AC3E}">
        <p14:creationId xmlns:p14="http://schemas.microsoft.com/office/powerpoint/2010/main" val="333695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3DD4-D0E2-4B08-8165-8AF8E8BE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446"/>
            <a:ext cx="10515600" cy="566602"/>
          </a:xfrm>
        </p:spPr>
        <p:txBody>
          <a:bodyPr>
            <a:noAutofit/>
          </a:bodyPr>
          <a:lstStyle/>
          <a:p>
            <a:r>
              <a:rPr lang="en-US" sz="3600" dirty="0" err="1"/>
              <a:t>greyMeanAbsorptionEmission.C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4C411-C54E-4F66-8114-9B516947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C301-B0F1-410F-97A0-9D4EB4855ACE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9E968A-F0B7-41C5-A17C-A25B42450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1" y="791717"/>
            <a:ext cx="7735943" cy="28147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E29822-E4E6-4745-AA24-9021CF288A18}"/>
                  </a:ext>
                </a:extLst>
              </p:cNvPr>
              <p:cNvSpPr txBox="1"/>
              <p:nvPr/>
            </p:nvSpPr>
            <p:spPr>
              <a:xfrm>
                <a:off x="1119093" y="6215602"/>
                <a:ext cx="702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𝐄𝐂𝐨𝐧𝐭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E29822-E4E6-4745-AA24-9021CF288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93" y="6215602"/>
                <a:ext cx="702115" cy="276999"/>
              </a:xfrm>
              <a:prstGeom prst="rect">
                <a:avLst/>
              </a:prstGeom>
              <a:blipFill>
                <a:blip r:embed="rId3"/>
                <a:stretch>
                  <a:fillRect l="-6957" r="-695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A859F91-969B-4FB2-A70E-70136701D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482" y="3828742"/>
            <a:ext cx="6939198" cy="1283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7A2BC9-4FAD-44AA-A99A-13357D91A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482" y="6215602"/>
            <a:ext cx="5663675" cy="304826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846E67-36DD-4BC9-A97B-F61B5617E277}"/>
                  </a:ext>
                </a:extLst>
              </p:cNvPr>
              <p:cNvSpPr txBox="1"/>
              <p:nvPr/>
            </p:nvSpPr>
            <p:spPr>
              <a:xfrm>
                <a:off x="1119094" y="4280487"/>
                <a:ext cx="702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𝐚𝐂𝐨𝐧𝐭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846E67-36DD-4BC9-A97B-F61B5617E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94" y="4280487"/>
                <a:ext cx="702115" cy="276999"/>
              </a:xfrm>
              <a:prstGeom prst="rect">
                <a:avLst/>
              </a:prstGeom>
              <a:blipFill>
                <a:blip r:embed="rId6"/>
                <a:stretch>
                  <a:fillRect l="-6087" r="-608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EEA01F2-2029-4C29-B112-CF53B19EDD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2482" y="5516483"/>
            <a:ext cx="2499343" cy="21363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28901C-D4AC-4140-9125-72706C8C161C}"/>
                  </a:ext>
                </a:extLst>
              </p:cNvPr>
              <p:cNvSpPr txBox="1"/>
              <p:nvPr/>
            </p:nvSpPr>
            <p:spPr>
              <a:xfrm>
                <a:off x="1119092" y="5490520"/>
                <a:ext cx="702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𝐞𝐂𝐨𝐧𝐭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28901C-D4AC-4140-9125-72706C8C1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92" y="5490520"/>
                <a:ext cx="702115" cy="276999"/>
              </a:xfrm>
              <a:prstGeom prst="rect">
                <a:avLst/>
              </a:prstGeom>
              <a:blipFill>
                <a:blip r:embed="rId8"/>
                <a:stretch>
                  <a:fillRect l="-6087" r="-608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66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D9CA-327D-4891-98C9-B537D0BF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78" y="274814"/>
            <a:ext cx="10515600" cy="4363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biomassCloudAbsorptionEmission.C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C2C0DB-4CBE-4997-979F-742CC59EA08F}"/>
                  </a:ext>
                </a:extLst>
              </p:cNvPr>
              <p:cNvSpPr txBox="1"/>
              <p:nvPr/>
            </p:nvSpPr>
            <p:spPr>
              <a:xfrm>
                <a:off x="934948" y="1592495"/>
                <a:ext cx="4982967" cy="3697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Developed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Returns </a:t>
                </a:r>
                <a:r>
                  <a:rPr lang="en-US" sz="2800" dirty="0" err="1"/>
                  <a:t>aDisp</a:t>
                </a:r>
                <a:r>
                  <a:rPr lang="en-US" sz="2800" dirty="0"/>
                  <a:t>=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Returns </a:t>
                </a:r>
                <a:r>
                  <a:rPr lang="en-US" sz="2800" dirty="0" err="1"/>
                  <a:t>eDisp</a:t>
                </a:r>
                <a:r>
                  <a:rPr lang="en-US" sz="2800" dirty="0"/>
                  <a:t> =0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Returns </a:t>
                </a:r>
                <a:r>
                  <a:rPr lang="en-US" sz="2800" dirty="0" err="1"/>
                  <a:t>Edisp</a:t>
                </a:r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𝑠𝑢𝑟𝑓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C2C0DB-4CBE-4997-979F-742CC59EA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48" y="1592495"/>
                <a:ext cx="4982967" cy="3697038"/>
              </a:xfrm>
              <a:prstGeom prst="rect">
                <a:avLst/>
              </a:prstGeom>
              <a:blipFill>
                <a:blip r:embed="rId2"/>
                <a:stretch>
                  <a:fillRect l="-2200" t="-1483" b="-1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613A880D-A746-4D76-8310-8F79FE30BF18}"/>
              </a:ext>
            </a:extLst>
          </p:cNvPr>
          <p:cNvSpPr/>
          <p:nvPr/>
        </p:nvSpPr>
        <p:spPr>
          <a:xfrm>
            <a:off x="6096000" y="2383604"/>
            <a:ext cx="859604" cy="2905929"/>
          </a:xfrm>
          <a:prstGeom prst="rightBrace">
            <a:avLst>
              <a:gd name="adj1" fmla="val 4777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1CF3E-A4CA-4DEA-8E7B-68B8013ED783}"/>
              </a:ext>
            </a:extLst>
          </p:cNvPr>
          <p:cNvSpPr txBox="1"/>
          <p:nvPr/>
        </p:nvSpPr>
        <p:spPr>
          <a:xfrm>
            <a:off x="7243281" y="3560331"/>
            <a:ext cx="3690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be used in the RTE Only!!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562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C336E6-872F-4482-B29D-0650A6C95E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50284"/>
                <a:ext cx="10515600" cy="793751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Energy Equation Source Term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radiation</m:t>
                    </m:r>
                    <m:r>
                      <a:rPr lang="en-US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𝑆h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𝑡h𝑒𝑟𝑚𝑜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C336E6-872F-4482-B29D-0650A6C95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50284"/>
                <a:ext cx="10515600" cy="793751"/>
              </a:xfrm>
              <a:blipFill>
                <a:blip r:embed="rId2"/>
                <a:stretch>
                  <a:fillRect l="-1739" t="-5385" b="-1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C22D7-29D1-4ECD-8D19-CCDFF470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C301-B0F1-410F-97A0-9D4EB4855ACE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34CD0-3C2D-49F5-9789-C8AF081A3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167" y="2625178"/>
            <a:ext cx="6114086" cy="1357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1E7676-4E8A-4A61-B368-625B8B23C046}"/>
              </a:ext>
            </a:extLst>
          </p:cNvPr>
          <p:cNvSpPr txBox="1"/>
          <p:nvPr/>
        </p:nvSpPr>
        <p:spPr>
          <a:xfrm>
            <a:off x="515762" y="3119434"/>
            <a:ext cx="183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radiationModel.H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CD181-A199-47DA-953F-837320795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515" y="4190555"/>
            <a:ext cx="6114086" cy="26171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657E2CE-59F3-436C-B12A-3191DC2917CA}"/>
              </a:ext>
            </a:extLst>
          </p:cNvPr>
          <p:cNvSpPr txBox="1"/>
          <p:nvPr/>
        </p:nvSpPr>
        <p:spPr>
          <a:xfrm>
            <a:off x="372249" y="5113459"/>
            <a:ext cx="183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radiationModel.C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66719C-7589-4FFF-9E18-6E424AA77E6E}"/>
                  </a:ext>
                </a:extLst>
              </p:cNvPr>
              <p:cNvSpPr txBox="1"/>
              <p:nvPr/>
            </p:nvSpPr>
            <p:spPr>
              <a:xfrm>
                <a:off x="5581007" y="5999253"/>
                <a:ext cx="32956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Sh</m:t>
                      </m:r>
                      <m: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 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Ru</m:t>
                      </m:r>
                      <m: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−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Rp</m:t>
                      </m:r>
                      <m: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66719C-7589-4FFF-9E18-6E424AA77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07" y="5999253"/>
                <a:ext cx="3295650" cy="369332"/>
              </a:xfrm>
              <a:prstGeom prst="rect">
                <a:avLst/>
              </a:prstGeom>
              <a:blipFill>
                <a:blip r:embed="rId5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94E9A67-90F3-4937-BC9E-74DE4DD45887}"/>
              </a:ext>
            </a:extLst>
          </p:cNvPr>
          <p:cNvSpPr txBox="1"/>
          <p:nvPr/>
        </p:nvSpPr>
        <p:spPr>
          <a:xfrm>
            <a:off x="9435196" y="3423193"/>
            <a:ext cx="2567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Rp</a:t>
            </a:r>
            <a:r>
              <a:rPr lang="en-US" dirty="0"/>
              <a:t> and Ru are used to calculate the radiation source term in the energy equation only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79F2EE7-64A8-43A1-9BDD-137AFC97E52D}"/>
                  </a:ext>
                </a:extLst>
              </p:cNvPr>
              <p:cNvSpPr/>
              <p:nvPr/>
            </p:nvSpPr>
            <p:spPr>
              <a:xfrm>
                <a:off x="628650" y="753928"/>
                <a:ext cx="9561309" cy="955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limLoc m:val="subSup"/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/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𝐼𝑑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  <m:r>
                        <a:rPr lang="en-US" sz="2400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en-US" sz="24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400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𝑠𝑢𝑟𝑓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79F2EE7-64A8-43A1-9BDD-137AFC97E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753928"/>
                <a:ext cx="9561309" cy="9551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D732A83-2DC7-4D27-B29D-E2D565A9B0ED}"/>
              </a:ext>
            </a:extLst>
          </p:cNvPr>
          <p:cNvSpPr txBox="1"/>
          <p:nvPr/>
        </p:nvSpPr>
        <p:spPr>
          <a:xfrm>
            <a:off x="7460127" y="1729793"/>
            <a:ext cx="195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1"/>
                </a:solidFill>
              </a:rPr>
              <a:t>particles.Qconv</a:t>
            </a:r>
            <a:r>
              <a:rPr lang="en-US" sz="2000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C478A1-E8F1-4CFF-889C-3ABC9678B157}"/>
              </a:ext>
            </a:extLst>
          </p:cNvPr>
          <p:cNvSpPr txBox="1"/>
          <p:nvPr/>
        </p:nvSpPr>
        <p:spPr>
          <a:xfrm>
            <a:off x="4026236" y="1839517"/>
            <a:ext cx="2376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</a:rPr>
              <a:t>radiation.Sh</a:t>
            </a:r>
            <a:r>
              <a:rPr lang="en-US" sz="2000" dirty="0">
                <a:solidFill>
                  <a:srgbClr val="00B050"/>
                </a:solidFill>
              </a:rPr>
              <a:t>(thermo)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36D114B-1E52-465A-8666-74A53178FD10}"/>
              </a:ext>
            </a:extLst>
          </p:cNvPr>
          <p:cNvSpPr/>
          <p:nvPr/>
        </p:nvSpPr>
        <p:spPr>
          <a:xfrm rot="5400000">
            <a:off x="8131974" y="-35251"/>
            <a:ext cx="283447" cy="3417005"/>
          </a:xfrm>
          <a:prstGeom prst="rightBrace">
            <a:avLst>
              <a:gd name="adj1" fmla="val 462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CA67FAC-52E5-49E6-90C1-AEC1F29CAC76}"/>
              </a:ext>
            </a:extLst>
          </p:cNvPr>
          <p:cNvSpPr/>
          <p:nvPr/>
        </p:nvSpPr>
        <p:spPr>
          <a:xfrm rot="5400000">
            <a:off x="5074303" y="503750"/>
            <a:ext cx="280222" cy="2376356"/>
          </a:xfrm>
          <a:prstGeom prst="rightBrace">
            <a:avLst>
              <a:gd name="adj1" fmla="val 462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2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C22D7-29D1-4ECD-8D19-CCDFF470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C301-B0F1-410F-97A0-9D4EB4855ACE}" type="slidenum">
              <a:rPr lang="en-US" smtClean="0"/>
              <a:t>7</a:t>
            </a:fld>
            <a:endParaRPr lang="en-US"/>
          </a:p>
        </p:txBody>
      </p:sp>
      <p:pic>
        <p:nvPicPr>
          <p:cNvPr id="17" name="Picture 1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645F446-9C20-4010-B001-018BF9F7E3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9" t="14446" r="22541" b="17777"/>
          <a:stretch/>
        </p:blipFill>
        <p:spPr>
          <a:xfrm>
            <a:off x="1126162" y="844035"/>
            <a:ext cx="7168363" cy="5698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516628-FEC9-4601-BDFA-F89171133DCB}"/>
              </a:ext>
            </a:extLst>
          </p:cNvPr>
          <p:cNvSpPr txBox="1"/>
          <p:nvPr/>
        </p:nvSpPr>
        <p:spPr>
          <a:xfrm>
            <a:off x="-56688" y="3063199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FvDOM.C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1113F6-63DE-4CF7-8E1F-2169D1959FD5}"/>
                  </a:ext>
                </a:extLst>
              </p:cNvPr>
              <p:cNvSpPr txBox="1"/>
              <p:nvPr/>
            </p:nvSpPr>
            <p:spPr>
              <a:xfrm>
                <a:off x="6894914" y="3150654"/>
                <a:ext cx="1185902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≈4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1113F6-63DE-4CF7-8E1F-2169D195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914" y="3150654"/>
                <a:ext cx="1185902" cy="276999"/>
              </a:xfrm>
              <a:prstGeom prst="rect">
                <a:avLst/>
              </a:prstGeom>
              <a:blipFill>
                <a:blip r:embed="rId3"/>
                <a:stretch>
                  <a:fillRect l="-4615" r="-102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181D2A-0BC2-4D9F-949E-E2133D2DA346}"/>
                  </a:ext>
                </a:extLst>
              </p:cNvPr>
              <p:cNvSpPr txBox="1"/>
              <p:nvPr/>
            </p:nvSpPr>
            <p:spPr>
              <a:xfrm>
                <a:off x="6601587" y="6143598"/>
                <a:ext cx="1437893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Ru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181D2A-0BC2-4D9F-949E-E2133D2DA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587" y="6143598"/>
                <a:ext cx="1437893" cy="276999"/>
              </a:xfrm>
              <a:prstGeom prst="rect">
                <a:avLst/>
              </a:prstGeom>
              <a:blipFill>
                <a:blip r:embed="rId4"/>
                <a:stretch>
                  <a:fillRect l="-3390" r="-296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93C9CD-8348-4121-9518-980097DBCC0D}"/>
              </a:ext>
            </a:extLst>
          </p:cNvPr>
          <p:cNvCxnSpPr/>
          <p:nvPr/>
        </p:nvCxnSpPr>
        <p:spPr>
          <a:xfrm flipH="1">
            <a:off x="3695813" y="5476511"/>
            <a:ext cx="4095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9C407A-F2BC-44FC-8DD4-C684CE9EFB58}"/>
              </a:ext>
            </a:extLst>
          </p:cNvPr>
          <p:cNvCxnSpPr/>
          <p:nvPr/>
        </p:nvCxnSpPr>
        <p:spPr>
          <a:xfrm flipH="1">
            <a:off x="3714863" y="6089286"/>
            <a:ext cx="4095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0BBF05-A3F3-46F6-9DED-CCAF382BD30A}"/>
                  </a:ext>
                </a:extLst>
              </p:cNvPr>
              <p:cNvSpPr txBox="1"/>
              <p:nvPr/>
            </p:nvSpPr>
            <p:spPr>
              <a:xfrm>
                <a:off x="9416987" y="3150654"/>
                <a:ext cx="1660968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0BBF05-A3F3-46F6-9DED-CCAF382BD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987" y="3150654"/>
                <a:ext cx="1660968" cy="807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9349BB-3820-4DE8-911D-361CD046251D}"/>
              </a:ext>
            </a:extLst>
          </p:cNvPr>
          <p:cNvCxnSpPr/>
          <p:nvPr/>
        </p:nvCxnSpPr>
        <p:spPr>
          <a:xfrm flipH="1">
            <a:off x="4191113" y="3432530"/>
            <a:ext cx="4095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130B6B-FD54-4B13-AE4D-D2C4D78D7558}"/>
              </a:ext>
            </a:extLst>
          </p:cNvPr>
          <p:cNvCxnSpPr>
            <a:cxnSpLocks/>
          </p:cNvCxnSpPr>
          <p:nvPr/>
        </p:nvCxnSpPr>
        <p:spPr>
          <a:xfrm flipH="1" flipV="1">
            <a:off x="4395900" y="3439760"/>
            <a:ext cx="314324" cy="253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373D55-FB1D-4964-80B6-EE92CAD7DAEC}"/>
              </a:ext>
            </a:extLst>
          </p:cNvPr>
          <p:cNvSpPr txBox="1"/>
          <p:nvPr/>
        </p:nvSpPr>
        <p:spPr>
          <a:xfrm>
            <a:off x="4395900" y="3622323"/>
            <a:ext cx="295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Absorption coef. for continuous phase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C041A0-2B6F-4609-95AD-3BEC598C7DF9}"/>
              </a:ext>
            </a:extLst>
          </p:cNvPr>
          <p:cNvCxnSpPr>
            <a:cxnSpLocks/>
          </p:cNvCxnSpPr>
          <p:nvPr/>
        </p:nvCxnSpPr>
        <p:spPr>
          <a:xfrm flipH="1" flipV="1">
            <a:off x="4124438" y="5480858"/>
            <a:ext cx="1521336" cy="133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2DBEC53-A82D-4108-A518-2B09FCB0A229}"/>
              </a:ext>
            </a:extLst>
          </p:cNvPr>
          <p:cNvSpPr txBox="1"/>
          <p:nvPr/>
        </p:nvSpPr>
        <p:spPr>
          <a:xfrm>
            <a:off x="4924910" y="5298295"/>
            <a:ext cx="3353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Emission contribution for continuous phase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5FDE8A-CF3C-4AAF-953D-CE98B1A6312C}"/>
                  </a:ext>
                </a:extLst>
              </p:cNvPr>
              <p:cNvSpPr txBox="1"/>
              <p:nvPr/>
            </p:nvSpPr>
            <p:spPr>
              <a:xfrm>
                <a:off x="8080816" y="4337199"/>
                <a:ext cx="509862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Sh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Ru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−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Rp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aCont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ECont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−4 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aCont</m:t>
                    </m:r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5FDE8A-CF3C-4AAF-953D-CE98B1A63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816" y="4337199"/>
                <a:ext cx="5098624" cy="553998"/>
              </a:xfrm>
              <a:prstGeom prst="rect">
                <a:avLst/>
              </a:prstGeom>
              <a:blipFill>
                <a:blip r:embed="rId6"/>
                <a:stretch>
                  <a:fillRect l="-120" t="-1099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5B31E99-BA4A-4A1B-8560-4CDC637A8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8534" y="725739"/>
            <a:ext cx="5361883" cy="225734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4F4E0C-D9CB-45BE-B774-239DBD8CA133}"/>
              </a:ext>
            </a:extLst>
          </p:cNvPr>
          <p:cNvCxnSpPr/>
          <p:nvPr/>
        </p:nvCxnSpPr>
        <p:spPr>
          <a:xfrm flipH="1">
            <a:off x="7798085" y="2229492"/>
            <a:ext cx="30925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393B78-8AF1-422A-AF21-6D8F92091DA0}"/>
                  </a:ext>
                </a:extLst>
              </p:cNvPr>
              <p:cNvSpPr/>
              <p:nvPr/>
            </p:nvSpPr>
            <p:spPr>
              <a:xfrm>
                <a:off x="8617708" y="5318318"/>
                <a:ext cx="1347805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aCont</m:t>
                      </m:r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393B78-8AF1-422A-AF21-6D8F92091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708" y="5318318"/>
                <a:ext cx="1347805" cy="391902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96BAEB3-23B2-4C7F-ABFF-DD0C0BCD02EB}"/>
                  </a:ext>
                </a:extLst>
              </p:cNvPr>
              <p:cNvSpPr/>
              <p:nvPr/>
            </p:nvSpPr>
            <p:spPr>
              <a:xfrm>
                <a:off x="8659816" y="5742200"/>
                <a:ext cx="35162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ECont</m:t>
                    </m:r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𝑟𝑎𝑑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𝐻𝑅𝑅</m:t>
                    </m:r>
                  </m:oMath>
                </a14:m>
                <a:r>
                  <a:rPr lang="en-US" dirty="0"/>
                  <a:t>   when </a:t>
                </a:r>
                <a:r>
                  <a:rPr lang="en-US" dirty="0" err="1"/>
                  <a:t>aCont</a:t>
                </a:r>
                <a:r>
                  <a:rPr lang="en-US" dirty="0"/>
                  <a:t>=0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96BAEB3-23B2-4C7F-ABFF-DD0C0BCD0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816" y="5742200"/>
                <a:ext cx="3516284" cy="369332"/>
              </a:xfrm>
              <a:prstGeom prst="rect">
                <a:avLst/>
              </a:prstGeom>
              <a:blipFill>
                <a:blip r:embed="rId10"/>
                <a:stretch>
                  <a:fillRect t="-9836" r="-8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D3CA8956-DDBE-417C-A656-2666D850D7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50284"/>
                <a:ext cx="10515600" cy="793751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Energy Equation Source Term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radiation</m:t>
                    </m:r>
                    <m:r>
                      <a:rPr lang="en-US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𝑆h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𝑡h𝑒𝑟𝑚𝑜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D3CA8956-DDBE-417C-A656-2666D850D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50284"/>
                <a:ext cx="10515600" cy="793751"/>
              </a:xfrm>
              <a:blipFill>
                <a:blip r:embed="rId10"/>
                <a:stretch>
                  <a:fillRect l="-1739" t="-5385" b="-1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94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296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RTE fvDOM (radiativeIntensityRay.C)</vt:lpstr>
      <vt:lpstr>Radiation Transfer Equation</vt:lpstr>
      <vt:lpstr>Binary absorption emission model:</vt:lpstr>
      <vt:lpstr>greyMeanAbsorptionEmission.C</vt:lpstr>
      <vt:lpstr>biomassCloudAbsorptionEmission.C</vt:lpstr>
      <vt:lpstr>Energy Equation Source Term radiation.Sh(thermo)</vt:lpstr>
      <vt:lpstr>Energy Equation Source Term radiation.Sh(thermo)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Radiation Source Term</dc:title>
  <dc:creator>Mohamed Mohsen</dc:creator>
  <cp:lastModifiedBy>Mohamed Mohsen Ahmed</cp:lastModifiedBy>
  <cp:revision>97</cp:revision>
  <dcterms:created xsi:type="dcterms:W3CDTF">2020-06-25T22:21:03Z</dcterms:created>
  <dcterms:modified xsi:type="dcterms:W3CDTF">2022-02-25T21:47:40Z</dcterms:modified>
</cp:coreProperties>
</file>