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73" r:id="rId5"/>
    <p:sldId id="260" r:id="rId6"/>
    <p:sldId id="261" r:id="rId7"/>
    <p:sldId id="262" r:id="rId8"/>
    <p:sldId id="263" r:id="rId9"/>
    <p:sldId id="258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387"/>
    <a:srgbClr val="E4B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80" y="-36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A600-9CF6-3943-8610-1389EA1E0810}" type="datetimeFigureOut">
              <a:rPr lang="en-US" smtClean="0"/>
              <a:t>2014-11-27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D872-49FB-1D41-A01F-C3832136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Lab_Interning</a:t>
            </a:r>
            <a:r>
              <a:rPr lang="en-US" dirty="0" smtClean="0"/>
              <a:t>: String Interning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Nelson Amaral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3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14642" y="5036790"/>
            <a:ext cx="2086874" cy="14855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String Interning Table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1349" y="1166740"/>
            <a:ext cx="2503853" cy="1095977"/>
            <a:chOff x="5058703" y="1905480"/>
            <a:chExt cx="3978898" cy="1828324"/>
          </a:xfrm>
        </p:grpSpPr>
        <p:sp>
          <p:nvSpPr>
            <p:cNvPr id="11" name="Rectangle 10"/>
            <p:cNvSpPr/>
            <p:nvPr/>
          </p:nvSpPr>
          <p:spPr>
            <a:xfrm>
              <a:off x="5176801" y="2326218"/>
              <a:ext cx="1076235" cy="571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 rot="5400000">
              <a:off x="6664288" y="2592391"/>
              <a:ext cx="1399648" cy="883178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1501" y="2730298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54434" y="2817284"/>
              <a:ext cx="783167" cy="43623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% 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8703" y="1905480"/>
              <a:ext cx="978293" cy="51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Monaco"/>
                  <a:cs typeface="Monaco"/>
                </a:rPr>
                <a:t>hash</a:t>
              </a:r>
              <a:endParaRPr lang="en-US" sz="1400" dirty="0">
                <a:latin typeface="Monaco"/>
                <a:cs typeface="Monaco"/>
              </a:endParaRPr>
            </a:p>
          </p:txBody>
        </p:sp>
        <p:cxnSp>
          <p:nvCxnSpPr>
            <p:cNvPr id="16" name="Straight Arrow Connector 15"/>
            <p:cNvCxnSpPr>
              <a:stCxn id="11" idx="3"/>
            </p:cNvCxnSpPr>
            <p:nvPr/>
          </p:nvCxnSpPr>
          <p:spPr>
            <a:xfrm flipV="1">
              <a:off x="6253036" y="2602442"/>
              <a:ext cx="669487" cy="9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253036" y="3427942"/>
              <a:ext cx="669487" cy="9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>
              <a:off x="7805701" y="3035401"/>
              <a:ext cx="44873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1" idx="1"/>
            </p:cNvCxnSpPr>
            <p:nvPr/>
          </p:nvCxnSpPr>
          <p:spPr>
            <a:xfrm flipH="1" flipV="1">
              <a:off x="5176801" y="2611968"/>
              <a:ext cx="3860800" cy="423433"/>
            </a:xfrm>
            <a:prstGeom prst="bentConnector5">
              <a:avLst>
                <a:gd name="adj1" fmla="val -5921"/>
                <a:gd name="adj2" fmla="val 266460"/>
                <a:gd name="adj3" fmla="val 105921"/>
              </a:avLst>
            </a:prstGeom>
            <a:ln w="381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6882" y="155428"/>
            <a:ext cx="174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4B357"/>
                </a:solidFill>
                <a:latin typeface="Monaco"/>
                <a:cs typeface="Monaco"/>
              </a:rPr>
              <a:t>⟨string⟩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59989" y="2262717"/>
            <a:ext cx="2702511" cy="3784715"/>
            <a:chOff x="2059989" y="2262717"/>
            <a:chExt cx="2702511" cy="3784715"/>
          </a:xfrm>
        </p:grpSpPr>
        <p:sp>
          <p:nvSpPr>
            <p:cNvPr id="3" name="Rectangle 2"/>
            <p:cNvSpPr/>
            <p:nvPr/>
          </p:nvSpPr>
          <p:spPr>
            <a:xfrm>
              <a:off x="2616200" y="2262717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16200" y="27336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16200" y="32035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6200" y="36734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6200" y="4143350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6200" y="461322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6200" y="508312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6200" y="5553000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9989" y="5585767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9989" y="5091360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01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9989" y="4613225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02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4685" y="2313235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745075" y="3442642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. . .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cxnSp>
        <p:nvCxnSpPr>
          <p:cNvPr id="32" name="Elbow Connector 31"/>
          <p:cNvCxnSpPr>
            <a:stCxn id="11" idx="2"/>
            <a:endCxn id="6" idx="1"/>
          </p:cNvCxnSpPr>
          <p:nvPr/>
        </p:nvCxnSpPr>
        <p:spPr>
          <a:xfrm rot="16200000" flipH="1">
            <a:off x="606800" y="1899025"/>
            <a:ext cx="2146894" cy="1871906"/>
          </a:xfrm>
          <a:prstGeom prst="bentConnector2">
            <a:avLst/>
          </a:prstGeom>
          <a:ln w="28575" cmpd="sng">
            <a:solidFill>
              <a:srgbClr val="4A452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35202" y="3673475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1bbbb…bb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14642" y="4857701"/>
            <a:ext cx="2086874" cy="31435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17842" y="5203028"/>
            <a:ext cx="12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0x078E 7400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27746" y="6252644"/>
            <a:ext cx="1157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0x0808 400C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9323" y="2448296"/>
            <a:ext cx="3796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not found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create</a:t>
            </a:r>
            <a:r>
              <a:rPr lang="en-US" sz="2400" dirty="0" smtClean="0"/>
              <a:t> immutable copy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insert</a:t>
            </a:r>
            <a:r>
              <a:rPr lang="en-US" sz="2400" dirty="0" smtClean="0"/>
              <a:t> string into tank.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return</a:t>
            </a:r>
            <a:r>
              <a:rPr lang="en-US" sz="2400" dirty="0" smtClean="0"/>
              <a:t> unique id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6670242" y="5855967"/>
            <a:ext cx="1320754" cy="30777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6" idx="0"/>
            <a:endCxn id="59" idx="2"/>
          </p:cNvCxnSpPr>
          <p:nvPr/>
        </p:nvCxnSpPr>
        <p:spPr>
          <a:xfrm flipH="1" flipV="1">
            <a:off x="6674652" y="4780697"/>
            <a:ext cx="655967" cy="1075270"/>
          </a:xfrm>
          <a:prstGeom prst="straightConnector1">
            <a:avLst/>
          </a:prstGeom>
          <a:ln>
            <a:solidFill>
              <a:srgbClr val="4A452A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10642" y="1858599"/>
            <a:ext cx="295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Search</a:t>
            </a:r>
            <a:r>
              <a:rPr lang="en-US" sz="2400" dirty="0" smtClean="0"/>
              <a:t> tank for string.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306328" y="3949700"/>
            <a:ext cx="2736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 found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 return </a:t>
            </a:r>
            <a:r>
              <a:rPr lang="en-US" sz="2400" dirty="0" smtClean="0"/>
              <a:t>unique ID.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4566" y="5447267"/>
            <a:ext cx="12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0x078E 7440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90502" y="5855967"/>
            <a:ext cx="12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0x078E 7348</a:t>
            </a:r>
            <a:endParaRPr lang="en-US" sz="1200" dirty="0">
              <a:latin typeface="Monaco"/>
              <a:cs typeface="Monaco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9689" y="4127797"/>
            <a:ext cx="3777747" cy="2765893"/>
            <a:chOff x="719689" y="4457997"/>
            <a:chExt cx="3777747" cy="2765893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308101" y="4457997"/>
              <a:ext cx="1663699" cy="1881658"/>
            </a:xfrm>
            <a:prstGeom prst="straightConnector1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19689" y="6392893"/>
              <a:ext cx="3777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0</a:t>
              </a:r>
              <a:r>
                <a:rPr lang="en-US" sz="2400" dirty="0" smtClean="0">
                  <a:latin typeface="Monaco"/>
                  <a:cs typeface="Monaco"/>
                </a:rPr>
                <a:t>bbbb…bb</a:t>
              </a:r>
              <a:r>
                <a:rPr lang="en-US" sz="2400" dirty="0" smtClean="0">
                  <a:cs typeface="Monaco"/>
                </a:rPr>
                <a:t> is the address of </a:t>
              </a:r>
            </a:p>
            <a:p>
              <a:r>
                <a:rPr lang="en-US" sz="2400" dirty="0" smtClean="0">
                  <a:cs typeface="Monaco"/>
                </a:rPr>
                <a:t>an interned string</a:t>
              </a:r>
              <a:endParaRPr lang="en-US" sz="2400" dirty="0">
                <a:cs typeface="Monaco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98900" y="828186"/>
            <a:ext cx="3699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this slides we will refer to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unbounded data structure used for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overflowing of a bucket as a </a:t>
            </a:r>
            <a:r>
              <a:rPr lang="en-US" b="1" i="1" dirty="0" smtClean="0">
                <a:solidFill>
                  <a:srgbClr val="FF0000"/>
                </a:solidFill>
              </a:rPr>
              <a:t>tank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  <p:bldP spid="52" grpId="0"/>
      <p:bldP spid="59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847345" y="5074890"/>
            <a:ext cx="2086874" cy="1664620"/>
            <a:chOff x="6314642" y="4857701"/>
            <a:chExt cx="2086874" cy="1664620"/>
          </a:xfrm>
        </p:grpSpPr>
        <p:sp>
          <p:nvSpPr>
            <p:cNvPr id="42" name="Rectangle 41"/>
            <p:cNvSpPr/>
            <p:nvPr/>
          </p:nvSpPr>
          <p:spPr>
            <a:xfrm>
              <a:off x="6314642" y="5036790"/>
              <a:ext cx="2086874" cy="14855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14642" y="4857701"/>
              <a:ext cx="2086874" cy="31435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56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String Interning Table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1349" y="1166740"/>
            <a:ext cx="2503853" cy="1095977"/>
            <a:chOff x="5058703" y="1905480"/>
            <a:chExt cx="3978898" cy="1828324"/>
          </a:xfrm>
        </p:grpSpPr>
        <p:sp>
          <p:nvSpPr>
            <p:cNvPr id="11" name="Rectangle 10"/>
            <p:cNvSpPr/>
            <p:nvPr/>
          </p:nvSpPr>
          <p:spPr>
            <a:xfrm>
              <a:off x="5176801" y="2326218"/>
              <a:ext cx="1076235" cy="571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 rot="5400000">
              <a:off x="6664288" y="2592391"/>
              <a:ext cx="1399648" cy="883178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1501" y="2730298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54434" y="2817284"/>
              <a:ext cx="783167" cy="43623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% 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8703" y="1905480"/>
              <a:ext cx="978293" cy="51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Monaco"/>
                  <a:cs typeface="Monaco"/>
                </a:rPr>
                <a:t>hash</a:t>
              </a:r>
              <a:endParaRPr lang="en-US" sz="1400" dirty="0">
                <a:latin typeface="Monaco"/>
                <a:cs typeface="Monaco"/>
              </a:endParaRPr>
            </a:p>
          </p:txBody>
        </p:sp>
        <p:cxnSp>
          <p:nvCxnSpPr>
            <p:cNvPr id="16" name="Straight Arrow Connector 15"/>
            <p:cNvCxnSpPr>
              <a:stCxn id="11" idx="3"/>
            </p:cNvCxnSpPr>
            <p:nvPr/>
          </p:nvCxnSpPr>
          <p:spPr>
            <a:xfrm flipV="1">
              <a:off x="6253036" y="2602442"/>
              <a:ext cx="669487" cy="9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253036" y="3427942"/>
              <a:ext cx="669487" cy="9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>
              <a:off x="7805701" y="3035401"/>
              <a:ext cx="44873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1" idx="1"/>
            </p:cNvCxnSpPr>
            <p:nvPr/>
          </p:nvCxnSpPr>
          <p:spPr>
            <a:xfrm flipH="1" flipV="1">
              <a:off x="5176801" y="2611968"/>
              <a:ext cx="3860800" cy="423433"/>
            </a:xfrm>
            <a:prstGeom prst="bentConnector5">
              <a:avLst>
                <a:gd name="adj1" fmla="val -5921"/>
                <a:gd name="adj2" fmla="val 266460"/>
                <a:gd name="adj3" fmla="val 105921"/>
              </a:avLst>
            </a:prstGeom>
            <a:ln w="381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6882" y="155428"/>
            <a:ext cx="174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4B357"/>
                </a:solidFill>
                <a:latin typeface="Monaco"/>
                <a:cs typeface="Monaco"/>
              </a:rPr>
              <a:t>⟨string⟩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59989" y="2262717"/>
            <a:ext cx="2702511" cy="3784715"/>
            <a:chOff x="2059989" y="2262717"/>
            <a:chExt cx="2702511" cy="3784715"/>
          </a:xfrm>
        </p:grpSpPr>
        <p:sp>
          <p:nvSpPr>
            <p:cNvPr id="3" name="Rectangle 2"/>
            <p:cNvSpPr/>
            <p:nvPr/>
          </p:nvSpPr>
          <p:spPr>
            <a:xfrm>
              <a:off x="2616200" y="2262717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16200" y="27336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16200" y="32035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6200" y="36734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6200" y="4143350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6200" y="461322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6200" y="508312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6200" y="5553000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9989" y="5585767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9989" y="5091360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01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9989" y="4613225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02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4685" y="2313235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745075" y="3442642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. . .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cxnSp>
        <p:nvCxnSpPr>
          <p:cNvPr id="32" name="Elbow Connector 31"/>
          <p:cNvCxnSpPr>
            <a:stCxn id="11" idx="2"/>
            <a:endCxn id="6" idx="1"/>
          </p:cNvCxnSpPr>
          <p:nvPr/>
        </p:nvCxnSpPr>
        <p:spPr>
          <a:xfrm rot="16200000" flipH="1">
            <a:off x="606800" y="1899025"/>
            <a:ext cx="2146894" cy="1871906"/>
          </a:xfrm>
          <a:prstGeom prst="bentConnector2">
            <a:avLst/>
          </a:prstGeom>
          <a:ln w="28575" cmpd="sng">
            <a:solidFill>
              <a:srgbClr val="4A452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35202" y="3673475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0</a:t>
            </a:r>
            <a:r>
              <a:rPr lang="en-US" sz="2400" dirty="0" smtClean="0">
                <a:latin typeface="Monaco"/>
                <a:cs typeface="Monaco"/>
              </a:rPr>
              <a:t>bbbb…bb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000" y="5585767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0xhhhh </a:t>
            </a:r>
            <a:r>
              <a:rPr lang="en-US" sz="1400" dirty="0" err="1" smtClean="0">
                <a:latin typeface="Monaco"/>
                <a:cs typeface="Monaco"/>
              </a:rPr>
              <a:t>hhhh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15000" y="6009455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0xnnnn </a:t>
            </a:r>
            <a:r>
              <a:rPr lang="en-US" sz="1400" dirty="0" err="1" smtClean="0">
                <a:latin typeface="Monaco"/>
                <a:cs typeface="Monaco"/>
              </a:rPr>
              <a:t>nnnn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10642" y="1523559"/>
            <a:ext cx="379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it matches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return</a:t>
            </a:r>
            <a:r>
              <a:rPr lang="en-US" sz="2400" dirty="0" smtClean="0"/>
              <a:t> unique id</a:t>
            </a:r>
            <a:endParaRPr lang="en-US" sz="2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719689" y="4127797"/>
            <a:ext cx="3777747" cy="2765893"/>
            <a:chOff x="719689" y="4457997"/>
            <a:chExt cx="3777747" cy="276589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1308101" y="4457997"/>
              <a:ext cx="1663699" cy="1881658"/>
            </a:xfrm>
            <a:prstGeom prst="straightConnector1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19689" y="6392893"/>
              <a:ext cx="3777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0</a:t>
              </a:r>
              <a:r>
                <a:rPr lang="en-US" sz="2400" dirty="0" smtClean="0">
                  <a:latin typeface="Monaco"/>
                  <a:cs typeface="Monaco"/>
                </a:rPr>
                <a:t>bbbb…bb</a:t>
              </a:r>
              <a:r>
                <a:rPr lang="en-US" sz="2400" dirty="0" smtClean="0">
                  <a:cs typeface="Monaco"/>
                </a:rPr>
                <a:t> is the address of </a:t>
              </a:r>
            </a:p>
            <a:p>
              <a:r>
                <a:rPr lang="en-US" sz="2400" dirty="0" smtClean="0">
                  <a:cs typeface="Monaco"/>
                </a:rPr>
                <a:t>an interned string</a:t>
              </a:r>
              <a:endParaRPr lang="en-US" sz="2400" dirty="0">
                <a:cs typeface="Monaco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010642" y="601299"/>
            <a:ext cx="2698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Compare</a:t>
            </a:r>
            <a:r>
              <a:rPr lang="en-US" sz="2400" dirty="0" smtClean="0"/>
              <a:t> input with </a:t>
            </a:r>
          </a:p>
          <a:p>
            <a:r>
              <a:rPr lang="en-US" sz="2400" dirty="0" smtClean="0"/>
              <a:t>interned string.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10642" y="2445819"/>
            <a:ext cx="39549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 it does not match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create  </a:t>
            </a:r>
            <a:r>
              <a:rPr lang="en-US" sz="2400" dirty="0" smtClean="0"/>
              <a:t>a new tank.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add</a:t>
            </a:r>
            <a:r>
              <a:rPr lang="en-US" sz="2400" dirty="0" smtClean="0"/>
              <a:t> interned string address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create</a:t>
            </a:r>
            <a:r>
              <a:rPr lang="en-US" sz="2400" dirty="0" smtClean="0"/>
              <a:t> immutable copy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add</a:t>
            </a:r>
            <a:r>
              <a:rPr lang="en-US" sz="2400" dirty="0" smtClean="0"/>
              <a:t> copy address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replace</a:t>
            </a:r>
            <a:r>
              <a:rPr lang="en-US" sz="2400" dirty="0" smtClean="0"/>
              <a:t> bucket content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return</a:t>
            </a:r>
            <a:r>
              <a:rPr lang="en-US" sz="2400" dirty="0" smtClean="0"/>
              <a:t> unique ID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35202" y="3666132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1cccc…cc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145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  <p:bldP spid="38" grpId="0"/>
      <p:bldP spid="44" grpId="0"/>
      <p:bldP spid="52" grpId="0"/>
      <p:bldP spid="59" grpId="0" build="p" bldLvl="3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this works?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6849" y="3981938"/>
            <a:ext cx="2918411" cy="2688320"/>
            <a:chOff x="3101389" y="3966936"/>
            <a:chExt cx="2918411" cy="2688320"/>
          </a:xfrm>
        </p:grpSpPr>
        <p:sp>
          <p:nvSpPr>
            <p:cNvPr id="4" name="Rectangle 3"/>
            <p:cNvSpPr/>
            <p:nvPr/>
          </p:nvSpPr>
          <p:spPr>
            <a:xfrm>
              <a:off x="4927600" y="3981938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27600" y="4315669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7600" y="4648651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27600" y="4981632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27600" y="5314596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600" y="5647559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27600" y="5980541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27600" y="6313504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20983" y="6285924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0x0000 0000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89" y="593557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389" y="559675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0983" y="3966936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0x7FFF FFFF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636549" y="5126430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. . .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6849" y="1321320"/>
            <a:ext cx="2918411" cy="2688320"/>
            <a:chOff x="3101389" y="3966936"/>
            <a:chExt cx="2918411" cy="2688320"/>
          </a:xfrm>
        </p:grpSpPr>
        <p:sp>
          <p:nvSpPr>
            <p:cNvPr id="20" name="Rectangle 19"/>
            <p:cNvSpPr/>
            <p:nvPr/>
          </p:nvSpPr>
          <p:spPr>
            <a:xfrm>
              <a:off x="4927600" y="3981938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7600" y="4315669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27600" y="4648651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600" y="4981632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27600" y="5314596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27600" y="5647559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27600" y="5980541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27600" y="6313504"/>
              <a:ext cx="1092200" cy="332981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20983" y="6285924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0x8000 0000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1389" y="593557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01389" y="559675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20983" y="3966936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0xfFFF FFFF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3636549" y="5126430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. . .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8760" y="1321320"/>
            <a:ext cx="2209580" cy="2679549"/>
            <a:chOff x="4808760" y="1321320"/>
            <a:chExt cx="2209580" cy="2679549"/>
          </a:xfrm>
        </p:grpSpPr>
        <p:sp>
          <p:nvSpPr>
            <p:cNvPr id="33" name="Right Brace 32"/>
            <p:cNvSpPr/>
            <p:nvPr/>
          </p:nvSpPr>
          <p:spPr>
            <a:xfrm>
              <a:off x="4808760" y="1321320"/>
              <a:ext cx="410940" cy="2679549"/>
            </a:xfrm>
            <a:prstGeom prst="rightBrac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24460" y="2374664"/>
              <a:ext cx="1793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Kernel Space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62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onaco"/>
                <a:cs typeface="Monaco"/>
              </a:rPr>
              <a:t>internString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30103"/>
            <a:ext cx="5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$a0</a:t>
            </a:r>
            <a:r>
              <a:rPr lang="en-US" sz="2400" dirty="0" smtClean="0"/>
              <a:t>: address of a string to be interned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946103"/>
            <a:ext cx="379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$v0</a:t>
            </a:r>
            <a:r>
              <a:rPr lang="en-US" sz="2400" dirty="0" smtClean="0"/>
              <a:t>: unique ID for the string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5600" y="1458267"/>
            <a:ext cx="162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Parameter: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600" y="2494905"/>
            <a:ext cx="194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Return Value: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4310" y="4851400"/>
            <a:ext cx="6677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Must create immutable copy if string was not interned before.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64310" y="3975100"/>
            <a:ext cx="6011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Strings with same value must always return the same ID </a:t>
            </a:r>
          </a:p>
          <a:p>
            <a:r>
              <a:rPr lang="en-US" sz="2000" dirty="0" smtClean="0"/>
              <a:t>independent of their memory address.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52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onaco"/>
                <a:cs typeface="Monaco"/>
              </a:rPr>
              <a:t>getInternedString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30103"/>
            <a:ext cx="401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$a0</a:t>
            </a:r>
            <a:r>
              <a:rPr lang="en-US" sz="2400" dirty="0" smtClean="0"/>
              <a:t>: unique interned string ID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946103"/>
            <a:ext cx="2722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$v0</a:t>
            </a:r>
            <a:r>
              <a:rPr lang="en-US" sz="2400" dirty="0" smtClean="0"/>
              <a:t>: string address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5600" y="1458267"/>
            <a:ext cx="162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Parameter: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600" y="2494905"/>
            <a:ext cx="194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Return Value: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40220" y="2958803"/>
            <a:ext cx="387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if string was interned before.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9300" y="3466803"/>
            <a:ext cx="107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$v0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Monaco"/>
                <a:cs typeface="Monaco"/>
              </a:rPr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27520" y="3479503"/>
            <a:ext cx="437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if string was not interned before.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61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onaco"/>
                <a:cs typeface="Monaco"/>
              </a:rPr>
              <a:t>internFile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30103"/>
            <a:ext cx="535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$a0</a:t>
            </a:r>
            <a:r>
              <a:rPr lang="en-US" sz="2400" dirty="0" smtClean="0"/>
              <a:t>: pointer to a file in mutable memory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946103"/>
            <a:ext cx="5021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$v0</a:t>
            </a:r>
            <a:r>
              <a:rPr lang="en-US" sz="2400" dirty="0" smtClean="0"/>
              <a:t>: address of list of interned strings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5600" y="1458267"/>
            <a:ext cx="162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Parameter: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600" y="2494905"/>
            <a:ext cx="194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Return Value: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300" y="3466803"/>
            <a:ext cx="476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smtClean="0">
                <a:latin typeface="Monaco"/>
                <a:cs typeface="Monaco"/>
              </a:rPr>
              <a:t>v1</a:t>
            </a:r>
            <a:r>
              <a:rPr lang="en-US" sz="2400" dirty="0" smtClean="0"/>
              <a:t>: </a:t>
            </a:r>
            <a:r>
              <a:rPr lang="en-US" sz="2400" dirty="0" smtClean="0">
                <a:cs typeface="Monaco"/>
              </a:rPr>
              <a:t>number of identifiers in the list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0044" y="4559300"/>
            <a:ext cx="891782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strings are separated by one or more spaces or line feed characters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nd of file is signaled by an End of Transmission (EOT) character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must make immutable copies of each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02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9100" y="3104296"/>
            <a:ext cx="569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Your implementation will be presented with</a:t>
            </a:r>
          </a:p>
          <a:p>
            <a:pPr algn="ctr"/>
            <a:r>
              <a:rPr lang="en-US" sz="2400" dirty="0" smtClean="0"/>
              <a:t> at most 128 different strings.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12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057" y="2790456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23900"/>
            <a:ext cx="8813800" cy="5410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62527" y="462290"/>
            <a:ext cx="3738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298 no-space characters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431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11200"/>
            <a:ext cx="4584700" cy="54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6227" y="2273300"/>
            <a:ext cx="327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33% reduction in size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14927" y="614690"/>
            <a:ext cx="3738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199 no-space characters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200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3868" y="4719564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E4B357"/>
                </a:solidFill>
                <a:latin typeface="Monaco"/>
                <a:cs typeface="Monaco"/>
              </a:rPr>
              <a:t>MinutesPerHour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1672166"/>
            <a:ext cx="6375400" cy="2362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0" y="-11906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Hashing Algorithm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78226" y="4344112"/>
            <a:ext cx="3744670" cy="1194664"/>
            <a:chOff x="2278226" y="4344112"/>
            <a:chExt cx="3744670" cy="1194664"/>
          </a:xfrm>
        </p:grpSpPr>
        <p:sp>
          <p:nvSpPr>
            <p:cNvPr id="6" name="Rounded Rectangle 5"/>
            <p:cNvSpPr/>
            <p:nvPr/>
          </p:nvSpPr>
          <p:spPr>
            <a:xfrm>
              <a:off x="2278226" y="4569818"/>
              <a:ext cx="3744670" cy="968958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1168" y="4344112"/>
              <a:ext cx="73945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5992426"/>
            <a:ext cx="173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ASCII Codes: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5543" y="6001901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77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602572" y="5194301"/>
            <a:ext cx="169203" cy="8076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9000" y="1349376"/>
            <a:ext cx="1076235" cy="571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5400000">
            <a:off x="6186487" y="1615549"/>
            <a:ext cx="1399648" cy="883178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3700" y="1753456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7776633" y="1840442"/>
            <a:ext cx="783167" cy="436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% 32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448" y="101338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hash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9021" y="140811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5775235" y="16256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75235" y="24511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54526" y="2229793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77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37" name="Straight Arrow Connector 36"/>
          <p:cNvCxnSpPr>
            <a:endCxn id="29" idx="1"/>
          </p:cNvCxnSpPr>
          <p:nvPr/>
        </p:nvCxnSpPr>
        <p:spPr>
          <a:xfrm>
            <a:off x="7327900" y="2058559"/>
            <a:ext cx="44873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5239" y="145497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77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42" name="Elbow Connector 41"/>
          <p:cNvCxnSpPr>
            <a:stCxn id="29" idx="3"/>
            <a:endCxn id="26" idx="1"/>
          </p:cNvCxnSpPr>
          <p:nvPr/>
        </p:nvCxnSpPr>
        <p:spPr>
          <a:xfrm flipH="1" flipV="1">
            <a:off x="4699000" y="1635126"/>
            <a:ext cx="3860800" cy="423433"/>
          </a:xfrm>
          <a:prstGeom prst="bentConnector5">
            <a:avLst>
              <a:gd name="adj1" fmla="val -5921"/>
              <a:gd name="adj2" fmla="val 266460"/>
              <a:gd name="adj3" fmla="val 105921"/>
            </a:avLst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3143" y="33737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13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455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26" grpId="0" animBg="1"/>
      <p:bldP spid="27" grpId="0" animBg="1"/>
      <p:bldP spid="28" grpId="0"/>
      <p:bldP spid="29" grpId="0" animBg="1"/>
      <p:bldP spid="30" grpId="0"/>
      <p:bldP spid="31" grpId="0"/>
      <p:bldP spid="36" grpId="0"/>
      <p:bldP spid="40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3868" y="4719564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E4B357"/>
                </a:solidFill>
                <a:latin typeface="Monaco"/>
                <a:cs typeface="Monaco"/>
              </a:rPr>
              <a:t>MinutesPerHour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1672166"/>
            <a:ext cx="6375400" cy="2362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0" y="-11906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Hashing Algorithm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78226" y="4344112"/>
            <a:ext cx="3744670" cy="1194664"/>
            <a:chOff x="2278226" y="4344112"/>
            <a:chExt cx="3744670" cy="1194664"/>
          </a:xfrm>
        </p:grpSpPr>
        <p:sp>
          <p:nvSpPr>
            <p:cNvPr id="6" name="Rounded Rectangle 5"/>
            <p:cNvSpPr/>
            <p:nvPr/>
          </p:nvSpPr>
          <p:spPr>
            <a:xfrm>
              <a:off x="2278226" y="4569818"/>
              <a:ext cx="3744670" cy="968958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1168" y="4344112"/>
              <a:ext cx="73945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5992426"/>
            <a:ext cx="173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ASCII Codes: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5543" y="6001901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77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338" y="60019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105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602572" y="5194301"/>
            <a:ext cx="169203" cy="8076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2997200" y="5165727"/>
            <a:ext cx="328515" cy="83617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9000" y="1349376"/>
            <a:ext cx="1076235" cy="571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5400000">
            <a:off x="6186487" y="1615549"/>
            <a:ext cx="1399648" cy="883178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3700" y="1753456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7776633" y="1840442"/>
            <a:ext cx="783167" cy="436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% 32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448" y="101338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hash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5775235" y="16256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75235" y="24511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54526" y="2229793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105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37" name="Straight Arrow Connector 36"/>
          <p:cNvCxnSpPr>
            <a:endCxn id="29" idx="1"/>
          </p:cNvCxnSpPr>
          <p:nvPr/>
        </p:nvCxnSpPr>
        <p:spPr>
          <a:xfrm>
            <a:off x="7327900" y="2058559"/>
            <a:ext cx="44873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5239" y="1454977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118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42" name="Elbow Connector 41"/>
          <p:cNvCxnSpPr>
            <a:stCxn id="29" idx="3"/>
            <a:endCxn id="26" idx="1"/>
          </p:cNvCxnSpPr>
          <p:nvPr/>
        </p:nvCxnSpPr>
        <p:spPr>
          <a:xfrm flipH="1" flipV="1">
            <a:off x="4699000" y="1635126"/>
            <a:ext cx="3860800" cy="423433"/>
          </a:xfrm>
          <a:prstGeom prst="bentConnector5">
            <a:avLst>
              <a:gd name="adj1" fmla="val -5921"/>
              <a:gd name="adj2" fmla="val 266460"/>
              <a:gd name="adj3" fmla="val 105921"/>
            </a:avLst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3143" y="33737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22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3173" y="139476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13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557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" grpId="0"/>
      <p:bldP spid="40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3868" y="4719564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E4B357"/>
                </a:solidFill>
                <a:latin typeface="Monaco"/>
                <a:cs typeface="Monaco"/>
              </a:rPr>
              <a:t>MinutesPerHour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1672166"/>
            <a:ext cx="6375400" cy="2362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0" y="-11906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Hashing Algorithm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78226" y="4344112"/>
            <a:ext cx="3744670" cy="1194664"/>
            <a:chOff x="2278226" y="4344112"/>
            <a:chExt cx="3744670" cy="1194664"/>
          </a:xfrm>
        </p:grpSpPr>
        <p:sp>
          <p:nvSpPr>
            <p:cNvPr id="6" name="Rounded Rectangle 5"/>
            <p:cNvSpPr/>
            <p:nvPr/>
          </p:nvSpPr>
          <p:spPr>
            <a:xfrm>
              <a:off x="2278226" y="4569818"/>
              <a:ext cx="3744670" cy="968958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1168" y="4344112"/>
              <a:ext cx="73945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5992426"/>
            <a:ext cx="173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ASCII Codes: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5543" y="6001901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77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338" y="60019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105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3126" y="60019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110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602572" y="5194301"/>
            <a:ext cx="169203" cy="8076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2997200" y="5165727"/>
            <a:ext cx="328515" cy="83617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3203576" y="5165727"/>
            <a:ext cx="908927" cy="83617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9000" y="1349376"/>
            <a:ext cx="1076235" cy="571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5400000">
            <a:off x="6186487" y="1615549"/>
            <a:ext cx="1399648" cy="883178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3700" y="1753456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7776633" y="1840442"/>
            <a:ext cx="783167" cy="436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% 32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448" y="101338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hash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5775235" y="16256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75235" y="24511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54526" y="2229793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110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37" name="Straight Arrow Connector 36"/>
          <p:cNvCxnSpPr>
            <a:endCxn id="29" idx="1"/>
          </p:cNvCxnSpPr>
          <p:nvPr/>
        </p:nvCxnSpPr>
        <p:spPr>
          <a:xfrm>
            <a:off x="7327900" y="2058559"/>
            <a:ext cx="44873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5239" y="1454977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123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42" name="Elbow Connector 41"/>
          <p:cNvCxnSpPr>
            <a:stCxn id="29" idx="3"/>
            <a:endCxn id="26" idx="1"/>
          </p:cNvCxnSpPr>
          <p:nvPr/>
        </p:nvCxnSpPr>
        <p:spPr>
          <a:xfrm flipH="1" flipV="1">
            <a:off x="4699000" y="1635126"/>
            <a:ext cx="3860800" cy="423433"/>
          </a:xfrm>
          <a:prstGeom prst="bentConnector5">
            <a:avLst>
              <a:gd name="adj1" fmla="val -5921"/>
              <a:gd name="adj2" fmla="val 266460"/>
              <a:gd name="adj3" fmla="val 105921"/>
            </a:avLst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3143" y="33737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27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3173" y="139476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22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379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40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3868" y="4719564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E4B357"/>
                </a:solidFill>
                <a:latin typeface="Monaco"/>
                <a:cs typeface="Monaco"/>
              </a:rPr>
              <a:t>MinutesPerHour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1672166"/>
            <a:ext cx="6375400" cy="2362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0" y="-11906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Hashing Algorithm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78226" y="4344112"/>
            <a:ext cx="3744670" cy="1194664"/>
            <a:chOff x="2278226" y="4344112"/>
            <a:chExt cx="3744670" cy="1194664"/>
          </a:xfrm>
        </p:grpSpPr>
        <p:sp>
          <p:nvSpPr>
            <p:cNvPr id="6" name="Rounded Rectangle 5"/>
            <p:cNvSpPr/>
            <p:nvPr/>
          </p:nvSpPr>
          <p:spPr>
            <a:xfrm>
              <a:off x="2278226" y="4569818"/>
              <a:ext cx="3744670" cy="968958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1168" y="4344112"/>
              <a:ext cx="73945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5992426"/>
            <a:ext cx="173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ASCII Codes: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5543" y="6001901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77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338" y="60019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105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3126" y="60019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110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9914" y="60019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117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6702" y="6001901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…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602572" y="5194301"/>
            <a:ext cx="169203" cy="8076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2997200" y="5165727"/>
            <a:ext cx="328515" cy="83617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3203576" y="5165727"/>
            <a:ext cx="908927" cy="83617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</p:cNvCxnSpPr>
          <p:nvPr/>
        </p:nvCxnSpPr>
        <p:spPr>
          <a:xfrm flipH="1" flipV="1">
            <a:off x="3435350" y="5165727"/>
            <a:ext cx="1463941" cy="83617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9000" y="1349376"/>
            <a:ext cx="1076235" cy="571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5400000">
            <a:off x="6186487" y="1615549"/>
            <a:ext cx="1399648" cy="883178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3700" y="1753456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7776633" y="1840442"/>
            <a:ext cx="783167" cy="436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% 32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448" y="101338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hash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5775235" y="16256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75235" y="2451100"/>
            <a:ext cx="669487" cy="9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54526" y="2229793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117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37" name="Straight Arrow Connector 36"/>
          <p:cNvCxnSpPr>
            <a:endCxn id="29" idx="1"/>
          </p:cNvCxnSpPr>
          <p:nvPr/>
        </p:nvCxnSpPr>
        <p:spPr>
          <a:xfrm>
            <a:off x="7327900" y="2058559"/>
            <a:ext cx="44873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5239" y="1454977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139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42" name="Elbow Connector 41"/>
          <p:cNvCxnSpPr>
            <a:stCxn id="29" idx="3"/>
            <a:endCxn id="26" idx="1"/>
          </p:cNvCxnSpPr>
          <p:nvPr/>
        </p:nvCxnSpPr>
        <p:spPr>
          <a:xfrm flipH="1" flipV="1">
            <a:off x="4699000" y="1635126"/>
            <a:ext cx="3860800" cy="423433"/>
          </a:xfrm>
          <a:prstGeom prst="bentConnector5">
            <a:avLst>
              <a:gd name="adj1" fmla="val -5921"/>
              <a:gd name="adj2" fmla="val 266460"/>
              <a:gd name="adj3" fmla="val 105921"/>
            </a:avLst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3143" y="33737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11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3173" y="1394767"/>
            <a:ext cx="55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22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9544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6" grpId="0"/>
      <p:bldP spid="40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String Interning Table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1349" y="1166740"/>
            <a:ext cx="2503853" cy="1095977"/>
            <a:chOff x="5058703" y="1905480"/>
            <a:chExt cx="3978898" cy="1828324"/>
          </a:xfrm>
        </p:grpSpPr>
        <p:sp>
          <p:nvSpPr>
            <p:cNvPr id="11" name="Rectangle 10"/>
            <p:cNvSpPr/>
            <p:nvPr/>
          </p:nvSpPr>
          <p:spPr>
            <a:xfrm>
              <a:off x="5176801" y="2326218"/>
              <a:ext cx="1076235" cy="571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 rot="5400000">
              <a:off x="6664288" y="2592391"/>
              <a:ext cx="1399648" cy="883178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1501" y="2730298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54434" y="2817284"/>
              <a:ext cx="783167" cy="43623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% 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8703" y="1905480"/>
              <a:ext cx="978293" cy="51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Monaco"/>
                  <a:cs typeface="Monaco"/>
                </a:rPr>
                <a:t>hash</a:t>
              </a:r>
              <a:endParaRPr lang="en-US" sz="1400" dirty="0">
                <a:latin typeface="Monaco"/>
                <a:cs typeface="Monaco"/>
              </a:endParaRPr>
            </a:p>
          </p:txBody>
        </p:sp>
        <p:cxnSp>
          <p:nvCxnSpPr>
            <p:cNvPr id="16" name="Straight Arrow Connector 15"/>
            <p:cNvCxnSpPr>
              <a:stCxn id="11" idx="3"/>
            </p:cNvCxnSpPr>
            <p:nvPr/>
          </p:nvCxnSpPr>
          <p:spPr>
            <a:xfrm flipV="1">
              <a:off x="6253036" y="2602442"/>
              <a:ext cx="669487" cy="9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253036" y="3427942"/>
              <a:ext cx="669487" cy="952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>
              <a:off x="7805701" y="3035401"/>
              <a:ext cx="44873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1" idx="1"/>
            </p:cNvCxnSpPr>
            <p:nvPr/>
          </p:nvCxnSpPr>
          <p:spPr>
            <a:xfrm flipH="1" flipV="1">
              <a:off x="5176801" y="2611968"/>
              <a:ext cx="3860800" cy="423433"/>
            </a:xfrm>
            <a:prstGeom prst="bentConnector5">
              <a:avLst>
                <a:gd name="adj1" fmla="val -5921"/>
                <a:gd name="adj2" fmla="val 266460"/>
                <a:gd name="adj3" fmla="val 105921"/>
              </a:avLst>
            </a:prstGeom>
            <a:ln w="381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6882" y="155428"/>
            <a:ext cx="174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4B357"/>
                </a:solidFill>
                <a:latin typeface="Monaco"/>
                <a:cs typeface="Monaco"/>
              </a:rPr>
              <a:t>⟨string⟩</a:t>
            </a:r>
            <a:endParaRPr lang="en-US" sz="2800" dirty="0">
              <a:solidFill>
                <a:srgbClr val="E4B357"/>
              </a:solidFill>
              <a:latin typeface="Monaco"/>
              <a:cs typeface="Monaco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59989" y="2262717"/>
            <a:ext cx="2702511" cy="3784715"/>
            <a:chOff x="2059989" y="2262717"/>
            <a:chExt cx="2702511" cy="3784715"/>
          </a:xfrm>
        </p:grpSpPr>
        <p:sp>
          <p:nvSpPr>
            <p:cNvPr id="3" name="Rectangle 2"/>
            <p:cNvSpPr/>
            <p:nvPr/>
          </p:nvSpPr>
          <p:spPr>
            <a:xfrm>
              <a:off x="2616200" y="2262717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16200" y="27336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16200" y="32035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6200" y="367347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6200" y="4143350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6200" y="461322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6200" y="5083125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6200" y="5553000"/>
              <a:ext cx="2146300" cy="469900"/>
            </a:xfrm>
            <a:prstGeom prst="rect">
              <a:avLst/>
            </a:prstGeom>
            <a:solidFill>
              <a:srgbClr val="ADA387"/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9989" y="5585767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9989" y="5091360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01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9989" y="4613225"/>
              <a:ext cx="55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02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4685" y="2313235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745075" y="3442642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. . .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cxnSp>
        <p:nvCxnSpPr>
          <p:cNvPr id="32" name="Elbow Connector 31"/>
          <p:cNvCxnSpPr>
            <a:stCxn id="11" idx="2"/>
            <a:endCxn id="6" idx="1"/>
          </p:cNvCxnSpPr>
          <p:nvPr/>
        </p:nvCxnSpPr>
        <p:spPr>
          <a:xfrm rot="16200000" flipH="1">
            <a:off x="606800" y="1899025"/>
            <a:ext cx="2146894" cy="1871906"/>
          </a:xfrm>
          <a:prstGeom prst="bentConnector2">
            <a:avLst/>
          </a:prstGeom>
          <a:ln w="28575" cmpd="sng">
            <a:solidFill>
              <a:srgbClr val="4A452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3200" y="3673475"/>
            <a:ext cx="184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000 … 000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6100" y="4197751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Create</a:t>
            </a:r>
            <a:r>
              <a:rPr lang="en-US" sz="2400" dirty="0" smtClean="0"/>
              <a:t> immutable copy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Place</a:t>
            </a:r>
            <a:r>
              <a:rPr lang="en-US" sz="2400" dirty="0" smtClean="0"/>
              <a:t> address of immutable copy into the table entry.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Return</a:t>
            </a:r>
            <a:r>
              <a:rPr lang="en-US" sz="2400" dirty="0" smtClean="0"/>
              <a:t> unique ID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590130" y="3854051"/>
            <a:ext cx="1035970" cy="629049"/>
          </a:xfrm>
          <a:prstGeom prst="straightConnector1">
            <a:avLst/>
          </a:prstGeom>
          <a:ln>
            <a:solidFill>
              <a:srgbClr val="4A452A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6100" y="1418949"/>
            <a:ext cx="3148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Each one of these entries in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table is called a </a:t>
            </a:r>
            <a:r>
              <a:rPr lang="en-US" i="1" dirty="0" smtClean="0">
                <a:solidFill>
                  <a:srgbClr val="FF0000"/>
                </a:solidFill>
              </a:rPr>
              <a:t>bucket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>
            <a:off x="4394200" y="1742115"/>
            <a:ext cx="1231900" cy="1178885"/>
          </a:xfrm>
          <a:prstGeom prst="straightConnector1">
            <a:avLst/>
          </a:prstGeom>
          <a:ln w="952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3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4" grpId="0" build="p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498</Words>
  <Application>Microsoft Macintosh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Lab_Interning: String Interning Implementation</vt:lpstr>
      <vt:lpstr>Motivation</vt:lpstr>
      <vt:lpstr>PowerPoint Presentation</vt:lpstr>
      <vt:lpstr>PowerPoint Presentation</vt:lpstr>
      <vt:lpstr>Hashing Algorithm</vt:lpstr>
      <vt:lpstr>Hashing Algorithm</vt:lpstr>
      <vt:lpstr>Hashing Algorithm</vt:lpstr>
      <vt:lpstr>Hashing Algorithm</vt:lpstr>
      <vt:lpstr>String Interning Table</vt:lpstr>
      <vt:lpstr>String Interning Table</vt:lpstr>
      <vt:lpstr>String Interning Table</vt:lpstr>
      <vt:lpstr>Why this works?</vt:lpstr>
      <vt:lpstr>internString</vt:lpstr>
      <vt:lpstr>getInternedString</vt:lpstr>
      <vt:lpstr>internFile</vt:lpstr>
      <vt:lpstr>Guarantee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Lab_Interning: String Interning Implementation</dc:title>
  <dc:creator>Jose Nelson Amaral</dc:creator>
  <cp:lastModifiedBy>Jose Nelson Amaral</cp:lastModifiedBy>
  <cp:revision>24</cp:revision>
  <dcterms:created xsi:type="dcterms:W3CDTF">2014-11-04T02:24:28Z</dcterms:created>
  <dcterms:modified xsi:type="dcterms:W3CDTF">2014-11-27T12:10:57Z</dcterms:modified>
</cp:coreProperties>
</file>