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9728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128" y="51"/>
      </p:cViewPr>
      <p:guideLst>
        <p:guide orient="horz" pos="2160"/>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BF5A8-6DB1-413E-BD6F-2A6EA8503F2B}" type="datetimeFigureOut">
              <a:rPr lang="en-US" smtClean="0"/>
              <a:t>9/25/2019</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526A3-1364-4922-A384-0B147136BBFB}" type="slidenum">
              <a:rPr lang="en-US" smtClean="0"/>
              <a:t>‹#›</a:t>
            </a:fld>
            <a:endParaRPr lang="en-US"/>
          </a:p>
        </p:txBody>
      </p:sp>
    </p:spTree>
    <p:extLst>
      <p:ext uri="{BB962C8B-B14F-4D97-AF65-F5344CB8AC3E}">
        <p14:creationId xmlns:p14="http://schemas.microsoft.com/office/powerpoint/2010/main" val="345040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526A3-1364-4922-A384-0B147136BBFB}" type="slidenum">
              <a:rPr lang="en-US" smtClean="0"/>
              <a:t>1</a:t>
            </a:fld>
            <a:endParaRPr lang="en-US"/>
          </a:p>
        </p:txBody>
      </p:sp>
    </p:spTree>
    <p:extLst>
      <p:ext uri="{BB962C8B-B14F-4D97-AF65-F5344CB8AC3E}">
        <p14:creationId xmlns:p14="http://schemas.microsoft.com/office/powerpoint/2010/main" val="4110516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22363"/>
            <a:ext cx="82296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1600" y="3602038"/>
            <a:ext cx="82296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82BF2-FF96-4BAD-8864-6FF933FEAE1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9688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82BF2-FF96-4BAD-8864-6FF933FEAE1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324745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0" y="365125"/>
            <a:ext cx="236601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0" y="365125"/>
            <a:ext cx="696087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82BF2-FF96-4BAD-8864-6FF933FEAE1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265811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82BF2-FF96-4BAD-8864-6FF933FEAE1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217284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5" y="1709739"/>
            <a:ext cx="946404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48665" y="4589464"/>
            <a:ext cx="946404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82BF2-FF96-4BAD-8864-6FF933FEAE1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99363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1825625"/>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1825625"/>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82BF2-FF96-4BAD-8864-6FF933FEAE1A}"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161120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365126"/>
            <a:ext cx="946404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1681163"/>
            <a:ext cx="464200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755810" y="2505075"/>
            <a:ext cx="46420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0" y="1681163"/>
            <a:ext cx="4664869"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554980" y="2505075"/>
            <a:ext cx="466486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82BF2-FF96-4BAD-8864-6FF933FEAE1A}"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127950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82BF2-FF96-4BAD-8864-6FF933FEAE1A}"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3237589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82BF2-FF96-4BAD-8864-6FF933FEAE1A}"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119529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57200"/>
            <a:ext cx="3539013"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4664869" y="987426"/>
            <a:ext cx="555498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10" y="2057400"/>
            <a:ext cx="353901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82BF2-FF96-4BAD-8864-6FF933FEAE1A}"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345047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57200"/>
            <a:ext cx="3539013"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987426"/>
            <a:ext cx="5554980"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755810" y="2057400"/>
            <a:ext cx="353901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82BF2-FF96-4BAD-8864-6FF933FEAE1A}"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AE0B-091B-434F-B261-5618378566CF}" type="slidenum">
              <a:rPr lang="en-US" smtClean="0"/>
              <a:t>‹#›</a:t>
            </a:fld>
            <a:endParaRPr lang="en-US"/>
          </a:p>
        </p:txBody>
      </p:sp>
    </p:spTree>
    <p:extLst>
      <p:ext uri="{BB962C8B-B14F-4D97-AF65-F5344CB8AC3E}">
        <p14:creationId xmlns:p14="http://schemas.microsoft.com/office/powerpoint/2010/main" val="23296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365126"/>
            <a:ext cx="946404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1825625"/>
            <a:ext cx="946404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6356351"/>
            <a:ext cx="246888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DCE82BF2-FF96-4BAD-8864-6FF933FEAE1A}" type="datetimeFigureOut">
              <a:rPr lang="en-US" smtClean="0"/>
              <a:t>9/25/2019</a:t>
            </a:fld>
            <a:endParaRPr lang="en-US"/>
          </a:p>
        </p:txBody>
      </p:sp>
      <p:sp>
        <p:nvSpPr>
          <p:cNvPr id="5" name="Footer Placeholder 4"/>
          <p:cNvSpPr>
            <a:spLocks noGrp="1"/>
          </p:cNvSpPr>
          <p:nvPr>
            <p:ph type="ftr" sz="quarter" idx="3"/>
          </p:nvPr>
        </p:nvSpPr>
        <p:spPr>
          <a:xfrm>
            <a:off x="3634740" y="6356351"/>
            <a:ext cx="370332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6356351"/>
            <a:ext cx="246888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7E2FAE0B-091B-434F-B261-5618378566CF}" type="slidenum">
              <a:rPr lang="en-US" smtClean="0"/>
              <a:t>‹#›</a:t>
            </a:fld>
            <a:endParaRPr lang="en-US"/>
          </a:p>
        </p:txBody>
      </p:sp>
    </p:spTree>
    <p:extLst>
      <p:ext uri="{BB962C8B-B14F-4D97-AF65-F5344CB8AC3E}">
        <p14:creationId xmlns:p14="http://schemas.microsoft.com/office/powerpoint/2010/main" val="998122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7124743-0E50-42E4-85B2-28641E420424}"/>
              </a:ext>
            </a:extLst>
          </p:cNvPr>
          <p:cNvCxnSpPr>
            <a:cxnSpLocks/>
          </p:cNvCxnSpPr>
          <p:nvPr/>
        </p:nvCxnSpPr>
        <p:spPr>
          <a:xfrm>
            <a:off x="3665089" y="0"/>
            <a:ext cx="0" cy="6858000"/>
          </a:xfrm>
          <a:prstGeom prst="line">
            <a:avLst/>
          </a:prstGeom>
          <a:ln w="57150">
            <a:solidFill>
              <a:schemeClr val="bg2">
                <a:lumMod val="75000"/>
              </a:schemeClr>
            </a:solidFill>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AAF62602-E9F9-4C1D-8F16-395D45ABB510}"/>
              </a:ext>
            </a:extLst>
          </p:cNvPr>
          <p:cNvCxnSpPr>
            <a:cxnSpLocks/>
          </p:cNvCxnSpPr>
          <p:nvPr/>
        </p:nvCxnSpPr>
        <p:spPr>
          <a:xfrm>
            <a:off x="7302687" y="0"/>
            <a:ext cx="0" cy="6858000"/>
          </a:xfrm>
          <a:prstGeom prst="line">
            <a:avLst/>
          </a:prstGeom>
          <a:ln w="57150">
            <a:solidFill>
              <a:schemeClr val="bg2">
                <a:lumMod val="75000"/>
              </a:schemeClr>
            </a:solidFill>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7137CA5A-532A-4A16-B861-699B731512B3}"/>
              </a:ext>
            </a:extLst>
          </p:cNvPr>
          <p:cNvSpPr txBox="1"/>
          <p:nvPr/>
        </p:nvSpPr>
        <p:spPr>
          <a:xfrm>
            <a:off x="85579" y="105367"/>
            <a:ext cx="2640319" cy="341632"/>
          </a:xfrm>
          <a:prstGeom prst="rect">
            <a:avLst/>
          </a:prstGeom>
          <a:noFill/>
        </p:spPr>
        <p:txBody>
          <a:bodyPr wrap="square" rtlCol="0">
            <a:spAutoFit/>
          </a:bodyPr>
          <a:lstStyle/>
          <a:p>
            <a:r>
              <a:rPr lang="en-US" sz="1620" dirty="0">
                <a:latin typeface="Abadi" panose="020B0604020202020204" pitchFamily="34" charset="0"/>
              </a:rPr>
              <a:t>Señora Ramirez</a:t>
            </a:r>
          </a:p>
        </p:txBody>
      </p:sp>
      <p:sp>
        <p:nvSpPr>
          <p:cNvPr id="13" name="TextBox 12">
            <a:extLst>
              <a:ext uri="{FF2B5EF4-FFF2-40B4-BE49-F238E27FC236}">
                <a16:creationId xmlns:a16="http://schemas.microsoft.com/office/drawing/2014/main" id="{DA57DE88-4C0F-40E4-AA7B-113CB5960294}"/>
              </a:ext>
            </a:extLst>
          </p:cNvPr>
          <p:cNvSpPr txBox="1"/>
          <p:nvPr/>
        </p:nvSpPr>
        <p:spPr>
          <a:xfrm>
            <a:off x="3785526" y="105367"/>
            <a:ext cx="2640319" cy="341632"/>
          </a:xfrm>
          <a:prstGeom prst="rect">
            <a:avLst/>
          </a:prstGeom>
          <a:noFill/>
        </p:spPr>
        <p:txBody>
          <a:bodyPr wrap="square" rtlCol="0">
            <a:spAutoFit/>
          </a:bodyPr>
          <a:lstStyle/>
          <a:p>
            <a:r>
              <a:rPr lang="en-US" sz="1620" dirty="0">
                <a:latin typeface="Abadi" panose="020B0604020202020204" pitchFamily="34" charset="0"/>
              </a:rPr>
              <a:t>Daniel Velez</a:t>
            </a:r>
          </a:p>
        </p:txBody>
      </p:sp>
      <p:sp>
        <p:nvSpPr>
          <p:cNvPr id="14" name="TextBox 13">
            <a:extLst>
              <a:ext uri="{FF2B5EF4-FFF2-40B4-BE49-F238E27FC236}">
                <a16:creationId xmlns:a16="http://schemas.microsoft.com/office/drawing/2014/main" id="{6167E09F-758C-40BB-8827-CDB146C57980}"/>
              </a:ext>
            </a:extLst>
          </p:cNvPr>
          <p:cNvSpPr txBox="1"/>
          <p:nvPr/>
        </p:nvSpPr>
        <p:spPr>
          <a:xfrm>
            <a:off x="7423123" y="110501"/>
            <a:ext cx="2640319" cy="341632"/>
          </a:xfrm>
          <a:prstGeom prst="rect">
            <a:avLst/>
          </a:prstGeom>
          <a:noFill/>
        </p:spPr>
        <p:txBody>
          <a:bodyPr wrap="square" rtlCol="0">
            <a:spAutoFit/>
          </a:bodyPr>
          <a:lstStyle/>
          <a:p>
            <a:r>
              <a:rPr lang="en-US" sz="1620" dirty="0">
                <a:latin typeface="Abadi" panose="020B0604020202020204" pitchFamily="34" charset="0"/>
              </a:rPr>
              <a:t>Paula Ruiz</a:t>
            </a:r>
          </a:p>
        </p:txBody>
      </p:sp>
      <p:sp>
        <p:nvSpPr>
          <p:cNvPr id="15" name="TextBox 14">
            <a:extLst>
              <a:ext uri="{FF2B5EF4-FFF2-40B4-BE49-F238E27FC236}">
                <a16:creationId xmlns:a16="http://schemas.microsoft.com/office/drawing/2014/main" id="{4E81B483-8EB7-4434-A6B9-2EE4D9797C93}"/>
              </a:ext>
            </a:extLst>
          </p:cNvPr>
          <p:cNvSpPr txBox="1"/>
          <p:nvPr/>
        </p:nvSpPr>
        <p:spPr>
          <a:xfrm>
            <a:off x="85579" y="385687"/>
            <a:ext cx="3013998" cy="307777"/>
          </a:xfrm>
          <a:prstGeom prst="rect">
            <a:avLst/>
          </a:prstGeom>
          <a:noFill/>
        </p:spPr>
        <p:txBody>
          <a:bodyPr wrap="square" rtlCol="0">
            <a:spAutoFit/>
          </a:bodyPr>
          <a:lstStyle/>
          <a:p>
            <a:r>
              <a:rPr lang="en-US" sz="1400" dirty="0">
                <a:latin typeface="Abadi Extra Light" panose="020B0204020104020204" pitchFamily="34" charset="0"/>
              </a:rPr>
              <a:t>Grandmother, 67</a:t>
            </a:r>
          </a:p>
        </p:txBody>
      </p:sp>
      <p:sp>
        <p:nvSpPr>
          <p:cNvPr id="16" name="TextBox 15">
            <a:extLst>
              <a:ext uri="{FF2B5EF4-FFF2-40B4-BE49-F238E27FC236}">
                <a16:creationId xmlns:a16="http://schemas.microsoft.com/office/drawing/2014/main" id="{B38A8528-833D-4941-8378-DAFF7CC50C40}"/>
              </a:ext>
            </a:extLst>
          </p:cNvPr>
          <p:cNvSpPr txBox="1"/>
          <p:nvPr/>
        </p:nvSpPr>
        <p:spPr>
          <a:xfrm>
            <a:off x="3785525" y="385685"/>
            <a:ext cx="3013998" cy="286232"/>
          </a:xfrm>
          <a:prstGeom prst="rect">
            <a:avLst/>
          </a:prstGeom>
          <a:noFill/>
        </p:spPr>
        <p:txBody>
          <a:bodyPr wrap="square" rtlCol="0">
            <a:spAutoFit/>
          </a:bodyPr>
          <a:lstStyle/>
          <a:p>
            <a:r>
              <a:rPr lang="en-US" sz="1260" dirty="0">
                <a:latin typeface="Abadi Extra Light" panose="020B0204020104020204" pitchFamily="34" charset="0"/>
              </a:rPr>
              <a:t>Student, 15</a:t>
            </a:r>
          </a:p>
        </p:txBody>
      </p:sp>
      <p:sp>
        <p:nvSpPr>
          <p:cNvPr id="17" name="TextBox 16">
            <a:extLst>
              <a:ext uri="{FF2B5EF4-FFF2-40B4-BE49-F238E27FC236}">
                <a16:creationId xmlns:a16="http://schemas.microsoft.com/office/drawing/2014/main" id="{0B9645D3-B280-4E0D-A808-19B59C53322A}"/>
              </a:ext>
            </a:extLst>
          </p:cNvPr>
          <p:cNvSpPr txBox="1"/>
          <p:nvPr/>
        </p:nvSpPr>
        <p:spPr>
          <a:xfrm>
            <a:off x="7423122" y="381072"/>
            <a:ext cx="3013998" cy="286232"/>
          </a:xfrm>
          <a:prstGeom prst="rect">
            <a:avLst/>
          </a:prstGeom>
          <a:noFill/>
        </p:spPr>
        <p:txBody>
          <a:bodyPr wrap="square" rtlCol="0">
            <a:spAutoFit/>
          </a:bodyPr>
          <a:lstStyle/>
          <a:p>
            <a:r>
              <a:rPr lang="en-US" sz="1260" dirty="0">
                <a:latin typeface="Abadi Extra Light" panose="020B0204020104020204" pitchFamily="34" charset="0"/>
              </a:rPr>
              <a:t>Nurse, 29</a:t>
            </a:r>
          </a:p>
        </p:txBody>
      </p:sp>
      <p:pic>
        <p:nvPicPr>
          <p:cNvPr id="1026" name="Picture 2" descr="Image result for abuela">
            <a:extLst>
              <a:ext uri="{FF2B5EF4-FFF2-40B4-BE49-F238E27FC236}">
                <a16:creationId xmlns:a16="http://schemas.microsoft.com/office/drawing/2014/main" id="{5CDE72F1-76EA-47CF-B55D-89C7F3BBB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777" y="810260"/>
            <a:ext cx="2316513" cy="1546907"/>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5D1E0C6-A645-48BB-A33C-4CB0E0D73CD4}"/>
              </a:ext>
            </a:extLst>
          </p:cNvPr>
          <p:cNvSpPr txBox="1"/>
          <p:nvPr/>
        </p:nvSpPr>
        <p:spPr>
          <a:xfrm>
            <a:off x="85578" y="2597252"/>
            <a:ext cx="3364712" cy="1815882"/>
          </a:xfrm>
          <a:prstGeom prst="rect">
            <a:avLst/>
          </a:prstGeom>
          <a:noFill/>
        </p:spPr>
        <p:txBody>
          <a:bodyPr wrap="square" rtlCol="0">
            <a:spAutoFit/>
          </a:bodyPr>
          <a:lstStyle/>
          <a:p>
            <a:r>
              <a:rPr lang="en-US" sz="1400" dirty="0">
                <a:latin typeface="Abadi" panose="020B0604020104020204" pitchFamily="34" charset="0"/>
              </a:rPr>
              <a:t>Bio</a:t>
            </a:r>
            <a:r>
              <a:rPr lang="en-US" sz="1400" dirty="0">
                <a:latin typeface="Abadi Extra Light" panose="020B0204020104020204" pitchFamily="34" charset="0"/>
              </a:rPr>
              <a:t>: Señora Ramirez is a kind, loving grandmother to a big family. Her daughter moved out recently, and Ramirez must handle a lot of household issues on her own again. Her partner is retired and infirm, and Ramirez worries about being able to balance all the health concerns both her and her partner may have. </a:t>
            </a:r>
          </a:p>
        </p:txBody>
      </p:sp>
      <p:sp>
        <p:nvSpPr>
          <p:cNvPr id="21" name="TextBox 20">
            <a:extLst>
              <a:ext uri="{FF2B5EF4-FFF2-40B4-BE49-F238E27FC236}">
                <a16:creationId xmlns:a16="http://schemas.microsoft.com/office/drawing/2014/main" id="{B2DA7CA7-FD8F-44BC-B667-7F5C2E5D7FE1}"/>
              </a:ext>
            </a:extLst>
          </p:cNvPr>
          <p:cNvSpPr txBox="1"/>
          <p:nvPr/>
        </p:nvSpPr>
        <p:spPr>
          <a:xfrm>
            <a:off x="85578" y="4653220"/>
            <a:ext cx="3364712" cy="1600438"/>
          </a:xfrm>
          <a:prstGeom prst="rect">
            <a:avLst/>
          </a:prstGeom>
          <a:noFill/>
        </p:spPr>
        <p:txBody>
          <a:bodyPr wrap="square" rtlCol="0">
            <a:spAutoFit/>
          </a:bodyPr>
          <a:lstStyle/>
          <a:p>
            <a:r>
              <a:rPr lang="en-US" sz="1400" dirty="0">
                <a:latin typeface="Abadi" panose="020B0604020104020204" pitchFamily="34" charset="0"/>
              </a:rPr>
              <a:t>Frustrations</a:t>
            </a:r>
            <a:r>
              <a:rPr lang="en-US" sz="1400" dirty="0">
                <a:latin typeface="Abadi Extra Light" panose="020B0204020104020204" pitchFamily="34" charset="0"/>
              </a:rPr>
              <a:t>:</a:t>
            </a:r>
          </a:p>
          <a:p>
            <a:pPr marL="257175" indent="-257175">
              <a:buFont typeface="Arial" panose="020B0604020202020204" pitchFamily="34" charset="0"/>
              <a:buChar char="•"/>
            </a:pPr>
            <a:r>
              <a:rPr lang="en-US" sz="1400" dirty="0">
                <a:latin typeface="Abadi Extra Light" panose="020B0204020104020204" pitchFamily="34" charset="0"/>
              </a:rPr>
              <a:t>Doesn’t really know how to use a computer to find all the info she needs</a:t>
            </a:r>
          </a:p>
          <a:p>
            <a:pPr marL="257175" indent="-257175">
              <a:buFont typeface="Arial" panose="020B0604020202020204" pitchFamily="34" charset="0"/>
              <a:buChar char="•"/>
            </a:pPr>
            <a:r>
              <a:rPr lang="en-US" sz="1400" dirty="0">
                <a:latin typeface="Abadi Extra Light" panose="020B0204020104020204" pitchFamily="34" charset="0"/>
              </a:rPr>
              <a:t>Doesn’t want to go all the way to the </a:t>
            </a:r>
            <a:r>
              <a:rPr lang="en-US" sz="1400" i="1" dirty="0">
                <a:latin typeface="Abadi Extra Light" panose="020B0204020104020204" pitchFamily="34" charset="0"/>
              </a:rPr>
              <a:t>farmacia </a:t>
            </a:r>
            <a:r>
              <a:rPr lang="en-US" sz="1400" dirty="0">
                <a:latin typeface="Abadi Extra Light" panose="020B0204020104020204" pitchFamily="34" charset="0"/>
              </a:rPr>
              <a:t>just to get questions answered </a:t>
            </a:r>
          </a:p>
          <a:p>
            <a:pPr marL="257175" indent="-257175">
              <a:buFont typeface="Arial" panose="020B0604020202020204" pitchFamily="34" charset="0"/>
              <a:buChar char="•"/>
            </a:pPr>
            <a:r>
              <a:rPr lang="en-US" sz="1400" dirty="0">
                <a:latin typeface="Abadi Extra Light" panose="020B0204020104020204" pitchFamily="34" charset="0"/>
              </a:rPr>
              <a:t>Concerned about safety for both her and her daughter in the city</a:t>
            </a:r>
          </a:p>
        </p:txBody>
      </p:sp>
      <p:pic>
        <p:nvPicPr>
          <p:cNvPr id="1028" name="Picture 4" descr="Image result for teenage boy">
            <a:extLst>
              <a:ext uri="{FF2B5EF4-FFF2-40B4-BE49-F238E27FC236}">
                <a16:creationId xmlns:a16="http://schemas.microsoft.com/office/drawing/2014/main" id="{D76886F5-37D1-4BB2-B15D-2ACFC1515D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79" t="2464" r="19360" b="56371"/>
          <a:stretch/>
        </p:blipFill>
        <p:spPr bwMode="auto">
          <a:xfrm>
            <a:off x="5040256" y="776933"/>
            <a:ext cx="2047631" cy="1613559"/>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DFEC738-9D24-48B6-8275-33D85997A321}"/>
              </a:ext>
            </a:extLst>
          </p:cNvPr>
          <p:cNvSpPr txBox="1"/>
          <p:nvPr/>
        </p:nvSpPr>
        <p:spPr>
          <a:xfrm>
            <a:off x="3785525" y="2498091"/>
            <a:ext cx="3302355" cy="2246769"/>
          </a:xfrm>
          <a:prstGeom prst="rect">
            <a:avLst/>
          </a:prstGeom>
          <a:noFill/>
        </p:spPr>
        <p:txBody>
          <a:bodyPr wrap="square" rtlCol="0">
            <a:spAutoFit/>
          </a:bodyPr>
          <a:lstStyle/>
          <a:p>
            <a:r>
              <a:rPr lang="en-US" sz="1400" dirty="0">
                <a:latin typeface="Abadi" panose="020B0604020104020204" pitchFamily="34" charset="0"/>
              </a:rPr>
              <a:t>Bio</a:t>
            </a:r>
            <a:r>
              <a:rPr lang="en-US" sz="1400" dirty="0">
                <a:latin typeface="Abadi Extra Light" panose="020B0204020104020204" pitchFamily="34" charset="0"/>
              </a:rPr>
              <a:t>: Daniel is an energetic teen. He works hard at school and in sports, and helps his mother take care of his siblings in his spare time. He’s aware that his big family wastes a lot of electricity and energy, and he worries about the stress that puts on his parents. Daniel also is stressed about doing well in school, but as the oldest brother he doesn’t want to seem weak and unload his concerns to his family. </a:t>
            </a:r>
          </a:p>
        </p:txBody>
      </p:sp>
      <p:sp>
        <p:nvSpPr>
          <p:cNvPr id="24" name="TextBox 23">
            <a:extLst>
              <a:ext uri="{FF2B5EF4-FFF2-40B4-BE49-F238E27FC236}">
                <a16:creationId xmlns:a16="http://schemas.microsoft.com/office/drawing/2014/main" id="{B9F95A30-92C0-4E7B-B4FB-B59CF7C565EA}"/>
              </a:ext>
            </a:extLst>
          </p:cNvPr>
          <p:cNvSpPr txBox="1"/>
          <p:nvPr/>
        </p:nvSpPr>
        <p:spPr>
          <a:xfrm>
            <a:off x="3785526" y="4852460"/>
            <a:ext cx="3302354" cy="1815882"/>
          </a:xfrm>
          <a:prstGeom prst="rect">
            <a:avLst/>
          </a:prstGeom>
          <a:noFill/>
        </p:spPr>
        <p:txBody>
          <a:bodyPr wrap="square" rtlCol="0">
            <a:spAutoFit/>
          </a:bodyPr>
          <a:lstStyle/>
          <a:p>
            <a:r>
              <a:rPr lang="en-US" sz="1400" dirty="0">
                <a:latin typeface="Abadi" panose="020B0604020104020204" pitchFamily="34" charset="0"/>
              </a:rPr>
              <a:t>Frustrations</a:t>
            </a:r>
            <a:r>
              <a:rPr lang="en-US" sz="1400" dirty="0">
                <a:latin typeface="Abadi Extra Light" panose="020B0204020104020204" pitchFamily="34" charset="0"/>
              </a:rPr>
              <a:t>:</a:t>
            </a:r>
          </a:p>
          <a:p>
            <a:pPr marL="257175" indent="-257175">
              <a:buFont typeface="Arial" panose="020B0604020202020204" pitchFamily="34" charset="0"/>
              <a:buChar char="•"/>
            </a:pPr>
            <a:r>
              <a:rPr lang="en-US" sz="1400" dirty="0">
                <a:latin typeface="Abadi Extra Light" panose="020B0204020104020204" pitchFamily="34" charset="0"/>
              </a:rPr>
              <a:t>Worried about bills considering the current economy and is always thinking of ways to save on electricity</a:t>
            </a:r>
          </a:p>
          <a:p>
            <a:pPr marL="257175" indent="-257175">
              <a:buFont typeface="Arial" panose="020B0604020202020204" pitchFamily="34" charset="0"/>
              <a:buChar char="•"/>
            </a:pPr>
            <a:r>
              <a:rPr lang="en-US" sz="1400" dirty="0">
                <a:latin typeface="Abadi Extra Light" panose="020B0204020104020204" pitchFamily="34" charset="0"/>
              </a:rPr>
              <a:t>Stressed about getting to university and getting a job after</a:t>
            </a:r>
          </a:p>
          <a:p>
            <a:pPr marL="257175" indent="-257175">
              <a:buFont typeface="Arial" panose="020B0604020202020204" pitchFamily="34" charset="0"/>
              <a:buChar char="•"/>
            </a:pPr>
            <a:r>
              <a:rPr lang="en-US" sz="1400" dirty="0">
                <a:latin typeface="Abadi Extra Light" panose="020B0204020104020204" pitchFamily="34" charset="0"/>
              </a:rPr>
              <a:t>Doesn’t have a resource to turn to about his anxieties</a:t>
            </a:r>
          </a:p>
        </p:txBody>
      </p:sp>
      <p:pic>
        <p:nvPicPr>
          <p:cNvPr id="1030" name="Picture 6" descr="Image result for nurse">
            <a:extLst>
              <a:ext uri="{FF2B5EF4-FFF2-40B4-BE49-F238E27FC236}">
                <a16:creationId xmlns:a16="http://schemas.microsoft.com/office/drawing/2014/main" id="{4162C2D8-DB8B-4082-8C7B-07D45D8C40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0"/>
          <a:stretch/>
        </p:blipFill>
        <p:spPr bwMode="auto">
          <a:xfrm>
            <a:off x="8560594" y="820759"/>
            <a:ext cx="2219700" cy="1525906"/>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1D01F3DE-5E4A-4CD8-B474-6E866ED6A1B9}"/>
              </a:ext>
            </a:extLst>
          </p:cNvPr>
          <p:cNvSpPr txBox="1"/>
          <p:nvPr/>
        </p:nvSpPr>
        <p:spPr>
          <a:xfrm>
            <a:off x="7423122" y="2502833"/>
            <a:ext cx="3357166" cy="1815882"/>
          </a:xfrm>
          <a:prstGeom prst="rect">
            <a:avLst/>
          </a:prstGeom>
          <a:noFill/>
        </p:spPr>
        <p:txBody>
          <a:bodyPr wrap="square" rtlCol="0">
            <a:spAutoFit/>
          </a:bodyPr>
          <a:lstStyle/>
          <a:p>
            <a:r>
              <a:rPr lang="en-US" sz="1400" dirty="0">
                <a:latin typeface="Abadi" panose="020B0604020104020204" pitchFamily="34" charset="0"/>
              </a:rPr>
              <a:t>Bio</a:t>
            </a:r>
            <a:r>
              <a:rPr lang="en-US" sz="1400" dirty="0">
                <a:latin typeface="Abadi Extra Light" panose="020B0204020104020204" pitchFamily="34" charset="0"/>
              </a:rPr>
              <a:t>: Paula is a busy nurse at the local hospital. She has a million things on her mind, from her preteen son to her home to her job. Paula worries about the safety of her son when he’s home alone at the apartment, but due to her job she can’t be home consistently. She wishes she had an organized domain to collect all her thoughts!</a:t>
            </a:r>
          </a:p>
        </p:txBody>
      </p:sp>
      <p:sp>
        <p:nvSpPr>
          <p:cNvPr id="29" name="TextBox 28">
            <a:extLst>
              <a:ext uri="{FF2B5EF4-FFF2-40B4-BE49-F238E27FC236}">
                <a16:creationId xmlns:a16="http://schemas.microsoft.com/office/drawing/2014/main" id="{ADBBE367-533D-4B66-B090-AE0880B68822}"/>
              </a:ext>
            </a:extLst>
          </p:cNvPr>
          <p:cNvSpPr txBox="1"/>
          <p:nvPr/>
        </p:nvSpPr>
        <p:spPr>
          <a:xfrm>
            <a:off x="7423122" y="4469593"/>
            <a:ext cx="3357166" cy="1600438"/>
          </a:xfrm>
          <a:prstGeom prst="rect">
            <a:avLst/>
          </a:prstGeom>
          <a:noFill/>
        </p:spPr>
        <p:txBody>
          <a:bodyPr wrap="square" rtlCol="0">
            <a:spAutoFit/>
          </a:bodyPr>
          <a:lstStyle/>
          <a:p>
            <a:r>
              <a:rPr lang="en-US" sz="1400" dirty="0">
                <a:latin typeface="Abadi" panose="020B0604020104020204" pitchFamily="34" charset="0"/>
              </a:rPr>
              <a:t>Frustrations</a:t>
            </a:r>
            <a:r>
              <a:rPr lang="en-US" sz="1400" dirty="0">
                <a:latin typeface="Abadi Extra Light" panose="020B0204020104020204" pitchFamily="34" charset="0"/>
              </a:rPr>
              <a:t>:</a:t>
            </a:r>
          </a:p>
          <a:p>
            <a:pPr marL="257175" indent="-257175">
              <a:buFont typeface="Arial" panose="020B0604020202020204" pitchFamily="34" charset="0"/>
              <a:buChar char="•"/>
            </a:pPr>
            <a:r>
              <a:rPr lang="en-US" sz="1400" dirty="0">
                <a:latin typeface="Abadi Extra Light" panose="020B0204020104020204" pitchFamily="34" charset="0"/>
              </a:rPr>
              <a:t>Worried about her son and the safety of the city</a:t>
            </a:r>
          </a:p>
          <a:p>
            <a:pPr marL="257175" indent="-257175">
              <a:buFont typeface="Arial" panose="020B0604020202020204" pitchFamily="34" charset="0"/>
              <a:buChar char="•"/>
            </a:pPr>
            <a:r>
              <a:rPr lang="en-US" sz="1400" dirty="0">
                <a:latin typeface="Abadi Extra Light" panose="020B0204020104020204" pitchFamily="34" charset="0"/>
              </a:rPr>
              <a:t>Knows she has bills to pay and chores to do, but doesn’t know how to keep track of it all</a:t>
            </a:r>
          </a:p>
          <a:p>
            <a:pPr marL="257175" indent="-257175">
              <a:buFont typeface="Arial" panose="020B0604020202020204" pitchFamily="34" charset="0"/>
              <a:buChar char="•"/>
            </a:pPr>
            <a:endParaRPr lang="en-US" sz="1400" dirty="0">
              <a:latin typeface="Abadi Extra Light" panose="020B0204020104020204" pitchFamily="34" charset="0"/>
            </a:endParaRPr>
          </a:p>
        </p:txBody>
      </p:sp>
    </p:spTree>
    <p:extLst>
      <p:ext uri="{BB962C8B-B14F-4D97-AF65-F5344CB8AC3E}">
        <p14:creationId xmlns:p14="http://schemas.microsoft.com/office/powerpoint/2010/main" val="3973451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TotalTime>
  <Words>352</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Abadi</vt:lpstr>
      <vt:lpstr>Abadi Extra Light</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Mohona Sengupta</dc:creator>
  <cp:lastModifiedBy>Mohona Sengupta</cp:lastModifiedBy>
  <cp:revision>8</cp:revision>
  <dcterms:created xsi:type="dcterms:W3CDTF">2019-09-25T14:58:01Z</dcterms:created>
  <dcterms:modified xsi:type="dcterms:W3CDTF">2019-09-25T17:41:53Z</dcterms:modified>
</cp:coreProperties>
</file>