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09728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208" y="27"/>
      </p:cViewPr>
      <p:guideLst>
        <p:guide orient="horz" pos="2160"/>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BF5A8-6DB1-413E-BD6F-2A6EA8503F2B}" type="datetimeFigureOut">
              <a:rPr lang="en-US" smtClean="0"/>
              <a:t>10/13/2019</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526A3-1364-4922-A384-0B147136BBFB}" type="slidenum">
              <a:rPr lang="en-US" smtClean="0"/>
              <a:t>‹#›</a:t>
            </a:fld>
            <a:endParaRPr lang="en-US"/>
          </a:p>
        </p:txBody>
      </p:sp>
    </p:spTree>
    <p:extLst>
      <p:ext uri="{BB962C8B-B14F-4D97-AF65-F5344CB8AC3E}">
        <p14:creationId xmlns:p14="http://schemas.microsoft.com/office/powerpoint/2010/main" val="345040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526A3-1364-4922-A384-0B147136BBFB}" type="slidenum">
              <a:rPr lang="en-US" smtClean="0"/>
              <a:t>1</a:t>
            </a:fld>
            <a:endParaRPr lang="en-US"/>
          </a:p>
        </p:txBody>
      </p:sp>
    </p:spTree>
    <p:extLst>
      <p:ext uri="{BB962C8B-B14F-4D97-AF65-F5344CB8AC3E}">
        <p14:creationId xmlns:p14="http://schemas.microsoft.com/office/powerpoint/2010/main" val="411051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526A3-1364-4922-A384-0B147136BBFB}" type="slidenum">
              <a:rPr lang="en-US" smtClean="0"/>
              <a:t>2</a:t>
            </a:fld>
            <a:endParaRPr lang="en-US"/>
          </a:p>
        </p:txBody>
      </p:sp>
    </p:spTree>
    <p:extLst>
      <p:ext uri="{BB962C8B-B14F-4D97-AF65-F5344CB8AC3E}">
        <p14:creationId xmlns:p14="http://schemas.microsoft.com/office/powerpoint/2010/main" val="244290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526A3-1364-4922-A384-0B147136BBFB}" type="slidenum">
              <a:rPr lang="en-US" smtClean="0"/>
              <a:t>3</a:t>
            </a:fld>
            <a:endParaRPr lang="en-US"/>
          </a:p>
        </p:txBody>
      </p:sp>
    </p:spTree>
    <p:extLst>
      <p:ext uri="{BB962C8B-B14F-4D97-AF65-F5344CB8AC3E}">
        <p14:creationId xmlns:p14="http://schemas.microsoft.com/office/powerpoint/2010/main" val="284631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22363"/>
            <a:ext cx="82296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1600" y="3602038"/>
            <a:ext cx="82296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82BF2-FF96-4BAD-8864-6FF933FEAE1A}"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9688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82BF2-FF96-4BAD-8864-6FF933FEAE1A}"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324745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0" y="365125"/>
            <a:ext cx="236601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0" y="365125"/>
            <a:ext cx="696087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82BF2-FF96-4BAD-8864-6FF933FEAE1A}"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265811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82BF2-FF96-4BAD-8864-6FF933FEAE1A}"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217284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5" y="1709739"/>
            <a:ext cx="946404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48665" y="4589464"/>
            <a:ext cx="946404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82BF2-FF96-4BAD-8864-6FF933FEAE1A}"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99363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1825625"/>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1825625"/>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82BF2-FF96-4BAD-8864-6FF933FEAE1A}"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161120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365126"/>
            <a:ext cx="946404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1681163"/>
            <a:ext cx="464200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755810" y="2505075"/>
            <a:ext cx="46420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0" y="1681163"/>
            <a:ext cx="4664869"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554980" y="2505075"/>
            <a:ext cx="466486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82BF2-FF96-4BAD-8864-6FF933FEAE1A}" type="datetimeFigureOut">
              <a:rPr lang="en-US" smtClean="0"/>
              <a:t>10/13/2019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127950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82BF2-FF96-4BAD-8864-6FF933FEAE1A}" type="datetimeFigureOut">
              <a:rPr lang="en-US" smtClean="0"/>
              <a:t>10/13/2019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323758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82BF2-FF96-4BAD-8864-6FF933FEAE1A}" type="datetimeFigureOut">
              <a:rPr lang="en-US" smtClean="0"/>
              <a:t>10/13/2019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119529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57200"/>
            <a:ext cx="3539013"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4664869" y="987426"/>
            <a:ext cx="555498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10" y="2057400"/>
            <a:ext cx="353901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82BF2-FF96-4BAD-8864-6FF933FEAE1A}"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345047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57200"/>
            <a:ext cx="3539013"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987426"/>
            <a:ext cx="555498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755810" y="2057400"/>
            <a:ext cx="353901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82BF2-FF96-4BAD-8864-6FF933FEAE1A}"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23296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365126"/>
            <a:ext cx="946404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1825625"/>
            <a:ext cx="946404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6356351"/>
            <a:ext cx="246888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DCE82BF2-FF96-4BAD-8864-6FF933FEAE1A}" type="datetimeFigureOut">
              <a:rPr lang="en-US" smtClean="0"/>
              <a:t>10/13/2019</a:t>
            </a:fld>
            <a:endParaRPr lang="en-US"/>
          </a:p>
        </p:txBody>
      </p:sp>
      <p:sp>
        <p:nvSpPr>
          <p:cNvPr id="5" name="Footer Placeholder 4"/>
          <p:cNvSpPr>
            <a:spLocks noGrp="1"/>
          </p:cNvSpPr>
          <p:nvPr>
            <p:ph type="ftr" sz="quarter" idx="3"/>
          </p:nvPr>
        </p:nvSpPr>
        <p:spPr>
          <a:xfrm>
            <a:off x="3634740" y="6356351"/>
            <a:ext cx="370332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6356351"/>
            <a:ext cx="246888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7E2FAE0B-091B-434F-B261-5618378566CF}" type="slidenum">
              <a:rPr lang="en-US" smtClean="0"/>
              <a:t>‹#›</a:t>
            </a:fld>
            <a:endParaRPr lang="en-US"/>
          </a:p>
        </p:txBody>
      </p:sp>
    </p:spTree>
    <p:extLst>
      <p:ext uri="{BB962C8B-B14F-4D97-AF65-F5344CB8AC3E}">
        <p14:creationId xmlns:p14="http://schemas.microsoft.com/office/powerpoint/2010/main" val="998122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5D1E0C6-A645-48BB-A33C-4CB0E0D73CD4}"/>
              </a:ext>
            </a:extLst>
          </p:cNvPr>
          <p:cNvSpPr txBox="1"/>
          <p:nvPr/>
        </p:nvSpPr>
        <p:spPr>
          <a:xfrm>
            <a:off x="3965833" y="491921"/>
            <a:ext cx="6776773" cy="1569660"/>
          </a:xfrm>
          <a:prstGeom prst="rect">
            <a:avLst/>
          </a:prstGeom>
          <a:noFill/>
        </p:spPr>
        <p:txBody>
          <a:bodyPr wrap="square" rtlCol="0">
            <a:spAutoFit/>
          </a:bodyPr>
          <a:lstStyle/>
          <a:p>
            <a:r>
              <a:rPr lang="en-US" sz="2400" dirty="0">
                <a:latin typeface="Avenir Next LT Pro Light" panose="020B0304020202020204" pitchFamily="34" charset="0"/>
                <a:cs typeface="Raavi" panose="020B0502040204020203" pitchFamily="34" charset="0"/>
              </a:rPr>
              <a:t>David is a fun, social college junior living in Pittsburgh. He’s finally gotten the perfect house with his best friends, and he can’t wait to show off the huge backyard to everyone he knows. </a:t>
            </a:r>
          </a:p>
        </p:txBody>
      </p:sp>
      <p:sp>
        <p:nvSpPr>
          <p:cNvPr id="21" name="TextBox 20">
            <a:extLst>
              <a:ext uri="{FF2B5EF4-FFF2-40B4-BE49-F238E27FC236}">
                <a16:creationId xmlns:a16="http://schemas.microsoft.com/office/drawing/2014/main" id="{B2DA7CA7-FD8F-44BC-B667-7F5C2E5D7FE1}"/>
              </a:ext>
            </a:extLst>
          </p:cNvPr>
          <p:cNvSpPr txBox="1"/>
          <p:nvPr/>
        </p:nvSpPr>
        <p:spPr>
          <a:xfrm>
            <a:off x="3975700" y="4563123"/>
            <a:ext cx="6757038" cy="2308324"/>
          </a:xfrm>
          <a:prstGeom prst="rect">
            <a:avLst/>
          </a:prstGeom>
          <a:noFill/>
        </p:spPr>
        <p:txBody>
          <a:bodyPr wrap="square" rtlCol="0">
            <a:spAutoFit/>
          </a:bodyPr>
          <a:lstStyle/>
          <a:p>
            <a:pPr marL="257175" indent="-257175">
              <a:buFont typeface="Arial" panose="020B0604020202020204" pitchFamily="34" charset="0"/>
              <a:buChar char="•"/>
            </a:pPr>
            <a:r>
              <a:rPr lang="en-US" sz="2400" dirty="0">
                <a:latin typeface="Avenir Next LT Pro Light" panose="020B0304020202020204" pitchFamily="34" charset="0"/>
                <a:cs typeface="Raavi" panose="020B0502040204020203" pitchFamily="34" charset="0"/>
              </a:rPr>
              <a:t>Can’t really publicize the party other than word of mouth, texting, and Facebook</a:t>
            </a:r>
          </a:p>
          <a:p>
            <a:pPr marL="257175" indent="-257175">
              <a:buFont typeface="Arial" panose="020B0604020202020204" pitchFamily="34" charset="0"/>
              <a:buChar char="•"/>
            </a:pPr>
            <a:r>
              <a:rPr lang="en-US" sz="2400" dirty="0">
                <a:latin typeface="Avenir Next LT Pro Light" panose="020B0304020202020204" pitchFamily="34" charset="0"/>
                <a:cs typeface="Raavi" panose="020B0502040204020203" pitchFamily="34" charset="0"/>
              </a:rPr>
              <a:t>Wants to open it up to his entire college but has no way to do so</a:t>
            </a:r>
          </a:p>
          <a:p>
            <a:pPr marL="257175" indent="-257175">
              <a:buFont typeface="Arial" panose="020B0604020202020204" pitchFamily="34" charset="0"/>
              <a:buChar char="•"/>
            </a:pPr>
            <a:r>
              <a:rPr lang="en-US" sz="2400" dirty="0">
                <a:latin typeface="Avenir Next LT Pro Light" panose="020B0304020202020204" pitchFamily="34" charset="0"/>
                <a:cs typeface="Raavi" panose="020B0502040204020203" pitchFamily="34" charset="0"/>
              </a:rPr>
              <a:t>Knows that collecting the cover fee is going to be difficult</a:t>
            </a:r>
          </a:p>
        </p:txBody>
      </p:sp>
      <p:sp>
        <p:nvSpPr>
          <p:cNvPr id="3" name="Rectangle 2">
            <a:extLst>
              <a:ext uri="{FF2B5EF4-FFF2-40B4-BE49-F238E27FC236}">
                <a16:creationId xmlns:a16="http://schemas.microsoft.com/office/drawing/2014/main" id="{13DCFF81-A80B-4860-A4FE-DEDA841AA674}"/>
              </a:ext>
            </a:extLst>
          </p:cNvPr>
          <p:cNvSpPr/>
          <p:nvPr/>
        </p:nvSpPr>
        <p:spPr>
          <a:xfrm>
            <a:off x="3965833" y="2527522"/>
            <a:ext cx="6752153" cy="1569660"/>
          </a:xfrm>
          <a:prstGeom prst="rect">
            <a:avLst/>
          </a:prstGeom>
        </p:spPr>
        <p:txBody>
          <a:bodyPr wrap="square">
            <a:spAutoFit/>
          </a:bodyPr>
          <a:lstStyle/>
          <a:p>
            <a:r>
              <a:rPr lang="en-US" sz="2400" dirty="0">
                <a:latin typeface="Avenir Next LT Pro Light" panose="020B0304020202020204" pitchFamily="34" charset="0"/>
                <a:cs typeface="Raavi" panose="020B0502040204020203" pitchFamily="34" charset="0"/>
              </a:rPr>
              <a:t>Host a giant BBQ right before school really takes off so he can blow off a little steam, see his friends, and even make a little cash off the cover charge.</a:t>
            </a:r>
            <a:endParaRPr lang="en-US" sz="2400" dirty="0">
              <a:latin typeface="Avenir Next LT Pro Light" panose="020B0304020202020204" pitchFamily="34" charset="0"/>
            </a:endParaRPr>
          </a:p>
        </p:txBody>
      </p:sp>
      <p:pic>
        <p:nvPicPr>
          <p:cNvPr id="7" name="Picture 4" descr="Image result for asian college guy">
            <a:extLst>
              <a:ext uri="{FF2B5EF4-FFF2-40B4-BE49-F238E27FC236}">
                <a16:creationId xmlns:a16="http://schemas.microsoft.com/office/drawing/2014/main" id="{CB5309F7-9C45-4056-88DA-FDC73AF3EC1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605" b="98220" l="30521" r="99539">
                        <a14:foregroundMark x1="92221" y1="72305" x2="92221" y2="72305"/>
                        <a14:foregroundMark x1="96572" y1="76162" x2="96572" y2="76162"/>
                        <a14:foregroundMark x1="99802" y1="80218" x2="99802" y2="80218"/>
                        <a14:foregroundMark x1="90508" y1="78239" x2="90508" y2="78239"/>
                        <a14:foregroundMark x1="91167" y1="93571" x2="91167" y2="93571"/>
                        <a14:foregroundMark x1="67106" y1="94164" x2="67106" y2="94164"/>
                        <a14:foregroundMark x1="67502" y1="82888" x2="67502" y2="82888"/>
                        <a14:foregroundMark x1="44759" y1="92384" x2="44759" y2="92384"/>
                        <a14:foregroundMark x1="47462" y1="90603" x2="47462" y2="90603"/>
                        <a14:foregroundMark x1="48385" y1="91790" x2="48385" y2="91790"/>
                        <a14:foregroundMark x1="50099" y1="92285" x2="58141" y2="96538"/>
                        <a14:foregroundMark x1="58141" y1="96538" x2="73962" y2="95153"/>
                        <a14:foregroundMark x1="73962" y1="95153" x2="75939" y2="93373"/>
                        <a14:foregroundMark x1="43771" y1="99308" x2="60448" y2="99703"/>
                        <a14:foregroundMark x1="60448" y1="99703" x2="85168" y2="94560"/>
                        <a14:foregroundMark x1="85168" y1="94560" x2="91958" y2="88724"/>
                        <a14:foregroundMark x1="91958" y1="88724" x2="97165" y2="96637"/>
                        <a14:foregroundMark x1="97165" y1="96637" x2="96177" y2="98318"/>
                        <a14:foregroundMark x1="98286" y1="80811" x2="98286" y2="88625"/>
                        <a14:foregroundMark x1="76203" y1="35707" x2="73764" y2="46884"/>
                        <a14:foregroundMark x1="73764" y1="46884" x2="74357" y2="58952"/>
                        <a14:foregroundMark x1="74357" y1="58952" x2="77060" y2="66271"/>
                        <a14:foregroundMark x1="54252" y1="42235" x2="66579" y2="66172"/>
                        <a14:foregroundMark x1="57086" y1="8704" x2="64074" y2="8902"/>
                        <a14:foregroundMark x1="90178" y1="59446" x2="92353" y2="73887"/>
                        <a14:foregroundMark x1="90178" y1="47676" x2="99341" y2="75668"/>
                        <a14:foregroundMark x1="30521" y1="76855" x2="33883" y2="78635"/>
                      </a14:backgroundRemoval>
                    </a14:imgEffect>
                  </a14:imgLayer>
                </a14:imgProps>
              </a:ext>
              <a:ext uri="{28A0092B-C50C-407E-A947-70E740481C1C}">
                <a14:useLocalDpi xmlns:a14="http://schemas.microsoft.com/office/drawing/2010/main" val="0"/>
              </a:ext>
            </a:extLst>
          </a:blip>
          <a:srcRect l="25882"/>
          <a:stretch/>
        </p:blipFill>
        <p:spPr bwMode="auto">
          <a:xfrm flipH="1">
            <a:off x="40442" y="3146085"/>
            <a:ext cx="4126940" cy="37389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137CA5A-532A-4A16-B861-699B731512B3}"/>
              </a:ext>
            </a:extLst>
          </p:cNvPr>
          <p:cNvSpPr txBox="1"/>
          <p:nvPr/>
        </p:nvSpPr>
        <p:spPr>
          <a:xfrm>
            <a:off x="254814" y="257551"/>
            <a:ext cx="4480393" cy="707886"/>
          </a:xfrm>
          <a:prstGeom prst="rect">
            <a:avLst/>
          </a:prstGeom>
          <a:noFill/>
        </p:spPr>
        <p:txBody>
          <a:bodyPr wrap="square" rtlCol="0">
            <a:spAutoFit/>
          </a:bodyPr>
          <a:lstStyle/>
          <a:p>
            <a:r>
              <a:rPr lang="en-US" sz="4000" b="1" dirty="0">
                <a:solidFill>
                  <a:schemeClr val="accent1">
                    <a:lumMod val="75000"/>
                  </a:schemeClr>
                </a:solidFill>
                <a:latin typeface="Avenir Next LT Pro Light" panose="020B0304020202020204" pitchFamily="34" charset="0"/>
                <a:cs typeface="Raavi" panose="020B0502040204020203" pitchFamily="34" charset="0"/>
              </a:rPr>
              <a:t>David Teng</a:t>
            </a:r>
          </a:p>
        </p:txBody>
      </p:sp>
      <p:sp>
        <p:nvSpPr>
          <p:cNvPr id="15" name="TextBox 14">
            <a:extLst>
              <a:ext uri="{FF2B5EF4-FFF2-40B4-BE49-F238E27FC236}">
                <a16:creationId xmlns:a16="http://schemas.microsoft.com/office/drawing/2014/main" id="{4E81B483-8EB7-4434-A6B9-2EE4D9797C93}"/>
              </a:ext>
            </a:extLst>
          </p:cNvPr>
          <p:cNvSpPr txBox="1"/>
          <p:nvPr/>
        </p:nvSpPr>
        <p:spPr>
          <a:xfrm>
            <a:off x="254814" y="870931"/>
            <a:ext cx="5114494" cy="523220"/>
          </a:xfrm>
          <a:prstGeom prst="rect">
            <a:avLst/>
          </a:prstGeom>
          <a:noFill/>
        </p:spPr>
        <p:txBody>
          <a:bodyPr wrap="square" rtlCol="0">
            <a:spAutoFit/>
          </a:bodyPr>
          <a:lstStyle/>
          <a:p>
            <a:r>
              <a:rPr lang="en-US" sz="2800" dirty="0">
                <a:solidFill>
                  <a:srgbClr val="C00000"/>
                </a:solidFill>
                <a:latin typeface="Avenir Next LT Pro Light" panose="020B0304020202020204" pitchFamily="34" charset="0"/>
                <a:cs typeface="Raavi" panose="020B0502040204020203" pitchFamily="34" charset="0"/>
              </a:rPr>
              <a:t>College Student</a:t>
            </a:r>
          </a:p>
        </p:txBody>
      </p:sp>
      <p:sp>
        <p:nvSpPr>
          <p:cNvPr id="26" name="TextBox 25">
            <a:extLst>
              <a:ext uri="{FF2B5EF4-FFF2-40B4-BE49-F238E27FC236}">
                <a16:creationId xmlns:a16="http://schemas.microsoft.com/office/drawing/2014/main" id="{FBEA08DE-94AB-468B-9A63-928DA48CCC44}"/>
              </a:ext>
            </a:extLst>
          </p:cNvPr>
          <p:cNvSpPr txBox="1"/>
          <p:nvPr/>
        </p:nvSpPr>
        <p:spPr>
          <a:xfrm>
            <a:off x="3682221" y="28118"/>
            <a:ext cx="1087547"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Bio</a:t>
            </a:r>
          </a:p>
        </p:txBody>
      </p:sp>
      <p:sp>
        <p:nvSpPr>
          <p:cNvPr id="27" name="TextBox 26">
            <a:extLst>
              <a:ext uri="{FF2B5EF4-FFF2-40B4-BE49-F238E27FC236}">
                <a16:creationId xmlns:a16="http://schemas.microsoft.com/office/drawing/2014/main" id="{53B5AE8F-AAF5-4599-A796-62E8942E86E3}"/>
              </a:ext>
            </a:extLst>
          </p:cNvPr>
          <p:cNvSpPr txBox="1"/>
          <p:nvPr/>
        </p:nvSpPr>
        <p:spPr>
          <a:xfrm>
            <a:off x="3682221" y="2063719"/>
            <a:ext cx="1728117"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Goals</a:t>
            </a:r>
          </a:p>
        </p:txBody>
      </p:sp>
      <p:sp>
        <p:nvSpPr>
          <p:cNvPr id="30" name="TextBox 29">
            <a:extLst>
              <a:ext uri="{FF2B5EF4-FFF2-40B4-BE49-F238E27FC236}">
                <a16:creationId xmlns:a16="http://schemas.microsoft.com/office/drawing/2014/main" id="{24069A9E-5847-4172-AD00-B95A4A4F6F95}"/>
              </a:ext>
            </a:extLst>
          </p:cNvPr>
          <p:cNvSpPr txBox="1"/>
          <p:nvPr/>
        </p:nvSpPr>
        <p:spPr>
          <a:xfrm>
            <a:off x="3677336" y="4099320"/>
            <a:ext cx="2816719"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Frustrations</a:t>
            </a:r>
          </a:p>
        </p:txBody>
      </p:sp>
    </p:spTree>
    <p:extLst>
      <p:ext uri="{BB962C8B-B14F-4D97-AF65-F5344CB8AC3E}">
        <p14:creationId xmlns:p14="http://schemas.microsoft.com/office/powerpoint/2010/main" val="397345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5D1E0C6-A645-48BB-A33C-4CB0E0D73CD4}"/>
              </a:ext>
            </a:extLst>
          </p:cNvPr>
          <p:cNvSpPr txBox="1"/>
          <p:nvPr/>
        </p:nvSpPr>
        <p:spPr>
          <a:xfrm>
            <a:off x="4138230" y="612219"/>
            <a:ext cx="6917281" cy="1569660"/>
          </a:xfrm>
          <a:prstGeom prst="rect">
            <a:avLst/>
          </a:prstGeom>
          <a:noFill/>
        </p:spPr>
        <p:txBody>
          <a:bodyPr wrap="square" rtlCol="0">
            <a:spAutoFit/>
          </a:bodyPr>
          <a:lstStyle/>
          <a:p>
            <a:r>
              <a:rPr lang="en-US" sz="2400" dirty="0">
                <a:latin typeface="Avenir Next LT Pro Light" panose="020B0304020202020204" pitchFamily="34" charset="0"/>
                <a:cs typeface="Raavi" panose="020B0502040204020203" pitchFamily="34" charset="0"/>
              </a:rPr>
              <a:t>Eric is a small business owner with a loyal customer base but slowing revenue. He’s modern, determined, and willing to do whatever it takes to keep his business thriving.</a:t>
            </a:r>
          </a:p>
        </p:txBody>
      </p:sp>
      <p:sp>
        <p:nvSpPr>
          <p:cNvPr id="21" name="TextBox 20">
            <a:extLst>
              <a:ext uri="{FF2B5EF4-FFF2-40B4-BE49-F238E27FC236}">
                <a16:creationId xmlns:a16="http://schemas.microsoft.com/office/drawing/2014/main" id="{B2DA7CA7-FD8F-44BC-B667-7F5C2E5D7FE1}"/>
              </a:ext>
            </a:extLst>
          </p:cNvPr>
          <p:cNvSpPr txBox="1"/>
          <p:nvPr/>
        </p:nvSpPr>
        <p:spPr>
          <a:xfrm>
            <a:off x="4138230" y="4210952"/>
            <a:ext cx="6917281" cy="2308324"/>
          </a:xfrm>
          <a:prstGeom prst="rect">
            <a:avLst/>
          </a:prstGeom>
          <a:noFill/>
        </p:spPr>
        <p:txBody>
          <a:bodyPr wrap="square" rtlCol="0">
            <a:spAutoFit/>
          </a:bodyPr>
          <a:lstStyle/>
          <a:p>
            <a:pPr marL="257175" indent="-257175">
              <a:buFont typeface="Arial" panose="020B0604020202020204" pitchFamily="34" charset="0"/>
              <a:buChar char="•"/>
            </a:pPr>
            <a:r>
              <a:rPr lang="en-US" sz="2400" dirty="0">
                <a:latin typeface="Avenir Next LT Pro Light" panose="020B0304020202020204" pitchFamily="34" charset="0"/>
                <a:cs typeface="Raavi" panose="020B0502040204020203" pitchFamily="34" charset="0"/>
              </a:rPr>
              <a:t>Marketing and publicizing his small business isn’t working to bring in more people</a:t>
            </a:r>
          </a:p>
          <a:p>
            <a:pPr marL="257175" indent="-257175">
              <a:buFont typeface="Arial" panose="020B0604020202020204" pitchFamily="34" charset="0"/>
              <a:buChar char="•"/>
            </a:pPr>
            <a:r>
              <a:rPr lang="en-US" sz="2400" dirty="0">
                <a:latin typeface="Avenir Next LT Pro Light" panose="020B0304020202020204" pitchFamily="34" charset="0"/>
                <a:cs typeface="Raavi" panose="020B0502040204020203" pitchFamily="34" charset="0"/>
              </a:rPr>
              <a:t>Has very little time to focus on networking when he has the everyday business to run</a:t>
            </a:r>
          </a:p>
          <a:p>
            <a:pPr marL="257175" indent="-257175">
              <a:buFont typeface="Arial" panose="020B0604020202020204" pitchFamily="34" charset="0"/>
              <a:buChar char="•"/>
            </a:pPr>
            <a:r>
              <a:rPr lang="en-US" sz="2400" dirty="0">
                <a:latin typeface="Avenir Next LT Pro Light" panose="020B0304020202020204" pitchFamily="34" charset="0"/>
                <a:cs typeface="Raavi" panose="020B0502040204020203" pitchFamily="34" charset="0"/>
              </a:rPr>
              <a:t>Wants to attract different kinds of people but doesn’t know how to target these groups</a:t>
            </a:r>
          </a:p>
        </p:txBody>
      </p:sp>
      <p:sp>
        <p:nvSpPr>
          <p:cNvPr id="3" name="Rectangle 2">
            <a:extLst>
              <a:ext uri="{FF2B5EF4-FFF2-40B4-BE49-F238E27FC236}">
                <a16:creationId xmlns:a16="http://schemas.microsoft.com/office/drawing/2014/main" id="{13DCFF81-A80B-4860-A4FE-DEDA841AA674}"/>
              </a:ext>
            </a:extLst>
          </p:cNvPr>
          <p:cNvSpPr/>
          <p:nvPr/>
        </p:nvSpPr>
        <p:spPr>
          <a:xfrm>
            <a:off x="4138230" y="2581582"/>
            <a:ext cx="6917281" cy="1200329"/>
          </a:xfrm>
          <a:prstGeom prst="rect">
            <a:avLst/>
          </a:prstGeom>
        </p:spPr>
        <p:txBody>
          <a:bodyPr wrap="square">
            <a:spAutoFit/>
          </a:bodyPr>
          <a:lstStyle/>
          <a:p>
            <a:r>
              <a:rPr lang="en-US" sz="2400" dirty="0">
                <a:latin typeface="Avenir Next LT Pro Light" panose="020B0304020202020204" pitchFamily="34" charset="0"/>
                <a:cs typeface="Raavi" panose="020B0502040204020203" pitchFamily="34" charset="0"/>
              </a:rPr>
              <a:t>Leverage modern technology and trends to attract more customers from different parts of town/different cultural groups.</a:t>
            </a:r>
            <a:endParaRPr lang="en-US" sz="2400" dirty="0">
              <a:latin typeface="Avenir Next LT Pro Light" panose="020B0304020202020204" pitchFamily="34" charset="0"/>
            </a:endParaRPr>
          </a:p>
        </p:txBody>
      </p:sp>
      <p:sp>
        <p:nvSpPr>
          <p:cNvPr id="12" name="TextBox 11">
            <a:extLst>
              <a:ext uri="{FF2B5EF4-FFF2-40B4-BE49-F238E27FC236}">
                <a16:creationId xmlns:a16="http://schemas.microsoft.com/office/drawing/2014/main" id="{7137CA5A-532A-4A16-B861-699B731512B3}"/>
              </a:ext>
            </a:extLst>
          </p:cNvPr>
          <p:cNvSpPr txBox="1"/>
          <p:nvPr/>
        </p:nvSpPr>
        <p:spPr>
          <a:xfrm>
            <a:off x="254814" y="257551"/>
            <a:ext cx="4480393" cy="707886"/>
          </a:xfrm>
          <a:prstGeom prst="rect">
            <a:avLst/>
          </a:prstGeom>
          <a:noFill/>
        </p:spPr>
        <p:txBody>
          <a:bodyPr wrap="square" rtlCol="0">
            <a:spAutoFit/>
          </a:bodyPr>
          <a:lstStyle/>
          <a:p>
            <a:r>
              <a:rPr lang="en-US" sz="4000" b="1" dirty="0">
                <a:solidFill>
                  <a:schemeClr val="accent1">
                    <a:lumMod val="75000"/>
                  </a:schemeClr>
                </a:solidFill>
                <a:latin typeface="Avenir Next LT Pro Light" panose="020B0304020202020204" pitchFamily="34" charset="0"/>
                <a:cs typeface="Raavi" panose="020B0502040204020203" pitchFamily="34" charset="0"/>
              </a:rPr>
              <a:t>Eric Johnson </a:t>
            </a:r>
          </a:p>
        </p:txBody>
      </p:sp>
      <p:sp>
        <p:nvSpPr>
          <p:cNvPr id="15" name="TextBox 14">
            <a:extLst>
              <a:ext uri="{FF2B5EF4-FFF2-40B4-BE49-F238E27FC236}">
                <a16:creationId xmlns:a16="http://schemas.microsoft.com/office/drawing/2014/main" id="{4E81B483-8EB7-4434-A6B9-2EE4D9797C93}"/>
              </a:ext>
            </a:extLst>
          </p:cNvPr>
          <p:cNvSpPr txBox="1"/>
          <p:nvPr/>
        </p:nvSpPr>
        <p:spPr>
          <a:xfrm>
            <a:off x="254814" y="870931"/>
            <a:ext cx="5114494" cy="523220"/>
          </a:xfrm>
          <a:prstGeom prst="rect">
            <a:avLst/>
          </a:prstGeom>
          <a:noFill/>
        </p:spPr>
        <p:txBody>
          <a:bodyPr wrap="square" rtlCol="0">
            <a:spAutoFit/>
          </a:bodyPr>
          <a:lstStyle/>
          <a:p>
            <a:r>
              <a:rPr lang="en-US" sz="2800" dirty="0">
                <a:solidFill>
                  <a:srgbClr val="C00000"/>
                </a:solidFill>
                <a:latin typeface="Avenir Next LT Pro Light" panose="020B0304020202020204" pitchFamily="34" charset="0"/>
                <a:cs typeface="Raavi" panose="020B0502040204020203" pitchFamily="34" charset="0"/>
              </a:rPr>
              <a:t>Small Business Owner</a:t>
            </a:r>
          </a:p>
        </p:txBody>
      </p:sp>
      <p:sp>
        <p:nvSpPr>
          <p:cNvPr id="26" name="TextBox 25">
            <a:extLst>
              <a:ext uri="{FF2B5EF4-FFF2-40B4-BE49-F238E27FC236}">
                <a16:creationId xmlns:a16="http://schemas.microsoft.com/office/drawing/2014/main" id="{FBEA08DE-94AB-468B-9A63-928DA48CCC44}"/>
              </a:ext>
            </a:extLst>
          </p:cNvPr>
          <p:cNvSpPr txBox="1"/>
          <p:nvPr/>
        </p:nvSpPr>
        <p:spPr>
          <a:xfrm>
            <a:off x="3894447" y="192009"/>
            <a:ext cx="840760"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Bio</a:t>
            </a:r>
          </a:p>
        </p:txBody>
      </p:sp>
      <p:sp>
        <p:nvSpPr>
          <p:cNvPr id="27" name="TextBox 26">
            <a:extLst>
              <a:ext uri="{FF2B5EF4-FFF2-40B4-BE49-F238E27FC236}">
                <a16:creationId xmlns:a16="http://schemas.microsoft.com/office/drawing/2014/main" id="{53B5AE8F-AAF5-4599-A796-62E8942E86E3}"/>
              </a:ext>
            </a:extLst>
          </p:cNvPr>
          <p:cNvSpPr txBox="1"/>
          <p:nvPr/>
        </p:nvSpPr>
        <p:spPr>
          <a:xfrm>
            <a:off x="3894447" y="2208472"/>
            <a:ext cx="1418561"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Goals</a:t>
            </a:r>
          </a:p>
        </p:txBody>
      </p:sp>
      <p:sp>
        <p:nvSpPr>
          <p:cNvPr id="30" name="TextBox 29">
            <a:extLst>
              <a:ext uri="{FF2B5EF4-FFF2-40B4-BE49-F238E27FC236}">
                <a16:creationId xmlns:a16="http://schemas.microsoft.com/office/drawing/2014/main" id="{24069A9E-5847-4172-AD00-B95A4A4F6F95}"/>
              </a:ext>
            </a:extLst>
          </p:cNvPr>
          <p:cNvSpPr txBox="1"/>
          <p:nvPr/>
        </p:nvSpPr>
        <p:spPr>
          <a:xfrm>
            <a:off x="3894447" y="3814337"/>
            <a:ext cx="2574176"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Frustrations</a:t>
            </a:r>
          </a:p>
        </p:txBody>
      </p:sp>
      <p:pic>
        <p:nvPicPr>
          <p:cNvPr id="4102" name="Picture 6" descr="Image result for black man stock suit">
            <a:extLst>
              <a:ext uri="{FF2B5EF4-FFF2-40B4-BE49-F238E27FC236}">
                <a16:creationId xmlns:a16="http://schemas.microsoft.com/office/drawing/2014/main" id="{D3E5C811-9DD8-49B7-889E-16613CB0A44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85" b="90000" l="9931" r="89954">
                        <a14:foregroundMark x1="47691" y1="5692" x2="47575" y2="12154"/>
                        <a14:foregroundMark x1="45727" y1="2385" x2="49423" y2="2615"/>
                      </a14:backgroundRemoval>
                    </a14:imgEffect>
                  </a14:imgLayer>
                </a14:imgProps>
              </a:ext>
              <a:ext uri="{28A0092B-C50C-407E-A947-70E740481C1C}">
                <a14:useLocalDpi xmlns:a14="http://schemas.microsoft.com/office/drawing/2010/main" val="0"/>
              </a:ext>
            </a:extLst>
          </a:blip>
          <a:srcRect b="16491"/>
          <a:stretch/>
        </p:blipFill>
        <p:spPr bwMode="auto">
          <a:xfrm>
            <a:off x="-14671" y="1678706"/>
            <a:ext cx="4152900" cy="520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70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5D1E0C6-A645-48BB-A33C-4CB0E0D73CD4}"/>
              </a:ext>
            </a:extLst>
          </p:cNvPr>
          <p:cNvSpPr txBox="1"/>
          <p:nvPr/>
        </p:nvSpPr>
        <p:spPr>
          <a:xfrm>
            <a:off x="4309358" y="586519"/>
            <a:ext cx="6453177" cy="1938992"/>
          </a:xfrm>
          <a:prstGeom prst="rect">
            <a:avLst/>
          </a:prstGeom>
          <a:noFill/>
        </p:spPr>
        <p:txBody>
          <a:bodyPr wrap="square" rtlCol="0">
            <a:spAutoFit/>
          </a:bodyPr>
          <a:lstStyle/>
          <a:p>
            <a:r>
              <a:rPr lang="en-US" sz="2400" dirty="0">
                <a:latin typeface="Avenir Next LT Pro Light" panose="020B0304020202020204" pitchFamily="34" charset="0"/>
                <a:cs typeface="Raavi" panose="020B0502040204020203" pitchFamily="34" charset="0"/>
              </a:rPr>
              <a:t>Debbie is an involved, fun mom living in the suburbs of a big city. She has two kids in elementary school, and she loves helping the PTA plan and host events. She has the perfect idea for events to help the school fundraise.</a:t>
            </a:r>
          </a:p>
        </p:txBody>
      </p:sp>
      <p:sp>
        <p:nvSpPr>
          <p:cNvPr id="21" name="TextBox 20">
            <a:extLst>
              <a:ext uri="{FF2B5EF4-FFF2-40B4-BE49-F238E27FC236}">
                <a16:creationId xmlns:a16="http://schemas.microsoft.com/office/drawing/2014/main" id="{B2DA7CA7-FD8F-44BC-B667-7F5C2E5D7FE1}"/>
              </a:ext>
            </a:extLst>
          </p:cNvPr>
          <p:cNvSpPr txBox="1"/>
          <p:nvPr/>
        </p:nvSpPr>
        <p:spPr>
          <a:xfrm>
            <a:off x="4309359" y="4350102"/>
            <a:ext cx="6453177" cy="2677656"/>
          </a:xfrm>
          <a:prstGeom prst="rect">
            <a:avLst/>
          </a:prstGeom>
          <a:noFill/>
        </p:spPr>
        <p:txBody>
          <a:bodyPr wrap="square" rtlCol="0">
            <a:spAutoFit/>
          </a:bodyPr>
          <a:lstStyle/>
          <a:p>
            <a:pPr marL="257175" indent="-257175">
              <a:buFont typeface="Arial" panose="020B0604020202020204" pitchFamily="34" charset="0"/>
              <a:buChar char="•"/>
            </a:pPr>
            <a:r>
              <a:rPr lang="en-US" sz="2400" dirty="0">
                <a:latin typeface="Avenir Next LT Pro Light" panose="020B0304020202020204" pitchFamily="34" charset="0"/>
                <a:cs typeface="Raavi" panose="020B0502040204020203" pitchFamily="34" charset="0"/>
              </a:rPr>
              <a:t>Planning PTA events is difficult, and it can be frustrating to divvy up tasks and expectations</a:t>
            </a:r>
          </a:p>
          <a:p>
            <a:pPr marL="257175" indent="-257175">
              <a:buFont typeface="Arial" panose="020B0604020202020204" pitchFamily="34" charset="0"/>
              <a:buChar char="•"/>
            </a:pPr>
            <a:r>
              <a:rPr lang="en-US" sz="2400" dirty="0">
                <a:latin typeface="Avenir Next LT Pro Light" panose="020B0304020202020204" pitchFamily="34" charset="0"/>
                <a:cs typeface="Raavi" panose="020B0502040204020203" pitchFamily="34" charset="0"/>
              </a:rPr>
              <a:t>The only people that attend PTA events are parents and teachers, which means there’s no added benefit to the fundraisers</a:t>
            </a:r>
          </a:p>
          <a:p>
            <a:pPr marL="257175" indent="-257175">
              <a:buFont typeface="Arial" panose="020B0604020202020204" pitchFamily="34" charset="0"/>
              <a:buChar char="•"/>
            </a:pPr>
            <a:endParaRPr lang="en-US" sz="2400" dirty="0">
              <a:latin typeface="Avenir Next LT Pro Light" panose="020B0304020202020204" pitchFamily="34" charset="0"/>
              <a:cs typeface="Raavi" panose="020B0502040204020203" pitchFamily="34" charset="0"/>
            </a:endParaRPr>
          </a:p>
        </p:txBody>
      </p:sp>
      <p:sp>
        <p:nvSpPr>
          <p:cNvPr id="3" name="Rectangle 2">
            <a:extLst>
              <a:ext uri="{FF2B5EF4-FFF2-40B4-BE49-F238E27FC236}">
                <a16:creationId xmlns:a16="http://schemas.microsoft.com/office/drawing/2014/main" id="{13DCFF81-A80B-4860-A4FE-DEDA841AA674}"/>
              </a:ext>
            </a:extLst>
          </p:cNvPr>
          <p:cNvSpPr/>
          <p:nvPr/>
        </p:nvSpPr>
        <p:spPr>
          <a:xfrm>
            <a:off x="4309357" y="3022308"/>
            <a:ext cx="6453177" cy="830997"/>
          </a:xfrm>
          <a:prstGeom prst="rect">
            <a:avLst/>
          </a:prstGeom>
        </p:spPr>
        <p:txBody>
          <a:bodyPr wrap="square">
            <a:spAutoFit/>
          </a:bodyPr>
          <a:lstStyle/>
          <a:p>
            <a:r>
              <a:rPr lang="en-US" sz="2400" dirty="0">
                <a:latin typeface="Avenir Next LT Pro Light" panose="020B0304020202020204" pitchFamily="34" charset="0"/>
              </a:rPr>
              <a:t>Plan fun and well thought out fundraisers for the PTA and school. </a:t>
            </a:r>
          </a:p>
        </p:txBody>
      </p:sp>
      <p:sp>
        <p:nvSpPr>
          <p:cNvPr id="12" name="TextBox 11">
            <a:extLst>
              <a:ext uri="{FF2B5EF4-FFF2-40B4-BE49-F238E27FC236}">
                <a16:creationId xmlns:a16="http://schemas.microsoft.com/office/drawing/2014/main" id="{7137CA5A-532A-4A16-B861-699B731512B3}"/>
              </a:ext>
            </a:extLst>
          </p:cNvPr>
          <p:cNvSpPr txBox="1"/>
          <p:nvPr/>
        </p:nvSpPr>
        <p:spPr>
          <a:xfrm>
            <a:off x="254814" y="257551"/>
            <a:ext cx="4480393" cy="707886"/>
          </a:xfrm>
          <a:prstGeom prst="rect">
            <a:avLst/>
          </a:prstGeom>
          <a:noFill/>
        </p:spPr>
        <p:txBody>
          <a:bodyPr wrap="square" rtlCol="0">
            <a:spAutoFit/>
          </a:bodyPr>
          <a:lstStyle/>
          <a:p>
            <a:r>
              <a:rPr lang="en-US" sz="4000" b="1" dirty="0">
                <a:solidFill>
                  <a:schemeClr val="accent1">
                    <a:lumMod val="75000"/>
                  </a:schemeClr>
                </a:solidFill>
                <a:latin typeface="Avenir Next LT Pro Light" panose="020B0304020202020204" pitchFamily="34" charset="0"/>
                <a:cs typeface="Raavi" panose="020B0502040204020203" pitchFamily="34" charset="0"/>
              </a:rPr>
              <a:t>Debbie Jones</a:t>
            </a:r>
          </a:p>
        </p:txBody>
      </p:sp>
      <p:sp>
        <p:nvSpPr>
          <p:cNvPr id="15" name="TextBox 14">
            <a:extLst>
              <a:ext uri="{FF2B5EF4-FFF2-40B4-BE49-F238E27FC236}">
                <a16:creationId xmlns:a16="http://schemas.microsoft.com/office/drawing/2014/main" id="{4E81B483-8EB7-4434-A6B9-2EE4D9797C93}"/>
              </a:ext>
            </a:extLst>
          </p:cNvPr>
          <p:cNvSpPr txBox="1"/>
          <p:nvPr/>
        </p:nvSpPr>
        <p:spPr>
          <a:xfrm>
            <a:off x="210264" y="870110"/>
            <a:ext cx="5114494" cy="523220"/>
          </a:xfrm>
          <a:prstGeom prst="rect">
            <a:avLst/>
          </a:prstGeom>
          <a:noFill/>
        </p:spPr>
        <p:txBody>
          <a:bodyPr wrap="square" rtlCol="0">
            <a:spAutoFit/>
          </a:bodyPr>
          <a:lstStyle/>
          <a:p>
            <a:r>
              <a:rPr lang="en-US" sz="2800" dirty="0">
                <a:solidFill>
                  <a:srgbClr val="C00000"/>
                </a:solidFill>
                <a:latin typeface="Avenir Next LT Pro Light" panose="020B0304020202020204" pitchFamily="34" charset="0"/>
                <a:cs typeface="Raavi" panose="020B0502040204020203" pitchFamily="34" charset="0"/>
              </a:rPr>
              <a:t>Suburban Mom</a:t>
            </a:r>
          </a:p>
        </p:txBody>
      </p:sp>
      <p:sp>
        <p:nvSpPr>
          <p:cNvPr id="26" name="TextBox 25">
            <a:extLst>
              <a:ext uri="{FF2B5EF4-FFF2-40B4-BE49-F238E27FC236}">
                <a16:creationId xmlns:a16="http://schemas.microsoft.com/office/drawing/2014/main" id="{FBEA08DE-94AB-468B-9A63-928DA48CCC44}"/>
              </a:ext>
            </a:extLst>
          </p:cNvPr>
          <p:cNvSpPr txBox="1"/>
          <p:nvPr/>
        </p:nvSpPr>
        <p:spPr>
          <a:xfrm>
            <a:off x="4073514" y="107961"/>
            <a:ext cx="784351"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Bio</a:t>
            </a:r>
          </a:p>
        </p:txBody>
      </p:sp>
      <p:sp>
        <p:nvSpPr>
          <p:cNvPr id="27" name="TextBox 26">
            <a:extLst>
              <a:ext uri="{FF2B5EF4-FFF2-40B4-BE49-F238E27FC236}">
                <a16:creationId xmlns:a16="http://schemas.microsoft.com/office/drawing/2014/main" id="{53B5AE8F-AAF5-4599-A796-62E8942E86E3}"/>
              </a:ext>
            </a:extLst>
          </p:cNvPr>
          <p:cNvSpPr txBox="1"/>
          <p:nvPr/>
        </p:nvSpPr>
        <p:spPr>
          <a:xfrm>
            <a:off x="4073514" y="2507898"/>
            <a:ext cx="1323385"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Goals</a:t>
            </a:r>
          </a:p>
        </p:txBody>
      </p:sp>
      <p:sp>
        <p:nvSpPr>
          <p:cNvPr id="30" name="TextBox 29">
            <a:extLst>
              <a:ext uri="{FF2B5EF4-FFF2-40B4-BE49-F238E27FC236}">
                <a16:creationId xmlns:a16="http://schemas.microsoft.com/office/drawing/2014/main" id="{24069A9E-5847-4172-AD00-B95A4A4F6F95}"/>
              </a:ext>
            </a:extLst>
          </p:cNvPr>
          <p:cNvSpPr txBox="1"/>
          <p:nvPr/>
        </p:nvSpPr>
        <p:spPr>
          <a:xfrm>
            <a:off x="4073514" y="3897785"/>
            <a:ext cx="2401466" cy="461665"/>
          </a:xfrm>
          <a:prstGeom prst="rect">
            <a:avLst/>
          </a:prstGeom>
          <a:noFill/>
        </p:spPr>
        <p:txBody>
          <a:bodyPr wrap="square" rtlCol="0">
            <a:spAutoFit/>
          </a:bodyPr>
          <a:lstStyle/>
          <a:p>
            <a:r>
              <a:rPr lang="en-US" sz="2400" b="1" dirty="0">
                <a:solidFill>
                  <a:schemeClr val="accent1">
                    <a:lumMod val="75000"/>
                  </a:schemeClr>
                </a:solidFill>
                <a:latin typeface="Avenir Next LT Pro Light" panose="020B0304020202020204" pitchFamily="34" charset="0"/>
                <a:cs typeface="Raavi" panose="020B0502040204020203" pitchFamily="34" charset="0"/>
              </a:rPr>
              <a:t>Frustrations</a:t>
            </a:r>
          </a:p>
        </p:txBody>
      </p:sp>
      <p:pic>
        <p:nvPicPr>
          <p:cNvPr id="5132" name="Picture 12" descr="Image result for middle aged woman">
            <a:extLst>
              <a:ext uri="{FF2B5EF4-FFF2-40B4-BE49-F238E27FC236}">
                <a16:creationId xmlns:a16="http://schemas.microsoft.com/office/drawing/2014/main" id="{EB35062E-B3D2-452B-BAC1-327A202FFA8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002" b="98961" l="10000" r="90000">
                        <a14:foregroundMark x1="81538" y1="85335" x2="86000" y2="99076"/>
                        <a14:foregroundMark x1="86000" y1="99076" x2="86000" y2="99076"/>
                        <a14:foregroundMark x1="51692" y1="45727" x2="54846" y2="48037"/>
                        <a14:foregroundMark x1="37231" y1="43764" x2="38000" y2="29561"/>
                        <a14:foregroundMark x1="38000" y1="29561" x2="42538" y2="16513"/>
                        <a14:foregroundMark x1="42538" y1="16513" x2="49769" y2="7506"/>
                        <a14:foregroundMark x1="49769" y1="7506" x2="58769" y2="13626"/>
                        <a14:foregroundMark x1="58769" y1="13626" x2="64846" y2="24134"/>
                        <a14:foregroundMark x1="64846" y1="24134" x2="63077" y2="52656"/>
                        <a14:foregroundMark x1="63077" y1="52656" x2="58231" y2="62933"/>
                        <a14:foregroundMark x1="37385" y1="42841" x2="37692" y2="38799"/>
                        <a14:foregroundMark x1="48308" y1="6582" x2="57462" y2="7621"/>
                        <a14:foregroundMark x1="57462" y1="7621" x2="64000" y2="18822"/>
                        <a14:foregroundMark x1="64000" y1="18822" x2="67692" y2="33025"/>
                        <a14:foregroundMark x1="67692" y1="33025" x2="65462" y2="48037"/>
                        <a14:foregroundMark x1="65462" y1="48037" x2="63154" y2="52771"/>
                        <a14:foregroundMark x1="63462" y1="54734" x2="67000" y2="40993"/>
                        <a14:foregroundMark x1="62692" y1="57044" x2="67923" y2="44573"/>
                        <a14:foregroundMark x1="67923" y1="44573" x2="66615" y2="29792"/>
                        <a14:foregroundMark x1="66615" y1="29792" x2="66538" y2="29561"/>
                        <a14:foregroundMark x1="62462" y1="11085" x2="66385" y2="23788"/>
                        <a14:foregroundMark x1="66385" y1="23788" x2="66615" y2="26097"/>
                        <a14:foregroundMark x1="63615" y1="12933" x2="66769" y2="24018"/>
                        <a14:foregroundMark x1="61077" y1="9815" x2="66692" y2="21478"/>
                        <a14:foregroundMark x1="66692" y1="21478" x2="68462" y2="35335"/>
                        <a14:foregroundMark x1="68462" y1="35335" x2="67000" y2="49423"/>
                        <a14:foregroundMark x1="67000" y1="49423" x2="63385" y2="57275"/>
                        <a14:foregroundMark x1="62462" y1="58430" x2="68000" y2="46420"/>
                        <a14:foregroundMark x1="68000" y1="46420" x2="68615" y2="32448"/>
                        <a14:foregroundMark x1="68615" y1="32448" x2="66615" y2="25751"/>
                        <a14:foregroundMark x1="62538" y1="59007" x2="64538" y2="56236"/>
                        <a14:foregroundMark x1="62923" y1="58314" x2="66231" y2="52425"/>
                        <a14:foregroundMark x1="64231" y1="57275" x2="66923" y2="53926"/>
                        <a14:foregroundMark x1="62615" y1="59584" x2="68077" y2="48037"/>
                        <a14:foregroundMark x1="68077" y1="48037" x2="64846" y2="18360"/>
                        <a14:foregroundMark x1="47462" y1="5312" x2="50523" y2="4086"/>
                        <a14:backgroundMark x1="51538" y1="1732" x2="54462" y2="1848"/>
                      </a14:backgroundRemoval>
                    </a14:imgEffect>
                  </a14:imgLayer>
                </a14:imgProps>
              </a:ext>
              <a:ext uri="{28A0092B-C50C-407E-A947-70E740481C1C}">
                <a14:useLocalDpi xmlns:a14="http://schemas.microsoft.com/office/drawing/2010/main" val="0"/>
              </a:ext>
            </a:extLst>
          </a:blip>
          <a:srcRect/>
          <a:stretch>
            <a:fillRect/>
          </a:stretch>
        </p:blipFill>
        <p:spPr bwMode="auto">
          <a:xfrm>
            <a:off x="-576000" y="3244876"/>
            <a:ext cx="5477125" cy="361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4738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1131</TotalTime>
  <Words>334</Words>
  <Application>Microsoft Office PowerPoint</Application>
  <PresentationFormat>Custom</PresentationFormat>
  <Paragraphs>32</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Avenir Next LT Pro Light</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Mohona Sengupta</dc:creator>
  <cp:lastModifiedBy>Mohona Sengupta</cp:lastModifiedBy>
  <cp:revision>26</cp:revision>
  <dcterms:created xsi:type="dcterms:W3CDTF">2019-09-25T14:58:01Z</dcterms:created>
  <dcterms:modified xsi:type="dcterms:W3CDTF">2019-10-13T17:45:49Z</dcterms:modified>
</cp:coreProperties>
</file>