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91"/>
    <p:restoredTop sz="96327"/>
  </p:normalViewPr>
  <p:slideViewPr>
    <p:cSldViewPr snapToGrid="0">
      <p:cViewPr varScale="1">
        <p:scale>
          <a:sx n="83" d="100"/>
          <a:sy n="83" d="100"/>
        </p:scale>
        <p:origin x="224" y="1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AB7D-8C15-D002-C69C-B8ECA4B232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8DE11E8C-355B-5D3E-2527-77D501D8B6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14AD888C-5ADA-BD8D-3191-EF49E4668187}"/>
              </a:ext>
            </a:extLst>
          </p:cNvPr>
          <p:cNvSpPr>
            <a:spLocks noGrp="1"/>
          </p:cNvSpPr>
          <p:nvPr>
            <p:ph type="dt" sz="half" idx="10"/>
          </p:nvPr>
        </p:nvSpPr>
        <p:spPr/>
        <p:txBody>
          <a:bodyPr/>
          <a:lstStyle/>
          <a:p>
            <a:fld id="{3349CF41-FBF7-FB4F-8940-58098389F751}" type="datetimeFigureOut">
              <a:rPr lang="en-CN" smtClean="0"/>
              <a:t>2024/9/10</a:t>
            </a:fld>
            <a:endParaRPr lang="en-CN"/>
          </a:p>
        </p:txBody>
      </p:sp>
      <p:sp>
        <p:nvSpPr>
          <p:cNvPr id="5" name="Footer Placeholder 4">
            <a:extLst>
              <a:ext uri="{FF2B5EF4-FFF2-40B4-BE49-F238E27FC236}">
                <a16:creationId xmlns:a16="http://schemas.microsoft.com/office/drawing/2014/main" id="{0EAB42B1-1F0F-2C5C-966F-587AABC5766A}"/>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39C65926-4FEC-2664-B41E-46AF55C62DEC}"/>
              </a:ext>
            </a:extLst>
          </p:cNvPr>
          <p:cNvSpPr>
            <a:spLocks noGrp="1"/>
          </p:cNvSpPr>
          <p:nvPr>
            <p:ph type="sldNum" sz="quarter" idx="12"/>
          </p:nvPr>
        </p:nvSpPr>
        <p:spPr/>
        <p:txBody>
          <a:bodyPr/>
          <a:lstStyle/>
          <a:p>
            <a:fld id="{027FBB9D-E820-9F43-8055-0C53A0AAA165}" type="slidenum">
              <a:rPr lang="en-CN" smtClean="0"/>
              <a:t>‹#›</a:t>
            </a:fld>
            <a:endParaRPr lang="en-CN"/>
          </a:p>
        </p:txBody>
      </p:sp>
    </p:spTree>
    <p:extLst>
      <p:ext uri="{BB962C8B-B14F-4D97-AF65-F5344CB8AC3E}">
        <p14:creationId xmlns:p14="http://schemas.microsoft.com/office/powerpoint/2010/main" val="3614488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5F72-EA2F-8B32-EBEB-D07A00D64056}"/>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4D792C4A-4766-2817-492E-0AAD981CF5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CC1F31C8-BB9F-A286-AF31-5BF7C568D1F9}"/>
              </a:ext>
            </a:extLst>
          </p:cNvPr>
          <p:cNvSpPr>
            <a:spLocks noGrp="1"/>
          </p:cNvSpPr>
          <p:nvPr>
            <p:ph type="dt" sz="half" idx="10"/>
          </p:nvPr>
        </p:nvSpPr>
        <p:spPr/>
        <p:txBody>
          <a:bodyPr/>
          <a:lstStyle/>
          <a:p>
            <a:fld id="{3349CF41-FBF7-FB4F-8940-58098389F751}" type="datetimeFigureOut">
              <a:rPr lang="en-CN" smtClean="0"/>
              <a:t>2024/9/10</a:t>
            </a:fld>
            <a:endParaRPr lang="en-CN"/>
          </a:p>
        </p:txBody>
      </p:sp>
      <p:sp>
        <p:nvSpPr>
          <p:cNvPr id="5" name="Footer Placeholder 4">
            <a:extLst>
              <a:ext uri="{FF2B5EF4-FFF2-40B4-BE49-F238E27FC236}">
                <a16:creationId xmlns:a16="http://schemas.microsoft.com/office/drawing/2014/main" id="{C06BB4EA-2B05-430A-AE92-AD3B9FECF998}"/>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7AB96DF5-BB0A-28F0-8199-9032D184835D}"/>
              </a:ext>
            </a:extLst>
          </p:cNvPr>
          <p:cNvSpPr>
            <a:spLocks noGrp="1"/>
          </p:cNvSpPr>
          <p:nvPr>
            <p:ph type="sldNum" sz="quarter" idx="12"/>
          </p:nvPr>
        </p:nvSpPr>
        <p:spPr/>
        <p:txBody>
          <a:bodyPr/>
          <a:lstStyle/>
          <a:p>
            <a:fld id="{027FBB9D-E820-9F43-8055-0C53A0AAA165}" type="slidenum">
              <a:rPr lang="en-CN" smtClean="0"/>
              <a:t>‹#›</a:t>
            </a:fld>
            <a:endParaRPr lang="en-CN"/>
          </a:p>
        </p:txBody>
      </p:sp>
    </p:spTree>
    <p:extLst>
      <p:ext uri="{BB962C8B-B14F-4D97-AF65-F5344CB8AC3E}">
        <p14:creationId xmlns:p14="http://schemas.microsoft.com/office/powerpoint/2010/main" val="3130443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3489D5-938A-2D59-66B2-2F28558539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EBA40D71-DCE7-55F4-00F7-C4B7A6C029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5324EA9A-0CD4-C5CB-FE9A-45687C54B906}"/>
              </a:ext>
            </a:extLst>
          </p:cNvPr>
          <p:cNvSpPr>
            <a:spLocks noGrp="1"/>
          </p:cNvSpPr>
          <p:nvPr>
            <p:ph type="dt" sz="half" idx="10"/>
          </p:nvPr>
        </p:nvSpPr>
        <p:spPr/>
        <p:txBody>
          <a:bodyPr/>
          <a:lstStyle/>
          <a:p>
            <a:fld id="{3349CF41-FBF7-FB4F-8940-58098389F751}" type="datetimeFigureOut">
              <a:rPr lang="en-CN" smtClean="0"/>
              <a:t>2024/9/10</a:t>
            </a:fld>
            <a:endParaRPr lang="en-CN"/>
          </a:p>
        </p:txBody>
      </p:sp>
      <p:sp>
        <p:nvSpPr>
          <p:cNvPr id="5" name="Footer Placeholder 4">
            <a:extLst>
              <a:ext uri="{FF2B5EF4-FFF2-40B4-BE49-F238E27FC236}">
                <a16:creationId xmlns:a16="http://schemas.microsoft.com/office/drawing/2014/main" id="{19DFF61D-E010-B393-73B2-02AE9DF84BE2}"/>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620B1830-2DD0-484A-9DDA-BD5FDFC3B5FD}"/>
              </a:ext>
            </a:extLst>
          </p:cNvPr>
          <p:cNvSpPr>
            <a:spLocks noGrp="1"/>
          </p:cNvSpPr>
          <p:nvPr>
            <p:ph type="sldNum" sz="quarter" idx="12"/>
          </p:nvPr>
        </p:nvSpPr>
        <p:spPr/>
        <p:txBody>
          <a:bodyPr/>
          <a:lstStyle/>
          <a:p>
            <a:fld id="{027FBB9D-E820-9F43-8055-0C53A0AAA165}" type="slidenum">
              <a:rPr lang="en-CN" smtClean="0"/>
              <a:t>‹#›</a:t>
            </a:fld>
            <a:endParaRPr lang="en-CN"/>
          </a:p>
        </p:txBody>
      </p:sp>
    </p:spTree>
    <p:extLst>
      <p:ext uri="{BB962C8B-B14F-4D97-AF65-F5344CB8AC3E}">
        <p14:creationId xmlns:p14="http://schemas.microsoft.com/office/powerpoint/2010/main" val="2314348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C902C-89B9-ED52-645B-19C5BE1F2AF4}"/>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2A7ADD62-5ED7-059F-A27A-6BE2D02F4C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B2D83C32-D6E9-2A5F-F859-4006CD8B3B7C}"/>
              </a:ext>
            </a:extLst>
          </p:cNvPr>
          <p:cNvSpPr>
            <a:spLocks noGrp="1"/>
          </p:cNvSpPr>
          <p:nvPr>
            <p:ph type="dt" sz="half" idx="10"/>
          </p:nvPr>
        </p:nvSpPr>
        <p:spPr/>
        <p:txBody>
          <a:bodyPr/>
          <a:lstStyle/>
          <a:p>
            <a:fld id="{3349CF41-FBF7-FB4F-8940-58098389F751}" type="datetimeFigureOut">
              <a:rPr lang="en-CN" smtClean="0"/>
              <a:t>2024/9/10</a:t>
            </a:fld>
            <a:endParaRPr lang="en-CN"/>
          </a:p>
        </p:txBody>
      </p:sp>
      <p:sp>
        <p:nvSpPr>
          <p:cNvPr id="5" name="Footer Placeholder 4">
            <a:extLst>
              <a:ext uri="{FF2B5EF4-FFF2-40B4-BE49-F238E27FC236}">
                <a16:creationId xmlns:a16="http://schemas.microsoft.com/office/drawing/2014/main" id="{C61C2902-9F22-C9F6-7CED-F506E9FAF1F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4D6F1733-876C-BD53-C8D7-004D24B2FBEF}"/>
              </a:ext>
            </a:extLst>
          </p:cNvPr>
          <p:cNvSpPr>
            <a:spLocks noGrp="1"/>
          </p:cNvSpPr>
          <p:nvPr>
            <p:ph type="sldNum" sz="quarter" idx="12"/>
          </p:nvPr>
        </p:nvSpPr>
        <p:spPr/>
        <p:txBody>
          <a:bodyPr/>
          <a:lstStyle/>
          <a:p>
            <a:fld id="{027FBB9D-E820-9F43-8055-0C53A0AAA165}" type="slidenum">
              <a:rPr lang="en-CN" smtClean="0"/>
              <a:t>‹#›</a:t>
            </a:fld>
            <a:endParaRPr lang="en-CN"/>
          </a:p>
        </p:txBody>
      </p:sp>
    </p:spTree>
    <p:extLst>
      <p:ext uri="{BB962C8B-B14F-4D97-AF65-F5344CB8AC3E}">
        <p14:creationId xmlns:p14="http://schemas.microsoft.com/office/powerpoint/2010/main" val="213000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A1964-032B-EB8B-012C-AB7EE85F59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F5A95C87-573A-9B3A-67BC-A09B601405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0EA201-E994-186C-C76D-BAD5C3E3BA98}"/>
              </a:ext>
            </a:extLst>
          </p:cNvPr>
          <p:cNvSpPr>
            <a:spLocks noGrp="1"/>
          </p:cNvSpPr>
          <p:nvPr>
            <p:ph type="dt" sz="half" idx="10"/>
          </p:nvPr>
        </p:nvSpPr>
        <p:spPr/>
        <p:txBody>
          <a:bodyPr/>
          <a:lstStyle/>
          <a:p>
            <a:fld id="{3349CF41-FBF7-FB4F-8940-58098389F751}" type="datetimeFigureOut">
              <a:rPr lang="en-CN" smtClean="0"/>
              <a:t>2024/9/10</a:t>
            </a:fld>
            <a:endParaRPr lang="en-CN"/>
          </a:p>
        </p:txBody>
      </p:sp>
      <p:sp>
        <p:nvSpPr>
          <p:cNvPr id="5" name="Footer Placeholder 4">
            <a:extLst>
              <a:ext uri="{FF2B5EF4-FFF2-40B4-BE49-F238E27FC236}">
                <a16:creationId xmlns:a16="http://schemas.microsoft.com/office/drawing/2014/main" id="{4E105FA8-7429-A6A8-E4DB-9DA1BD037986}"/>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2C40588F-C6E1-3034-FBC8-8EBCB3FE546D}"/>
              </a:ext>
            </a:extLst>
          </p:cNvPr>
          <p:cNvSpPr>
            <a:spLocks noGrp="1"/>
          </p:cNvSpPr>
          <p:nvPr>
            <p:ph type="sldNum" sz="quarter" idx="12"/>
          </p:nvPr>
        </p:nvSpPr>
        <p:spPr/>
        <p:txBody>
          <a:bodyPr/>
          <a:lstStyle/>
          <a:p>
            <a:fld id="{027FBB9D-E820-9F43-8055-0C53A0AAA165}" type="slidenum">
              <a:rPr lang="en-CN" smtClean="0"/>
              <a:t>‹#›</a:t>
            </a:fld>
            <a:endParaRPr lang="en-CN"/>
          </a:p>
        </p:txBody>
      </p:sp>
    </p:spTree>
    <p:extLst>
      <p:ext uri="{BB962C8B-B14F-4D97-AF65-F5344CB8AC3E}">
        <p14:creationId xmlns:p14="http://schemas.microsoft.com/office/powerpoint/2010/main" val="282656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8A126-52A6-57CF-B009-A148F701D825}"/>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B71758A5-B64E-C958-FD18-1719FCEB68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E72BD738-2CB8-AAB3-575C-794ABF4A34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4BDC52F0-3410-F8CA-03D3-AC1E8C3240F6}"/>
              </a:ext>
            </a:extLst>
          </p:cNvPr>
          <p:cNvSpPr>
            <a:spLocks noGrp="1"/>
          </p:cNvSpPr>
          <p:nvPr>
            <p:ph type="dt" sz="half" idx="10"/>
          </p:nvPr>
        </p:nvSpPr>
        <p:spPr/>
        <p:txBody>
          <a:bodyPr/>
          <a:lstStyle/>
          <a:p>
            <a:fld id="{3349CF41-FBF7-FB4F-8940-58098389F751}" type="datetimeFigureOut">
              <a:rPr lang="en-CN" smtClean="0"/>
              <a:t>2024/9/10</a:t>
            </a:fld>
            <a:endParaRPr lang="en-CN"/>
          </a:p>
        </p:txBody>
      </p:sp>
      <p:sp>
        <p:nvSpPr>
          <p:cNvPr id="6" name="Footer Placeholder 5">
            <a:extLst>
              <a:ext uri="{FF2B5EF4-FFF2-40B4-BE49-F238E27FC236}">
                <a16:creationId xmlns:a16="http://schemas.microsoft.com/office/drawing/2014/main" id="{FE318B5A-DA8E-5569-E125-D0AA625A192F}"/>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173681B5-56F7-BFFD-DA1B-AFF15F8A16BC}"/>
              </a:ext>
            </a:extLst>
          </p:cNvPr>
          <p:cNvSpPr>
            <a:spLocks noGrp="1"/>
          </p:cNvSpPr>
          <p:nvPr>
            <p:ph type="sldNum" sz="quarter" idx="12"/>
          </p:nvPr>
        </p:nvSpPr>
        <p:spPr/>
        <p:txBody>
          <a:bodyPr/>
          <a:lstStyle/>
          <a:p>
            <a:fld id="{027FBB9D-E820-9F43-8055-0C53A0AAA165}" type="slidenum">
              <a:rPr lang="en-CN" smtClean="0"/>
              <a:t>‹#›</a:t>
            </a:fld>
            <a:endParaRPr lang="en-CN"/>
          </a:p>
        </p:txBody>
      </p:sp>
    </p:spTree>
    <p:extLst>
      <p:ext uri="{BB962C8B-B14F-4D97-AF65-F5344CB8AC3E}">
        <p14:creationId xmlns:p14="http://schemas.microsoft.com/office/powerpoint/2010/main" val="2006779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B56A-7A9F-E7D8-7E09-24D3799538BC}"/>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D253708D-9103-9D03-BBB9-17B80F037B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4F9ADA-D68A-4172-D41C-4BD077E8DF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F8BAD152-9E51-E83B-42F3-BBD8B6C0AC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39A72-6C65-2A6A-DE87-C38091361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5F36694F-E551-C2AB-4204-D5B262B039DC}"/>
              </a:ext>
            </a:extLst>
          </p:cNvPr>
          <p:cNvSpPr>
            <a:spLocks noGrp="1"/>
          </p:cNvSpPr>
          <p:nvPr>
            <p:ph type="dt" sz="half" idx="10"/>
          </p:nvPr>
        </p:nvSpPr>
        <p:spPr/>
        <p:txBody>
          <a:bodyPr/>
          <a:lstStyle/>
          <a:p>
            <a:fld id="{3349CF41-FBF7-FB4F-8940-58098389F751}" type="datetimeFigureOut">
              <a:rPr lang="en-CN" smtClean="0"/>
              <a:t>2024/9/10</a:t>
            </a:fld>
            <a:endParaRPr lang="en-CN"/>
          </a:p>
        </p:txBody>
      </p:sp>
      <p:sp>
        <p:nvSpPr>
          <p:cNvPr id="8" name="Footer Placeholder 7">
            <a:extLst>
              <a:ext uri="{FF2B5EF4-FFF2-40B4-BE49-F238E27FC236}">
                <a16:creationId xmlns:a16="http://schemas.microsoft.com/office/drawing/2014/main" id="{674A74A5-4CF3-1736-4811-D953D1948901}"/>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1C5C1742-0619-FD9E-8F77-B92EC0DC9B45}"/>
              </a:ext>
            </a:extLst>
          </p:cNvPr>
          <p:cNvSpPr>
            <a:spLocks noGrp="1"/>
          </p:cNvSpPr>
          <p:nvPr>
            <p:ph type="sldNum" sz="quarter" idx="12"/>
          </p:nvPr>
        </p:nvSpPr>
        <p:spPr/>
        <p:txBody>
          <a:bodyPr/>
          <a:lstStyle/>
          <a:p>
            <a:fld id="{027FBB9D-E820-9F43-8055-0C53A0AAA165}" type="slidenum">
              <a:rPr lang="en-CN" smtClean="0"/>
              <a:t>‹#›</a:t>
            </a:fld>
            <a:endParaRPr lang="en-CN"/>
          </a:p>
        </p:txBody>
      </p:sp>
    </p:spTree>
    <p:extLst>
      <p:ext uri="{BB962C8B-B14F-4D97-AF65-F5344CB8AC3E}">
        <p14:creationId xmlns:p14="http://schemas.microsoft.com/office/powerpoint/2010/main" val="110097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6D74C-CF58-F5F9-3F52-5786A4ED66AF}"/>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2F03EDE9-583B-B369-EEE8-EE7089A07AEE}"/>
              </a:ext>
            </a:extLst>
          </p:cNvPr>
          <p:cNvSpPr>
            <a:spLocks noGrp="1"/>
          </p:cNvSpPr>
          <p:nvPr>
            <p:ph type="dt" sz="half" idx="10"/>
          </p:nvPr>
        </p:nvSpPr>
        <p:spPr/>
        <p:txBody>
          <a:bodyPr/>
          <a:lstStyle/>
          <a:p>
            <a:fld id="{3349CF41-FBF7-FB4F-8940-58098389F751}" type="datetimeFigureOut">
              <a:rPr lang="en-CN" smtClean="0"/>
              <a:t>2024/9/10</a:t>
            </a:fld>
            <a:endParaRPr lang="en-CN"/>
          </a:p>
        </p:txBody>
      </p:sp>
      <p:sp>
        <p:nvSpPr>
          <p:cNvPr id="4" name="Footer Placeholder 3">
            <a:extLst>
              <a:ext uri="{FF2B5EF4-FFF2-40B4-BE49-F238E27FC236}">
                <a16:creationId xmlns:a16="http://schemas.microsoft.com/office/drawing/2014/main" id="{51DADC90-AACB-F90A-F687-236883F6CA16}"/>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3080C814-FD3D-4F31-FDEF-443698B645D7}"/>
              </a:ext>
            </a:extLst>
          </p:cNvPr>
          <p:cNvSpPr>
            <a:spLocks noGrp="1"/>
          </p:cNvSpPr>
          <p:nvPr>
            <p:ph type="sldNum" sz="quarter" idx="12"/>
          </p:nvPr>
        </p:nvSpPr>
        <p:spPr/>
        <p:txBody>
          <a:bodyPr/>
          <a:lstStyle/>
          <a:p>
            <a:fld id="{027FBB9D-E820-9F43-8055-0C53A0AAA165}" type="slidenum">
              <a:rPr lang="en-CN" smtClean="0"/>
              <a:t>‹#›</a:t>
            </a:fld>
            <a:endParaRPr lang="en-CN"/>
          </a:p>
        </p:txBody>
      </p:sp>
    </p:spTree>
    <p:extLst>
      <p:ext uri="{BB962C8B-B14F-4D97-AF65-F5344CB8AC3E}">
        <p14:creationId xmlns:p14="http://schemas.microsoft.com/office/powerpoint/2010/main" val="607432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0CA175-6099-18C6-09DC-F7B569D19488}"/>
              </a:ext>
            </a:extLst>
          </p:cNvPr>
          <p:cNvSpPr>
            <a:spLocks noGrp="1"/>
          </p:cNvSpPr>
          <p:nvPr>
            <p:ph type="dt" sz="half" idx="10"/>
          </p:nvPr>
        </p:nvSpPr>
        <p:spPr/>
        <p:txBody>
          <a:bodyPr/>
          <a:lstStyle/>
          <a:p>
            <a:fld id="{3349CF41-FBF7-FB4F-8940-58098389F751}" type="datetimeFigureOut">
              <a:rPr lang="en-CN" smtClean="0"/>
              <a:t>2024/9/10</a:t>
            </a:fld>
            <a:endParaRPr lang="en-CN"/>
          </a:p>
        </p:txBody>
      </p:sp>
      <p:sp>
        <p:nvSpPr>
          <p:cNvPr id="3" name="Footer Placeholder 2">
            <a:extLst>
              <a:ext uri="{FF2B5EF4-FFF2-40B4-BE49-F238E27FC236}">
                <a16:creationId xmlns:a16="http://schemas.microsoft.com/office/drawing/2014/main" id="{A30906C4-1002-E9E6-32F9-A64B8B4F046A}"/>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DED53F6B-F9AB-D1D7-109D-AB0F595A2DC8}"/>
              </a:ext>
            </a:extLst>
          </p:cNvPr>
          <p:cNvSpPr>
            <a:spLocks noGrp="1"/>
          </p:cNvSpPr>
          <p:nvPr>
            <p:ph type="sldNum" sz="quarter" idx="12"/>
          </p:nvPr>
        </p:nvSpPr>
        <p:spPr/>
        <p:txBody>
          <a:bodyPr/>
          <a:lstStyle/>
          <a:p>
            <a:fld id="{027FBB9D-E820-9F43-8055-0C53A0AAA165}" type="slidenum">
              <a:rPr lang="en-CN" smtClean="0"/>
              <a:t>‹#›</a:t>
            </a:fld>
            <a:endParaRPr lang="en-CN"/>
          </a:p>
        </p:txBody>
      </p:sp>
    </p:spTree>
    <p:extLst>
      <p:ext uri="{BB962C8B-B14F-4D97-AF65-F5344CB8AC3E}">
        <p14:creationId xmlns:p14="http://schemas.microsoft.com/office/powerpoint/2010/main" val="3783018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4129-BADE-7DB2-39C4-28A7177F24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19E7126C-8515-D249-DE4E-01C642D1D4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164C747A-B484-F011-59AB-32DC92059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2750A5-9CB2-6850-C011-9F7A66EC92C5}"/>
              </a:ext>
            </a:extLst>
          </p:cNvPr>
          <p:cNvSpPr>
            <a:spLocks noGrp="1"/>
          </p:cNvSpPr>
          <p:nvPr>
            <p:ph type="dt" sz="half" idx="10"/>
          </p:nvPr>
        </p:nvSpPr>
        <p:spPr/>
        <p:txBody>
          <a:bodyPr/>
          <a:lstStyle/>
          <a:p>
            <a:fld id="{3349CF41-FBF7-FB4F-8940-58098389F751}" type="datetimeFigureOut">
              <a:rPr lang="en-CN" smtClean="0"/>
              <a:t>2024/9/10</a:t>
            </a:fld>
            <a:endParaRPr lang="en-CN"/>
          </a:p>
        </p:txBody>
      </p:sp>
      <p:sp>
        <p:nvSpPr>
          <p:cNvPr id="6" name="Footer Placeholder 5">
            <a:extLst>
              <a:ext uri="{FF2B5EF4-FFF2-40B4-BE49-F238E27FC236}">
                <a16:creationId xmlns:a16="http://schemas.microsoft.com/office/drawing/2014/main" id="{DD29AC84-049E-3BC3-F055-3A59CC300E8A}"/>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013F42B7-5222-EBA7-6AB0-73B0AFC4ACDD}"/>
              </a:ext>
            </a:extLst>
          </p:cNvPr>
          <p:cNvSpPr>
            <a:spLocks noGrp="1"/>
          </p:cNvSpPr>
          <p:nvPr>
            <p:ph type="sldNum" sz="quarter" idx="12"/>
          </p:nvPr>
        </p:nvSpPr>
        <p:spPr/>
        <p:txBody>
          <a:bodyPr/>
          <a:lstStyle/>
          <a:p>
            <a:fld id="{027FBB9D-E820-9F43-8055-0C53A0AAA165}" type="slidenum">
              <a:rPr lang="en-CN" smtClean="0"/>
              <a:t>‹#›</a:t>
            </a:fld>
            <a:endParaRPr lang="en-CN"/>
          </a:p>
        </p:txBody>
      </p:sp>
    </p:spTree>
    <p:extLst>
      <p:ext uri="{BB962C8B-B14F-4D97-AF65-F5344CB8AC3E}">
        <p14:creationId xmlns:p14="http://schemas.microsoft.com/office/powerpoint/2010/main" val="282839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8F06-D957-31D8-F62C-FD941DC18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157ADCB8-EA2E-014E-067C-C2BDCD396E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9C915703-BB41-E838-5EF9-494CF93EA7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35A0D6-BA55-3546-7E37-15D999CC8BF7}"/>
              </a:ext>
            </a:extLst>
          </p:cNvPr>
          <p:cNvSpPr>
            <a:spLocks noGrp="1"/>
          </p:cNvSpPr>
          <p:nvPr>
            <p:ph type="dt" sz="half" idx="10"/>
          </p:nvPr>
        </p:nvSpPr>
        <p:spPr/>
        <p:txBody>
          <a:bodyPr/>
          <a:lstStyle/>
          <a:p>
            <a:fld id="{3349CF41-FBF7-FB4F-8940-58098389F751}" type="datetimeFigureOut">
              <a:rPr lang="en-CN" smtClean="0"/>
              <a:t>2024/9/10</a:t>
            </a:fld>
            <a:endParaRPr lang="en-CN"/>
          </a:p>
        </p:txBody>
      </p:sp>
      <p:sp>
        <p:nvSpPr>
          <p:cNvPr id="6" name="Footer Placeholder 5">
            <a:extLst>
              <a:ext uri="{FF2B5EF4-FFF2-40B4-BE49-F238E27FC236}">
                <a16:creationId xmlns:a16="http://schemas.microsoft.com/office/drawing/2014/main" id="{2C60D4AE-753A-2593-FBE6-640730908AB4}"/>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6FA1AAA6-183A-A390-67F1-B88331CC7449}"/>
              </a:ext>
            </a:extLst>
          </p:cNvPr>
          <p:cNvSpPr>
            <a:spLocks noGrp="1"/>
          </p:cNvSpPr>
          <p:nvPr>
            <p:ph type="sldNum" sz="quarter" idx="12"/>
          </p:nvPr>
        </p:nvSpPr>
        <p:spPr/>
        <p:txBody>
          <a:bodyPr/>
          <a:lstStyle/>
          <a:p>
            <a:fld id="{027FBB9D-E820-9F43-8055-0C53A0AAA165}" type="slidenum">
              <a:rPr lang="en-CN" smtClean="0"/>
              <a:t>‹#›</a:t>
            </a:fld>
            <a:endParaRPr lang="en-CN"/>
          </a:p>
        </p:txBody>
      </p:sp>
    </p:spTree>
    <p:extLst>
      <p:ext uri="{BB962C8B-B14F-4D97-AF65-F5344CB8AC3E}">
        <p14:creationId xmlns:p14="http://schemas.microsoft.com/office/powerpoint/2010/main" val="1583318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CC9E72-233E-5041-BD7E-6D72A2B182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01A2E1A4-ECB6-149C-44BE-BE07A12FF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340AD04F-3FE6-BA47-2480-D5BD27FA94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49CF41-FBF7-FB4F-8940-58098389F751}" type="datetimeFigureOut">
              <a:rPr lang="en-CN" smtClean="0"/>
              <a:t>2024/9/10</a:t>
            </a:fld>
            <a:endParaRPr lang="en-CN"/>
          </a:p>
        </p:txBody>
      </p:sp>
      <p:sp>
        <p:nvSpPr>
          <p:cNvPr id="5" name="Footer Placeholder 4">
            <a:extLst>
              <a:ext uri="{FF2B5EF4-FFF2-40B4-BE49-F238E27FC236}">
                <a16:creationId xmlns:a16="http://schemas.microsoft.com/office/drawing/2014/main" id="{AEC9A93C-FFE6-22CC-59D7-4A06131A23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N"/>
          </a:p>
        </p:txBody>
      </p:sp>
      <p:sp>
        <p:nvSpPr>
          <p:cNvPr id="6" name="Slide Number Placeholder 5">
            <a:extLst>
              <a:ext uri="{FF2B5EF4-FFF2-40B4-BE49-F238E27FC236}">
                <a16:creationId xmlns:a16="http://schemas.microsoft.com/office/drawing/2014/main" id="{87EC61BF-CEF7-6108-35A7-730214737B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7FBB9D-E820-9F43-8055-0C53A0AAA165}" type="slidenum">
              <a:rPr lang="en-CN" smtClean="0"/>
              <a:t>‹#›</a:t>
            </a:fld>
            <a:endParaRPr lang="en-CN"/>
          </a:p>
        </p:txBody>
      </p:sp>
    </p:spTree>
    <p:extLst>
      <p:ext uri="{BB962C8B-B14F-4D97-AF65-F5344CB8AC3E}">
        <p14:creationId xmlns:p14="http://schemas.microsoft.com/office/powerpoint/2010/main" val="236886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AE4F-0C13-481B-27FA-B45228E75238}"/>
              </a:ext>
            </a:extLst>
          </p:cNvPr>
          <p:cNvSpPr>
            <a:spLocks noGrp="1"/>
          </p:cNvSpPr>
          <p:nvPr>
            <p:ph type="ctrTitle"/>
          </p:nvPr>
        </p:nvSpPr>
        <p:spPr>
          <a:xfrm>
            <a:off x="1524000" y="1122362"/>
            <a:ext cx="9144000" cy="3528015"/>
          </a:xfrm>
        </p:spPr>
        <p:txBody>
          <a:bodyPr>
            <a:normAutofit/>
          </a:bodyPr>
          <a:lstStyle/>
          <a:p>
            <a:pPr indent="304800" rtl="0">
              <a:spcBef>
                <a:spcPts val="900"/>
              </a:spcBef>
              <a:spcAft>
                <a:spcPts val="900"/>
              </a:spcAft>
            </a:pPr>
            <a:r>
              <a:rPr lang="de-DE" sz="1800" b="1" i="0" u="none" strike="noStrike" dirty="0">
                <a:solidFill>
                  <a:srgbClr val="000000"/>
                </a:solidFill>
                <a:effectLst/>
                <a:latin typeface="Times New Roman" panose="02020603050405020304" pitchFamily="18" charset="0"/>
              </a:rPr>
              <a:t>Duration </a:t>
            </a:r>
            <a:r>
              <a:rPr lang="de-DE" sz="1800" b="1" i="0" u="none" strike="noStrike" dirty="0" err="1">
                <a:solidFill>
                  <a:srgbClr val="000000"/>
                </a:solidFill>
                <a:effectLst/>
                <a:latin typeface="Times New Roman" panose="02020603050405020304" pitchFamily="18" charset="0"/>
              </a:rPr>
              <a:t>reproduction</a:t>
            </a:r>
            <a:r>
              <a:rPr lang="de-DE" sz="1800" b="1" i="0" u="none" strike="noStrike" dirty="0">
                <a:solidFill>
                  <a:srgbClr val="000000"/>
                </a:solidFill>
                <a:effectLst/>
                <a:latin typeface="Times New Roman" panose="02020603050405020304" pitchFamily="18" charset="0"/>
              </a:rPr>
              <a:t> </a:t>
            </a:r>
            <a:r>
              <a:rPr lang="de-DE" sz="1800" b="1" i="0" u="none" strike="noStrike" dirty="0" err="1">
                <a:solidFill>
                  <a:srgbClr val="000000"/>
                </a:solidFill>
                <a:effectLst/>
                <a:latin typeface="Times New Roman" panose="02020603050405020304" pitchFamily="18" charset="0"/>
              </a:rPr>
              <a:t>under</a:t>
            </a:r>
            <a:r>
              <a:rPr lang="de-DE" sz="1800" b="1" i="0" u="none" strike="noStrike" dirty="0">
                <a:solidFill>
                  <a:srgbClr val="000000"/>
                </a:solidFill>
                <a:effectLst/>
                <a:latin typeface="Times New Roman" panose="02020603050405020304" pitchFamily="18" charset="0"/>
              </a:rPr>
              <a:t> </a:t>
            </a:r>
            <a:r>
              <a:rPr lang="de-DE" sz="1800" b="1" i="0" u="none" strike="noStrike" dirty="0" err="1">
                <a:solidFill>
                  <a:srgbClr val="000000"/>
                </a:solidFill>
                <a:effectLst/>
                <a:latin typeface="Times New Roman" panose="02020603050405020304" pitchFamily="18" charset="0"/>
              </a:rPr>
              <a:t>memory</a:t>
            </a:r>
            <a:r>
              <a:rPr lang="de-DE" sz="1800" b="1" i="0" u="none" strike="noStrike" dirty="0">
                <a:solidFill>
                  <a:srgbClr val="000000"/>
                </a:solidFill>
                <a:effectLst/>
                <a:latin typeface="Times New Roman" panose="02020603050405020304" pitchFamily="18" charset="0"/>
              </a:rPr>
              <a:t> </a:t>
            </a:r>
            <a:r>
              <a:rPr lang="de-DE" sz="1800" b="1" i="0" u="none" strike="noStrike" dirty="0" err="1">
                <a:solidFill>
                  <a:srgbClr val="000000"/>
                </a:solidFill>
                <a:effectLst/>
                <a:latin typeface="Times New Roman" panose="02020603050405020304" pitchFamily="18" charset="0"/>
              </a:rPr>
              <a:t>pressure</a:t>
            </a:r>
            <a:r>
              <a:rPr lang="de-DE" sz="1800" b="1" i="0" u="none" strike="noStrike" dirty="0">
                <a:solidFill>
                  <a:srgbClr val="000000"/>
                </a:solidFill>
                <a:effectLst/>
                <a:latin typeface="Times New Roman" panose="02020603050405020304" pitchFamily="18" charset="0"/>
              </a:rPr>
              <a:t>:</a:t>
            </a:r>
            <a:br>
              <a:rPr lang="de-DE" b="0" dirty="0">
                <a:effectLst/>
              </a:rPr>
            </a:br>
            <a:r>
              <a:rPr lang="de-DE" sz="1800" b="1" i="0" u="none" strike="noStrike" dirty="0">
                <a:solidFill>
                  <a:srgbClr val="000000"/>
                </a:solidFill>
                <a:effectLst/>
                <a:latin typeface="Times New Roman" panose="02020603050405020304" pitchFamily="18" charset="0"/>
              </a:rPr>
              <a:t>Modeling </a:t>
            </a:r>
            <a:r>
              <a:rPr lang="de-DE" sz="1800" b="1" i="0" u="none" strike="noStrike" dirty="0" err="1">
                <a:solidFill>
                  <a:srgbClr val="000000"/>
                </a:solidFill>
                <a:effectLst/>
                <a:latin typeface="Times New Roman" panose="02020603050405020304" pitchFamily="18" charset="0"/>
              </a:rPr>
              <a:t>the</a:t>
            </a:r>
            <a:r>
              <a:rPr lang="de-DE" sz="1800" b="1" i="0" u="none" strike="noStrike" dirty="0">
                <a:solidFill>
                  <a:srgbClr val="000000"/>
                </a:solidFill>
                <a:effectLst/>
                <a:latin typeface="Times New Roman" panose="02020603050405020304" pitchFamily="18" charset="0"/>
              </a:rPr>
              <a:t> </a:t>
            </a:r>
            <a:r>
              <a:rPr lang="de-DE" sz="1800" b="1" i="0" u="none" strike="noStrike" dirty="0" err="1">
                <a:solidFill>
                  <a:srgbClr val="000000"/>
                </a:solidFill>
                <a:effectLst/>
                <a:latin typeface="Times New Roman" panose="02020603050405020304" pitchFamily="18" charset="0"/>
              </a:rPr>
              <a:t>roles</a:t>
            </a:r>
            <a:r>
              <a:rPr lang="de-DE" sz="1800" b="1" i="0" u="none" strike="noStrike" dirty="0">
                <a:solidFill>
                  <a:srgbClr val="000000"/>
                </a:solidFill>
                <a:effectLst/>
                <a:latin typeface="Times New Roman" panose="02020603050405020304" pitchFamily="18" charset="0"/>
              </a:rPr>
              <a:t> </a:t>
            </a:r>
            <a:r>
              <a:rPr lang="de-DE" sz="1800" b="1" i="0" u="none" strike="noStrike" dirty="0" err="1">
                <a:solidFill>
                  <a:srgbClr val="000000"/>
                </a:solidFill>
                <a:effectLst/>
                <a:latin typeface="Times New Roman" panose="02020603050405020304" pitchFamily="18" charset="0"/>
              </a:rPr>
              <a:t>of</a:t>
            </a:r>
            <a:r>
              <a:rPr lang="de-DE" sz="1800" b="1" i="0" u="none" strike="noStrike" dirty="0">
                <a:solidFill>
                  <a:srgbClr val="000000"/>
                </a:solidFill>
                <a:effectLst/>
                <a:latin typeface="Times New Roman" panose="02020603050405020304" pitchFamily="18" charset="0"/>
              </a:rPr>
              <a:t> </a:t>
            </a:r>
            <a:r>
              <a:rPr lang="de-DE" sz="1800" b="1" i="0" u="none" strike="noStrike" dirty="0" err="1">
                <a:solidFill>
                  <a:srgbClr val="000000"/>
                </a:solidFill>
                <a:effectLst/>
                <a:latin typeface="Times New Roman" panose="02020603050405020304" pitchFamily="18" charset="0"/>
              </a:rPr>
              <a:t>visual</a:t>
            </a:r>
            <a:r>
              <a:rPr lang="de-DE" sz="1800" b="1" i="0" u="none" strike="noStrike" dirty="0">
                <a:solidFill>
                  <a:srgbClr val="000000"/>
                </a:solidFill>
                <a:effectLst/>
                <a:latin typeface="Times New Roman" panose="02020603050405020304" pitchFamily="18" charset="0"/>
              </a:rPr>
              <a:t> </a:t>
            </a:r>
            <a:r>
              <a:rPr lang="de-DE" sz="1800" b="1" i="0" u="none" strike="noStrike" dirty="0" err="1">
                <a:solidFill>
                  <a:srgbClr val="000000"/>
                </a:solidFill>
                <a:effectLst/>
                <a:latin typeface="Times New Roman" panose="02020603050405020304" pitchFamily="18" charset="0"/>
              </a:rPr>
              <a:t>memory</a:t>
            </a:r>
            <a:r>
              <a:rPr lang="de-DE" sz="1800" b="1" i="0" u="none" strike="noStrike" dirty="0">
                <a:solidFill>
                  <a:srgbClr val="000000"/>
                </a:solidFill>
                <a:effectLst/>
                <a:latin typeface="Times New Roman" panose="02020603050405020304" pitchFamily="18" charset="0"/>
              </a:rPr>
              <a:t> </a:t>
            </a:r>
            <a:r>
              <a:rPr lang="de-DE" sz="1800" b="1" i="0" u="none" strike="noStrike" dirty="0" err="1">
                <a:solidFill>
                  <a:srgbClr val="000000"/>
                </a:solidFill>
                <a:effectLst/>
                <a:latin typeface="Times New Roman" panose="02020603050405020304" pitchFamily="18" charset="0"/>
              </a:rPr>
              <a:t>load</a:t>
            </a:r>
            <a:r>
              <a:rPr lang="de-DE" sz="1800" b="1" i="0" u="none" strike="noStrike" dirty="0">
                <a:solidFill>
                  <a:srgbClr val="000000"/>
                </a:solidFill>
                <a:effectLst/>
                <a:latin typeface="Times New Roman" panose="02020603050405020304" pitchFamily="18" charset="0"/>
              </a:rPr>
              <a:t> in </a:t>
            </a:r>
            <a:r>
              <a:rPr lang="de-DE" sz="1800" b="1" i="0" u="none" strike="noStrike" dirty="0" err="1">
                <a:solidFill>
                  <a:srgbClr val="000000"/>
                </a:solidFill>
                <a:effectLst/>
                <a:latin typeface="Times New Roman" panose="02020603050405020304" pitchFamily="18" charset="0"/>
              </a:rPr>
              <a:t>duration</a:t>
            </a:r>
            <a:r>
              <a:rPr lang="de-DE" sz="1800" b="1" i="0" u="none" strike="noStrike" dirty="0">
                <a:solidFill>
                  <a:srgbClr val="000000"/>
                </a:solidFill>
                <a:effectLst/>
                <a:latin typeface="Times New Roman" panose="02020603050405020304" pitchFamily="18" charset="0"/>
              </a:rPr>
              <a:t> </a:t>
            </a:r>
            <a:r>
              <a:rPr lang="de-DE" sz="1800" b="1" i="0" u="none" strike="noStrike" dirty="0" err="1">
                <a:solidFill>
                  <a:srgbClr val="000000"/>
                </a:solidFill>
                <a:effectLst/>
                <a:latin typeface="Times New Roman" panose="02020603050405020304" pitchFamily="18" charset="0"/>
              </a:rPr>
              <a:t>encoding</a:t>
            </a:r>
            <a:r>
              <a:rPr lang="de-DE" sz="1800" b="1" i="0" u="none" strike="noStrike" dirty="0">
                <a:solidFill>
                  <a:srgbClr val="000000"/>
                </a:solidFill>
                <a:effectLst/>
                <a:latin typeface="Times New Roman" panose="02020603050405020304" pitchFamily="18" charset="0"/>
              </a:rPr>
              <a:t> and </a:t>
            </a:r>
            <a:r>
              <a:rPr lang="de-DE" sz="1800" b="1" i="0" u="none" strike="noStrike" dirty="0" err="1">
                <a:solidFill>
                  <a:srgbClr val="000000"/>
                </a:solidFill>
                <a:effectLst/>
                <a:latin typeface="Times New Roman" panose="02020603050405020304" pitchFamily="18" charset="0"/>
              </a:rPr>
              <a:t>reproduction</a:t>
            </a:r>
            <a:br>
              <a:rPr lang="de-DE" sz="1200" b="0" dirty="0">
                <a:effectLst/>
              </a:rPr>
            </a:br>
            <a:br>
              <a:rPr lang="de-DE" sz="1200" b="0" dirty="0">
                <a:effectLst/>
              </a:rPr>
            </a:br>
            <a:br>
              <a:rPr lang="de-DE" sz="1200" b="0" dirty="0">
                <a:effectLst/>
              </a:rPr>
            </a:br>
            <a:br>
              <a:rPr lang="de-DE" sz="1200" b="0" dirty="0">
                <a:effectLst/>
              </a:rPr>
            </a:br>
            <a:r>
              <a:rPr lang="de-DE" sz="1400" b="0" i="0" u="none" strike="noStrike" dirty="0" err="1">
                <a:solidFill>
                  <a:srgbClr val="000000"/>
                </a:solidFill>
                <a:effectLst/>
                <a:latin typeface="Times New Roman" panose="02020603050405020304" pitchFamily="18" charset="0"/>
              </a:rPr>
              <a:t>Xuelian</a:t>
            </a:r>
            <a:r>
              <a:rPr lang="de-DE" sz="1400" b="0" i="0" u="none" strike="noStrike" dirty="0">
                <a:solidFill>
                  <a:srgbClr val="000000"/>
                </a:solidFill>
                <a:effectLst/>
                <a:latin typeface="Times New Roman" panose="02020603050405020304" pitchFamily="18" charset="0"/>
              </a:rPr>
              <a:t> Zang</a:t>
            </a:r>
            <a:r>
              <a:rPr lang="de-DE" sz="1400" b="0" i="0" u="none" strike="noStrike" baseline="30000" dirty="0">
                <a:solidFill>
                  <a:srgbClr val="000000"/>
                </a:solidFill>
                <a:effectLst/>
                <a:latin typeface="Times New Roman" panose="02020603050405020304" pitchFamily="18" charset="0"/>
              </a:rPr>
              <a:t>1,2</a:t>
            </a:r>
            <a:r>
              <a:rPr lang="de-DE" sz="1400" b="0" i="0" u="none" strike="noStrike" dirty="0">
                <a:solidFill>
                  <a:srgbClr val="000000"/>
                </a:solidFill>
                <a:effectLst/>
                <a:latin typeface="Times New Roman" panose="02020603050405020304" pitchFamily="18" charset="0"/>
              </a:rPr>
              <a:t>, </a:t>
            </a:r>
            <a:r>
              <a:rPr lang="de-DE" sz="1400" b="0" i="0" u="none" strike="noStrike" dirty="0" err="1">
                <a:solidFill>
                  <a:srgbClr val="000000"/>
                </a:solidFill>
                <a:effectLst/>
                <a:latin typeface="Times New Roman" panose="02020603050405020304" pitchFamily="18" charset="0"/>
              </a:rPr>
              <a:t>Xiuna</a:t>
            </a:r>
            <a:r>
              <a:rPr lang="de-DE" sz="1400" b="0" i="0" u="none" strike="noStrike" dirty="0">
                <a:solidFill>
                  <a:srgbClr val="000000"/>
                </a:solidFill>
                <a:effectLst/>
                <a:latin typeface="Times New Roman" panose="02020603050405020304" pitchFamily="18" charset="0"/>
              </a:rPr>
              <a:t> Zhu</a:t>
            </a:r>
            <a:r>
              <a:rPr lang="de-DE" sz="1400" b="0" i="0" u="none" strike="noStrike" baseline="30000" dirty="0">
                <a:solidFill>
                  <a:srgbClr val="000000"/>
                </a:solidFill>
                <a:effectLst/>
                <a:latin typeface="Times New Roman" panose="02020603050405020304" pitchFamily="18" charset="0"/>
              </a:rPr>
              <a:t>2</a:t>
            </a:r>
            <a:r>
              <a:rPr lang="de-DE" sz="1400" b="0" i="0" u="none" strike="noStrike" dirty="0">
                <a:solidFill>
                  <a:srgbClr val="000000"/>
                </a:solidFill>
                <a:effectLst/>
                <a:latin typeface="Times New Roman" panose="02020603050405020304" pitchFamily="18" charset="0"/>
              </a:rPr>
              <a:t>, Fredrik Allenmark</a:t>
            </a:r>
            <a:r>
              <a:rPr lang="de-DE" sz="1400" b="0" i="0" u="none" strike="noStrike" baseline="30000" dirty="0">
                <a:solidFill>
                  <a:srgbClr val="000000"/>
                </a:solidFill>
                <a:effectLst/>
                <a:latin typeface="Times New Roman" panose="02020603050405020304" pitchFamily="18" charset="0"/>
              </a:rPr>
              <a:t>2</a:t>
            </a:r>
            <a:r>
              <a:rPr lang="de-DE" sz="1400" b="0" i="0" u="none" strike="noStrike" dirty="0">
                <a:solidFill>
                  <a:srgbClr val="000000"/>
                </a:solidFill>
                <a:effectLst/>
                <a:latin typeface="Times New Roman" panose="02020603050405020304" pitchFamily="18" charset="0"/>
              </a:rPr>
              <a:t>, </a:t>
            </a:r>
            <a:r>
              <a:rPr lang="de-DE" sz="1400" b="0" i="0" u="none" strike="noStrike" dirty="0" err="1">
                <a:solidFill>
                  <a:srgbClr val="000000"/>
                </a:solidFill>
                <a:effectLst/>
                <a:latin typeface="Times New Roman" panose="02020603050405020304" pitchFamily="18" charset="0"/>
              </a:rPr>
              <a:t>Jiao</a:t>
            </a:r>
            <a:r>
              <a:rPr lang="de-DE" sz="1400" b="0" i="0" u="none" strike="noStrike" dirty="0">
                <a:solidFill>
                  <a:srgbClr val="000000"/>
                </a:solidFill>
                <a:effectLst/>
                <a:latin typeface="Times New Roman" panose="02020603050405020304" pitchFamily="18" charset="0"/>
              </a:rPr>
              <a:t> Wu</a:t>
            </a:r>
            <a:r>
              <a:rPr lang="de-DE" sz="1400" b="0" i="0" u="none" strike="noStrike" baseline="30000" dirty="0">
                <a:solidFill>
                  <a:srgbClr val="000000"/>
                </a:solidFill>
                <a:effectLst/>
                <a:latin typeface="Times New Roman" panose="02020603050405020304" pitchFamily="18" charset="0"/>
              </a:rPr>
              <a:t>1</a:t>
            </a:r>
            <a:r>
              <a:rPr lang="de-DE" sz="1400" b="0" i="0" u="none" strike="noStrike" dirty="0">
                <a:solidFill>
                  <a:srgbClr val="000000"/>
                </a:solidFill>
                <a:effectLst/>
                <a:latin typeface="Times New Roman" panose="02020603050405020304" pitchFamily="18" charset="0"/>
              </a:rPr>
              <a:t>, Hermann J. Müller</a:t>
            </a:r>
            <a:r>
              <a:rPr lang="de-DE" sz="1400" b="0" i="0" u="none" strike="noStrike" baseline="30000" dirty="0">
                <a:solidFill>
                  <a:srgbClr val="000000"/>
                </a:solidFill>
                <a:effectLst/>
                <a:latin typeface="Times New Roman" panose="02020603050405020304" pitchFamily="18" charset="0"/>
              </a:rPr>
              <a:t>2</a:t>
            </a:r>
            <a:r>
              <a:rPr lang="de-DE" sz="1400" b="0" i="0" u="none" strike="noStrike" dirty="0">
                <a:solidFill>
                  <a:srgbClr val="000000"/>
                </a:solidFill>
                <a:effectLst/>
                <a:latin typeface="Times New Roman" panose="02020603050405020304" pitchFamily="18" charset="0"/>
              </a:rPr>
              <a:t>, Stefan Glasauer</a:t>
            </a:r>
            <a:r>
              <a:rPr lang="de-DE" sz="1400" b="0" i="0" u="none" strike="noStrike" baseline="30000" dirty="0">
                <a:solidFill>
                  <a:srgbClr val="000000"/>
                </a:solidFill>
                <a:effectLst/>
                <a:latin typeface="Times New Roman" panose="02020603050405020304" pitchFamily="18" charset="0"/>
              </a:rPr>
              <a:t>3</a:t>
            </a:r>
            <a:r>
              <a:rPr lang="de-DE" sz="1400" b="0" i="0" u="none" strike="noStrike" dirty="0">
                <a:solidFill>
                  <a:srgbClr val="000000"/>
                </a:solidFill>
                <a:effectLst/>
                <a:latin typeface="Times New Roman" panose="02020603050405020304" pitchFamily="18" charset="0"/>
              </a:rPr>
              <a:t>, </a:t>
            </a:r>
            <a:r>
              <a:rPr lang="de-DE" sz="1400" b="0" i="0" u="none" strike="noStrike" dirty="0" err="1">
                <a:solidFill>
                  <a:srgbClr val="000000"/>
                </a:solidFill>
                <a:effectLst/>
                <a:latin typeface="Times New Roman" panose="02020603050405020304" pitchFamily="18" charset="0"/>
              </a:rPr>
              <a:t>Zhuanghua</a:t>
            </a:r>
            <a:r>
              <a:rPr lang="de-DE" sz="1400" b="0" i="0" u="none" strike="noStrike" dirty="0">
                <a:solidFill>
                  <a:srgbClr val="000000"/>
                </a:solidFill>
                <a:effectLst/>
                <a:latin typeface="Times New Roman" panose="02020603050405020304" pitchFamily="18" charset="0"/>
              </a:rPr>
              <a:t> Shi</a:t>
            </a:r>
            <a:r>
              <a:rPr lang="de-DE" sz="1400" b="0" i="0" u="none" strike="noStrike" baseline="30000" dirty="0">
                <a:solidFill>
                  <a:srgbClr val="000000"/>
                </a:solidFill>
                <a:effectLst/>
                <a:latin typeface="Times New Roman" panose="02020603050405020304" pitchFamily="18" charset="0"/>
              </a:rPr>
              <a:t>2</a:t>
            </a:r>
            <a:br>
              <a:rPr lang="de-DE" b="0" dirty="0">
                <a:effectLst/>
              </a:rPr>
            </a:br>
            <a:br>
              <a:rPr lang="de-DE" sz="1300" b="0" dirty="0">
                <a:effectLst/>
              </a:rPr>
            </a:br>
            <a:br>
              <a:rPr lang="de-DE" sz="1300" b="0" dirty="0">
                <a:effectLst/>
              </a:rPr>
            </a:br>
            <a:br>
              <a:rPr lang="de-DE" sz="1300" b="0" dirty="0">
                <a:effectLst/>
              </a:rPr>
            </a:br>
            <a:r>
              <a:rPr lang="de-DE" sz="1200" b="0" i="0" u="none" strike="noStrike" dirty="0">
                <a:solidFill>
                  <a:srgbClr val="000000"/>
                </a:solidFill>
                <a:effectLst/>
                <a:latin typeface="Times New Roman" panose="02020603050405020304" pitchFamily="18" charset="0"/>
              </a:rPr>
              <a:t>1. Center </a:t>
            </a:r>
            <a:r>
              <a:rPr lang="de-DE" sz="1200" b="0" i="0" u="none" strike="noStrike" dirty="0" err="1">
                <a:solidFill>
                  <a:srgbClr val="000000"/>
                </a:solidFill>
                <a:effectLst/>
                <a:latin typeface="Times New Roman" panose="02020603050405020304" pitchFamily="18" charset="0"/>
              </a:rPr>
              <a:t>for</a:t>
            </a:r>
            <a:r>
              <a:rPr lang="de-DE" sz="1200" b="0" i="0" u="none" strike="noStrike" dirty="0">
                <a:solidFill>
                  <a:srgbClr val="000000"/>
                </a:solidFill>
                <a:effectLst/>
                <a:latin typeface="Times New Roman" panose="02020603050405020304" pitchFamily="18" charset="0"/>
              </a:rPr>
              <a:t> </a:t>
            </a:r>
            <a:r>
              <a:rPr lang="de-DE" sz="1200" b="0" i="0" u="none" strike="noStrike" dirty="0" err="1">
                <a:solidFill>
                  <a:srgbClr val="000000"/>
                </a:solidFill>
                <a:effectLst/>
                <a:latin typeface="Times New Roman" panose="02020603050405020304" pitchFamily="18" charset="0"/>
              </a:rPr>
              <a:t>Cognition</a:t>
            </a:r>
            <a:r>
              <a:rPr lang="de-DE" sz="1200" b="0" i="0" u="none" strike="noStrike" dirty="0">
                <a:solidFill>
                  <a:srgbClr val="000000"/>
                </a:solidFill>
                <a:effectLst/>
                <a:latin typeface="Times New Roman" panose="02020603050405020304" pitchFamily="18" charset="0"/>
              </a:rPr>
              <a:t> and Brain </a:t>
            </a:r>
            <a:r>
              <a:rPr lang="de-DE" sz="1200" b="0" i="0" u="none" strike="noStrike" dirty="0" err="1">
                <a:solidFill>
                  <a:srgbClr val="000000"/>
                </a:solidFill>
                <a:effectLst/>
                <a:latin typeface="Times New Roman" panose="02020603050405020304" pitchFamily="18" charset="0"/>
              </a:rPr>
              <a:t>Disorders</a:t>
            </a:r>
            <a:r>
              <a:rPr lang="de-DE" sz="1200" b="0" i="0" u="none" strike="noStrike" dirty="0">
                <a:solidFill>
                  <a:srgbClr val="000000"/>
                </a:solidFill>
                <a:effectLst/>
                <a:latin typeface="Times New Roman" panose="02020603050405020304" pitchFamily="18" charset="0"/>
              </a:rPr>
              <a:t>, </a:t>
            </a:r>
            <a:r>
              <a:rPr lang="de-DE" sz="1200" b="0" i="0" u="none" strike="noStrike" dirty="0" err="1">
                <a:solidFill>
                  <a:srgbClr val="000000"/>
                </a:solidFill>
                <a:effectLst/>
                <a:latin typeface="Times New Roman" panose="02020603050405020304" pitchFamily="18" charset="0"/>
              </a:rPr>
              <a:t>Affiliated</a:t>
            </a:r>
            <a:r>
              <a:rPr lang="de-DE" sz="1200" b="0" i="0" u="none" strike="noStrike" dirty="0">
                <a:solidFill>
                  <a:srgbClr val="000000"/>
                </a:solidFill>
                <a:effectLst/>
                <a:latin typeface="Times New Roman" panose="02020603050405020304" pitchFamily="18" charset="0"/>
              </a:rPr>
              <a:t> Hospital </a:t>
            </a:r>
            <a:r>
              <a:rPr lang="de-DE" sz="1200" b="0" i="0" u="none" strike="noStrike" dirty="0" err="1">
                <a:solidFill>
                  <a:srgbClr val="000000"/>
                </a:solidFill>
                <a:effectLst/>
                <a:latin typeface="Times New Roman" panose="02020603050405020304" pitchFamily="18" charset="0"/>
              </a:rPr>
              <a:t>of</a:t>
            </a:r>
            <a:r>
              <a:rPr lang="de-DE" sz="1200" b="0" i="0" u="none" strike="noStrike" dirty="0">
                <a:solidFill>
                  <a:srgbClr val="000000"/>
                </a:solidFill>
                <a:effectLst/>
                <a:latin typeface="Times New Roman" panose="02020603050405020304" pitchFamily="18" charset="0"/>
              </a:rPr>
              <a:t> Hangzhou Normal University, 310015, China.</a:t>
            </a:r>
            <a:br>
              <a:rPr lang="de-DE" sz="4800" b="0" dirty="0">
                <a:effectLst/>
              </a:rPr>
            </a:br>
            <a:r>
              <a:rPr lang="de-DE" sz="1200" b="0" i="0" u="none" strike="noStrike" dirty="0">
                <a:solidFill>
                  <a:srgbClr val="000000"/>
                </a:solidFill>
                <a:effectLst/>
                <a:latin typeface="Times New Roman" panose="02020603050405020304" pitchFamily="18" charset="0"/>
              </a:rPr>
              <a:t>2. General and Experimental </a:t>
            </a:r>
            <a:r>
              <a:rPr lang="de-DE" sz="1200" b="0" i="0" u="none" strike="noStrike" dirty="0" err="1">
                <a:solidFill>
                  <a:srgbClr val="000000"/>
                </a:solidFill>
                <a:effectLst/>
                <a:latin typeface="Times New Roman" panose="02020603050405020304" pitchFamily="18" charset="0"/>
              </a:rPr>
              <a:t>Psychology</a:t>
            </a:r>
            <a:r>
              <a:rPr lang="de-DE" sz="1200" b="0" i="0" u="none" strike="noStrike" dirty="0">
                <a:solidFill>
                  <a:srgbClr val="000000"/>
                </a:solidFill>
                <a:effectLst/>
                <a:latin typeface="Times New Roman" panose="02020603050405020304" pitchFamily="18" charset="0"/>
              </a:rPr>
              <a:t>, Department </a:t>
            </a:r>
            <a:r>
              <a:rPr lang="de-DE" sz="1200" b="0" i="0" u="none" strike="noStrike" dirty="0" err="1">
                <a:solidFill>
                  <a:srgbClr val="000000"/>
                </a:solidFill>
                <a:effectLst/>
                <a:latin typeface="Times New Roman" panose="02020603050405020304" pitchFamily="18" charset="0"/>
              </a:rPr>
              <a:t>of</a:t>
            </a:r>
            <a:r>
              <a:rPr lang="de-DE" sz="1200" b="0" i="0" u="none" strike="noStrike" dirty="0">
                <a:solidFill>
                  <a:srgbClr val="000000"/>
                </a:solidFill>
                <a:effectLst/>
                <a:latin typeface="Times New Roman" panose="02020603050405020304" pitchFamily="18" charset="0"/>
              </a:rPr>
              <a:t> </a:t>
            </a:r>
            <a:r>
              <a:rPr lang="de-DE" sz="1200" b="0" i="0" u="none" strike="noStrike" dirty="0" err="1">
                <a:solidFill>
                  <a:srgbClr val="000000"/>
                </a:solidFill>
                <a:effectLst/>
                <a:latin typeface="Times New Roman" panose="02020603050405020304" pitchFamily="18" charset="0"/>
              </a:rPr>
              <a:t>Psychology</a:t>
            </a:r>
            <a:r>
              <a:rPr lang="de-DE" sz="1200" b="0" i="0" u="none" strike="noStrike" dirty="0">
                <a:solidFill>
                  <a:srgbClr val="000000"/>
                </a:solidFill>
                <a:effectLst/>
                <a:latin typeface="Times New Roman" panose="02020603050405020304" pitchFamily="18" charset="0"/>
              </a:rPr>
              <a:t>, LMU Munich, 80802, Germany</a:t>
            </a:r>
            <a:br>
              <a:rPr lang="de-DE" sz="4800" b="0" dirty="0">
                <a:effectLst/>
              </a:rPr>
            </a:br>
            <a:r>
              <a:rPr lang="de-DE" sz="1200" b="0" i="0" u="none" strike="noStrike" dirty="0">
                <a:solidFill>
                  <a:srgbClr val="000000"/>
                </a:solidFill>
                <a:effectLst/>
                <a:latin typeface="Times New Roman" panose="02020603050405020304" pitchFamily="18" charset="0"/>
              </a:rPr>
              <a:t>3. Computational </a:t>
            </a:r>
            <a:r>
              <a:rPr lang="de-DE" sz="1200" b="0" i="0" u="none" strike="noStrike" dirty="0" err="1">
                <a:solidFill>
                  <a:srgbClr val="000000"/>
                </a:solidFill>
                <a:effectLst/>
                <a:latin typeface="Times New Roman" panose="02020603050405020304" pitchFamily="18" charset="0"/>
              </a:rPr>
              <a:t>Neuroscience</a:t>
            </a:r>
            <a:r>
              <a:rPr lang="de-DE" sz="1200" b="0" i="0" u="none" strike="noStrike" dirty="0">
                <a:solidFill>
                  <a:srgbClr val="000000"/>
                </a:solidFill>
                <a:effectLst/>
                <a:latin typeface="Times New Roman" panose="02020603050405020304" pitchFamily="18" charset="0"/>
              </a:rPr>
              <a:t>, Institute </a:t>
            </a:r>
            <a:r>
              <a:rPr lang="de-DE" sz="1200" b="0" i="0" u="none" strike="noStrike" dirty="0" err="1">
                <a:solidFill>
                  <a:srgbClr val="000000"/>
                </a:solidFill>
                <a:effectLst/>
                <a:latin typeface="Times New Roman" panose="02020603050405020304" pitchFamily="18" charset="0"/>
              </a:rPr>
              <a:t>for</a:t>
            </a:r>
            <a:r>
              <a:rPr lang="de-DE" sz="1200" b="0" i="0" u="none" strike="noStrike" dirty="0">
                <a:solidFill>
                  <a:srgbClr val="000000"/>
                </a:solidFill>
                <a:effectLst/>
                <a:latin typeface="Times New Roman" panose="02020603050405020304" pitchFamily="18" charset="0"/>
              </a:rPr>
              <a:t> Medical Technology, Brandenburg Technical University Cottbus-Senftenberg, 03046, Cottbus, Germany</a:t>
            </a:r>
            <a:br>
              <a:rPr lang="de-DE" sz="4800" b="0" dirty="0">
                <a:effectLst/>
              </a:rPr>
            </a:br>
            <a:r>
              <a:rPr lang="de-DE" sz="1200" b="0" i="0" u="none" strike="noStrike" dirty="0">
                <a:solidFill>
                  <a:srgbClr val="000000"/>
                </a:solidFill>
                <a:effectLst/>
                <a:latin typeface="Times New Roman" panose="02020603050405020304" pitchFamily="18" charset="0"/>
              </a:rPr>
              <a:t>*.    Note </a:t>
            </a:r>
            <a:r>
              <a:rPr lang="de-DE" sz="1200" b="0" i="0" u="none" strike="noStrike" dirty="0" err="1">
                <a:solidFill>
                  <a:srgbClr val="000000"/>
                </a:solidFill>
                <a:effectLst/>
                <a:latin typeface="Times New Roman" panose="02020603050405020304" pitchFamily="18" charset="0"/>
              </a:rPr>
              <a:t>Xuelian</a:t>
            </a:r>
            <a:r>
              <a:rPr lang="de-DE" sz="1200" b="0" i="0" u="none" strike="noStrike" dirty="0">
                <a:solidFill>
                  <a:srgbClr val="000000"/>
                </a:solidFill>
                <a:effectLst/>
                <a:latin typeface="Times New Roman" panose="02020603050405020304" pitchFamily="18" charset="0"/>
              </a:rPr>
              <a:t> </a:t>
            </a:r>
            <a:r>
              <a:rPr lang="de-DE" sz="1200" b="0" i="0" u="none" strike="noStrike" dirty="0" err="1">
                <a:solidFill>
                  <a:srgbClr val="000000"/>
                </a:solidFill>
                <a:effectLst/>
                <a:latin typeface="Times New Roman" panose="02020603050405020304" pitchFamily="18" charset="0"/>
              </a:rPr>
              <a:t>Zang</a:t>
            </a:r>
            <a:r>
              <a:rPr lang="de-DE" sz="1200" b="0" i="0" u="none" strike="noStrike" dirty="0">
                <a:solidFill>
                  <a:srgbClr val="000000"/>
                </a:solidFill>
                <a:effectLst/>
                <a:latin typeface="Times New Roman" panose="02020603050405020304" pitchFamily="18" charset="0"/>
              </a:rPr>
              <a:t> and </a:t>
            </a:r>
            <a:r>
              <a:rPr lang="de-DE" sz="1200" b="0" i="0" u="none" strike="noStrike" dirty="0" err="1">
                <a:solidFill>
                  <a:srgbClr val="000000"/>
                </a:solidFill>
                <a:effectLst/>
                <a:latin typeface="Times New Roman" panose="02020603050405020304" pitchFamily="18" charset="0"/>
              </a:rPr>
              <a:t>Xiuna</a:t>
            </a:r>
            <a:r>
              <a:rPr lang="de-DE" sz="1200" b="0" i="0" u="none" strike="noStrike" dirty="0">
                <a:solidFill>
                  <a:srgbClr val="000000"/>
                </a:solidFill>
                <a:effectLst/>
                <a:latin typeface="Times New Roman" panose="02020603050405020304" pitchFamily="18" charset="0"/>
              </a:rPr>
              <a:t> Zhu </a:t>
            </a:r>
            <a:r>
              <a:rPr lang="de-DE" sz="1200" b="0" i="0" u="none" strike="noStrike" dirty="0" err="1">
                <a:solidFill>
                  <a:srgbClr val="000000"/>
                </a:solidFill>
                <a:effectLst/>
                <a:latin typeface="Times New Roman" panose="02020603050405020304" pitchFamily="18" charset="0"/>
              </a:rPr>
              <a:t>contributed</a:t>
            </a:r>
            <a:r>
              <a:rPr lang="de-DE" sz="1200" b="0" i="0" u="none" strike="noStrike" dirty="0">
                <a:solidFill>
                  <a:srgbClr val="000000"/>
                </a:solidFill>
                <a:effectLst/>
                <a:latin typeface="Times New Roman" panose="02020603050405020304" pitchFamily="18" charset="0"/>
              </a:rPr>
              <a:t> </a:t>
            </a:r>
            <a:r>
              <a:rPr lang="de-DE" sz="1200" b="0" i="0" u="none" strike="noStrike" dirty="0" err="1">
                <a:solidFill>
                  <a:srgbClr val="000000"/>
                </a:solidFill>
                <a:effectLst/>
                <a:latin typeface="Times New Roman" panose="02020603050405020304" pitchFamily="18" charset="0"/>
              </a:rPr>
              <a:t>equally</a:t>
            </a:r>
            <a:r>
              <a:rPr lang="de-DE" sz="1200" b="0" i="0" u="none" strike="noStrike" dirty="0">
                <a:solidFill>
                  <a:srgbClr val="000000"/>
                </a:solidFill>
                <a:effectLst/>
                <a:latin typeface="Times New Roman" panose="02020603050405020304" pitchFamily="18" charset="0"/>
              </a:rPr>
              <a:t> </a:t>
            </a:r>
            <a:r>
              <a:rPr lang="de-DE" sz="1200" b="0" i="0" u="none" strike="noStrike" dirty="0" err="1">
                <a:solidFill>
                  <a:srgbClr val="000000"/>
                </a:solidFill>
                <a:effectLst/>
                <a:latin typeface="Times New Roman" panose="02020603050405020304" pitchFamily="18" charset="0"/>
              </a:rPr>
              <a:t>to</a:t>
            </a:r>
            <a:r>
              <a:rPr lang="de-DE" sz="1200" b="0" i="0" u="none" strike="noStrike" dirty="0">
                <a:solidFill>
                  <a:srgbClr val="000000"/>
                </a:solidFill>
                <a:effectLst/>
                <a:latin typeface="Times New Roman" panose="02020603050405020304" pitchFamily="18" charset="0"/>
              </a:rPr>
              <a:t> </a:t>
            </a:r>
            <a:r>
              <a:rPr lang="de-DE" sz="1200" b="0" i="0" u="none" strike="noStrike" dirty="0" err="1">
                <a:solidFill>
                  <a:srgbClr val="000000"/>
                </a:solidFill>
                <a:effectLst/>
                <a:latin typeface="Times New Roman" panose="02020603050405020304" pitchFamily="18" charset="0"/>
              </a:rPr>
              <a:t>this</a:t>
            </a:r>
            <a:r>
              <a:rPr lang="de-DE" sz="1200" b="0" i="0" u="none" strike="noStrike" dirty="0">
                <a:solidFill>
                  <a:srgbClr val="000000"/>
                </a:solidFill>
                <a:effectLst/>
                <a:latin typeface="Times New Roman" panose="02020603050405020304" pitchFamily="18" charset="0"/>
              </a:rPr>
              <a:t> </a:t>
            </a:r>
            <a:r>
              <a:rPr lang="de-DE" sz="1200" b="0" i="0" u="none" strike="noStrike" dirty="0" err="1">
                <a:solidFill>
                  <a:srgbClr val="000000"/>
                </a:solidFill>
                <a:effectLst/>
                <a:latin typeface="Times New Roman" panose="02020603050405020304" pitchFamily="18" charset="0"/>
              </a:rPr>
              <a:t>manuscript</a:t>
            </a:r>
            <a:r>
              <a:rPr lang="de-DE" sz="1200" b="0" i="0" u="none" strike="noStrike" dirty="0">
                <a:solidFill>
                  <a:srgbClr val="000000"/>
                </a:solidFill>
                <a:effectLst/>
                <a:latin typeface="Times New Roman" panose="02020603050405020304" pitchFamily="18" charset="0"/>
              </a:rPr>
              <a:t>.</a:t>
            </a:r>
            <a:endParaRPr lang="en-CN" dirty="0"/>
          </a:p>
        </p:txBody>
      </p:sp>
    </p:spTree>
    <p:extLst>
      <p:ext uri="{BB962C8B-B14F-4D97-AF65-F5344CB8AC3E}">
        <p14:creationId xmlns:p14="http://schemas.microsoft.com/office/powerpoint/2010/main" val="94145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A6787169-0988-51BB-0C2A-7A9C60E3D831}"/>
              </a:ext>
            </a:extLst>
          </p:cNvPr>
          <p:cNvGrpSpPr/>
          <p:nvPr/>
        </p:nvGrpSpPr>
        <p:grpSpPr>
          <a:xfrm>
            <a:off x="1583049" y="1076571"/>
            <a:ext cx="8551769" cy="4400057"/>
            <a:chOff x="630476" y="623576"/>
            <a:chExt cx="8551769" cy="4400057"/>
          </a:xfrm>
        </p:grpSpPr>
        <p:pic>
          <p:nvPicPr>
            <p:cNvPr id="5" name="图片 4">
              <a:extLst>
                <a:ext uri="{FF2B5EF4-FFF2-40B4-BE49-F238E27FC236}">
                  <a16:creationId xmlns:a16="http://schemas.microsoft.com/office/drawing/2014/main" id="{DCFFEFF1-57B3-DEDE-0DE2-36CF3D9A4A0D}"/>
                </a:ext>
              </a:extLst>
            </p:cNvPr>
            <p:cNvPicPr>
              <a:picLocks/>
            </p:cNvPicPr>
            <p:nvPr/>
          </p:nvPicPr>
          <p:blipFill>
            <a:blip r:embed="rId2">
              <a:extLst>
                <a:ext uri="{BEBA8EAE-BF5A-486C-A8C5-ECC9F3942E4B}">
                  <a14:imgProps xmlns:a14="http://schemas.microsoft.com/office/drawing/2010/main">
                    <a14:imgLayer r:embed="rId3">
                      <a14:imgEffect>
                        <a14:colorTemperature colorTemp="6386"/>
                      </a14:imgEffect>
                      <a14:imgEffect>
                        <a14:saturation sat="106000"/>
                      </a14:imgEffect>
                    </a14:imgLayer>
                  </a14:imgProps>
                </a:ext>
              </a:extLst>
            </a:blip>
            <a:stretch>
              <a:fillRect/>
            </a:stretch>
          </p:blipFill>
          <p:spPr>
            <a:xfrm>
              <a:off x="2312254" y="1148185"/>
              <a:ext cx="1350000" cy="1350000"/>
            </a:xfrm>
            <a:prstGeom prst="rect">
              <a:avLst/>
            </a:prstGeom>
          </p:spPr>
        </p:pic>
        <p:sp>
          <p:nvSpPr>
            <p:cNvPr id="6" name="文本框 5">
              <a:extLst>
                <a:ext uri="{FF2B5EF4-FFF2-40B4-BE49-F238E27FC236}">
                  <a16:creationId xmlns:a16="http://schemas.microsoft.com/office/drawing/2014/main" id="{24B23051-7280-0407-A76E-0F1EF5D508F8}"/>
                </a:ext>
              </a:extLst>
            </p:cNvPr>
            <p:cNvSpPr txBox="1"/>
            <p:nvPr/>
          </p:nvSpPr>
          <p:spPr>
            <a:xfrm>
              <a:off x="2389031" y="1650757"/>
              <a:ext cx="1197764" cy="323165"/>
            </a:xfrm>
            <a:prstGeom prst="rect">
              <a:avLst/>
            </a:prstGeom>
            <a:noFill/>
          </p:spPr>
          <p:txBody>
            <a:bodyPr wrap="none" rtlCol="0">
              <a:spAutoFit/>
            </a:bodyPr>
            <a:lstStyle/>
            <a:p>
              <a:r>
                <a:rPr lang="en-GB" altLang="zh-CN" sz="1500" b="1" dirty="0">
                  <a:solidFill>
                    <a:schemeClr val="bg1"/>
                  </a:solidFill>
                  <a:latin typeface="Arial" panose="020B0604020202020204" pitchFamily="34" charset="0"/>
                  <a:cs typeface="Arial" panose="020B0604020202020204" pitchFamily="34" charset="0"/>
                </a:rPr>
                <a:t>Production</a:t>
              </a:r>
              <a:endParaRPr lang="zh-CN" altLang="en-US" b="1" dirty="0">
                <a:solidFill>
                  <a:schemeClr val="bg1"/>
                </a:solidFill>
                <a:latin typeface="Arial" panose="020B0604020202020204" pitchFamily="34" charset="0"/>
                <a:cs typeface="Arial" panose="020B0604020202020204" pitchFamily="34" charset="0"/>
              </a:endParaRPr>
            </a:p>
          </p:txBody>
        </p:sp>
        <p:pic>
          <p:nvPicPr>
            <p:cNvPr id="7" name="图片 8">
              <a:extLst>
                <a:ext uri="{FF2B5EF4-FFF2-40B4-BE49-F238E27FC236}">
                  <a16:creationId xmlns:a16="http://schemas.microsoft.com/office/drawing/2014/main" id="{37129094-5167-A871-BA16-BFA428350C36}"/>
                </a:ext>
              </a:extLst>
            </p:cNvPr>
            <p:cNvPicPr>
              <a:picLocks/>
            </p:cNvPicPr>
            <p:nvPr/>
          </p:nvPicPr>
          <p:blipFill>
            <a:blip r:embed="rId4"/>
            <a:stretch>
              <a:fillRect/>
            </a:stretch>
          </p:blipFill>
          <p:spPr>
            <a:xfrm>
              <a:off x="4169526" y="1148185"/>
              <a:ext cx="1350000" cy="1350000"/>
            </a:xfrm>
            <a:prstGeom prst="rect">
              <a:avLst/>
            </a:prstGeom>
          </p:spPr>
        </p:pic>
        <p:sp>
          <p:nvSpPr>
            <p:cNvPr id="8" name="文本框 9">
              <a:extLst>
                <a:ext uri="{FF2B5EF4-FFF2-40B4-BE49-F238E27FC236}">
                  <a16:creationId xmlns:a16="http://schemas.microsoft.com/office/drawing/2014/main" id="{A680F0E5-DDF1-28BF-B6C1-30E9D6B8444D}"/>
                </a:ext>
              </a:extLst>
            </p:cNvPr>
            <p:cNvSpPr txBox="1"/>
            <p:nvPr/>
          </p:nvSpPr>
          <p:spPr>
            <a:xfrm>
              <a:off x="4667635" y="1635550"/>
              <a:ext cx="319318" cy="369332"/>
            </a:xfrm>
            <a:prstGeom prst="rect">
              <a:avLst/>
            </a:prstGeom>
            <a:noFill/>
          </p:spPr>
          <p:txBody>
            <a:bodyPr wrap="none" rtlCol="0">
              <a:spAutoFit/>
            </a:bodyPr>
            <a:lstStyle/>
            <a:p>
              <a:r>
                <a:rPr lang="en-GB" altLang="zh-CN" b="1" dirty="0">
                  <a:solidFill>
                    <a:schemeClr val="bg1"/>
                  </a:solidFill>
                  <a:latin typeface="Arial" panose="020B0604020202020204" pitchFamily="34" charset="0"/>
                  <a:cs typeface="Arial" panose="020B0604020202020204" pitchFamily="34" charset="0"/>
                </a:rPr>
                <a:t>+</a:t>
              </a:r>
              <a:endParaRPr lang="zh-CN" altLang="en-US" b="1" dirty="0">
                <a:solidFill>
                  <a:schemeClr val="bg1"/>
                </a:solidFill>
                <a:latin typeface="Arial" panose="020B0604020202020204" pitchFamily="34" charset="0"/>
                <a:cs typeface="Arial" panose="020B0604020202020204" pitchFamily="34" charset="0"/>
              </a:endParaRPr>
            </a:p>
          </p:txBody>
        </p:sp>
        <p:pic>
          <p:nvPicPr>
            <p:cNvPr id="9" name="图片 11">
              <a:extLst>
                <a:ext uri="{FF2B5EF4-FFF2-40B4-BE49-F238E27FC236}">
                  <a16:creationId xmlns:a16="http://schemas.microsoft.com/office/drawing/2014/main" id="{085D2938-6C0F-FE7E-48E7-25C5A4703BBB}"/>
                </a:ext>
              </a:extLst>
            </p:cNvPr>
            <p:cNvPicPr>
              <a:picLocks noChangeAspect="1"/>
            </p:cNvPicPr>
            <p:nvPr/>
          </p:nvPicPr>
          <p:blipFill>
            <a:blip r:embed="rId5"/>
            <a:stretch>
              <a:fillRect/>
            </a:stretch>
          </p:blipFill>
          <p:spPr>
            <a:xfrm>
              <a:off x="5996045" y="1148185"/>
              <a:ext cx="1350000" cy="1350000"/>
            </a:xfrm>
            <a:prstGeom prst="rect">
              <a:avLst/>
            </a:prstGeom>
          </p:spPr>
        </p:pic>
        <p:pic>
          <p:nvPicPr>
            <p:cNvPr id="10" name="图片 13">
              <a:extLst>
                <a:ext uri="{FF2B5EF4-FFF2-40B4-BE49-F238E27FC236}">
                  <a16:creationId xmlns:a16="http://schemas.microsoft.com/office/drawing/2014/main" id="{6F0A7159-1D65-BAB2-D581-2410C8C9528D}"/>
                </a:ext>
              </a:extLst>
            </p:cNvPr>
            <p:cNvPicPr>
              <a:picLocks/>
            </p:cNvPicPr>
            <p:nvPr/>
          </p:nvPicPr>
          <p:blipFill>
            <a:blip r:embed="rId4"/>
            <a:stretch>
              <a:fillRect/>
            </a:stretch>
          </p:blipFill>
          <p:spPr>
            <a:xfrm>
              <a:off x="7826633" y="1148185"/>
              <a:ext cx="1350000" cy="1350000"/>
            </a:xfrm>
            <a:prstGeom prst="rect">
              <a:avLst/>
            </a:prstGeom>
          </p:spPr>
        </p:pic>
        <p:cxnSp>
          <p:nvCxnSpPr>
            <p:cNvPr id="11" name="Gerade Verbindung mit Pfeil 21">
              <a:extLst>
                <a:ext uri="{FF2B5EF4-FFF2-40B4-BE49-F238E27FC236}">
                  <a16:creationId xmlns:a16="http://schemas.microsoft.com/office/drawing/2014/main" id="{A48BE92A-4DDB-B41D-EA12-DC6896098462}"/>
                </a:ext>
              </a:extLst>
            </p:cNvPr>
            <p:cNvCxnSpPr>
              <a:stCxn id="5" idx="3"/>
              <a:endCxn id="7" idx="1"/>
            </p:cNvCxnSpPr>
            <p:nvPr/>
          </p:nvCxnSpPr>
          <p:spPr>
            <a:xfrm>
              <a:off x="3662254" y="1823185"/>
              <a:ext cx="507272"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Gerade Verbindung mit Pfeil 53">
              <a:extLst>
                <a:ext uri="{FF2B5EF4-FFF2-40B4-BE49-F238E27FC236}">
                  <a16:creationId xmlns:a16="http://schemas.microsoft.com/office/drawing/2014/main" id="{8C4D388E-87B5-5972-32E3-51D22E356A97}"/>
                </a:ext>
              </a:extLst>
            </p:cNvPr>
            <p:cNvCxnSpPr/>
            <p:nvPr/>
          </p:nvCxnSpPr>
          <p:spPr>
            <a:xfrm flipV="1">
              <a:off x="5519528" y="1817279"/>
              <a:ext cx="492913" cy="330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Gerade Verbindung mit Pfeil 54">
              <a:extLst>
                <a:ext uri="{FF2B5EF4-FFF2-40B4-BE49-F238E27FC236}">
                  <a16:creationId xmlns:a16="http://schemas.microsoft.com/office/drawing/2014/main" id="{68CCA731-0671-C324-AE4E-4F4CF4515384}"/>
                </a:ext>
              </a:extLst>
            </p:cNvPr>
            <p:cNvCxnSpPr/>
            <p:nvPr/>
          </p:nvCxnSpPr>
          <p:spPr>
            <a:xfrm flipV="1">
              <a:off x="7346046" y="1805246"/>
              <a:ext cx="492913" cy="330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文本框 14">
              <a:extLst>
                <a:ext uri="{FF2B5EF4-FFF2-40B4-BE49-F238E27FC236}">
                  <a16:creationId xmlns:a16="http://schemas.microsoft.com/office/drawing/2014/main" id="{4AFE9B7B-3E9C-BBAB-4A48-58365B238B61}"/>
                </a:ext>
              </a:extLst>
            </p:cNvPr>
            <p:cNvSpPr txBox="1"/>
            <p:nvPr/>
          </p:nvSpPr>
          <p:spPr>
            <a:xfrm>
              <a:off x="631466" y="623576"/>
              <a:ext cx="2042473" cy="369332"/>
            </a:xfrm>
            <a:prstGeom prst="rect">
              <a:avLst/>
            </a:prstGeom>
            <a:noFill/>
          </p:spPr>
          <p:txBody>
            <a:bodyPr wrap="square" rtlCol="0">
              <a:spAutoFit/>
            </a:bodyPr>
            <a:lstStyle/>
            <a:p>
              <a:r>
                <a:rPr lang="en-US" altLang="zh-CN" b="1" dirty="0">
                  <a:latin typeface="Arial" panose="020B0604020202020204" pitchFamily="34" charset="0"/>
                  <a:cs typeface="Arial" panose="020B0604020202020204" pitchFamily="34" charset="0"/>
                </a:rPr>
                <a:t>a</a:t>
              </a:r>
              <a:r>
                <a:rPr lang="zh-CN" altLang="en-US" b="1"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Duration</a:t>
              </a:r>
              <a:r>
                <a:rPr lang="zh-CN" altLang="en-US" b="1"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task</a:t>
              </a:r>
              <a:endParaRPr lang="zh-CN" altLang="en-US" b="1" dirty="0">
                <a:latin typeface="Arial" panose="020B0604020202020204" pitchFamily="34" charset="0"/>
                <a:cs typeface="Arial" panose="020B0604020202020204" pitchFamily="34" charset="0"/>
              </a:endParaRPr>
            </a:p>
          </p:txBody>
        </p:sp>
        <p:pic>
          <p:nvPicPr>
            <p:cNvPr id="15" name="图片 44">
              <a:extLst>
                <a:ext uri="{FF2B5EF4-FFF2-40B4-BE49-F238E27FC236}">
                  <a16:creationId xmlns:a16="http://schemas.microsoft.com/office/drawing/2014/main" id="{84F55F4B-4A3C-5EFE-66D0-96491EC20780}"/>
                </a:ext>
              </a:extLst>
            </p:cNvPr>
            <p:cNvPicPr>
              <a:picLocks/>
            </p:cNvPicPr>
            <p:nvPr/>
          </p:nvPicPr>
          <p:blipFill>
            <a:blip r:embed="rId4"/>
            <a:stretch>
              <a:fillRect/>
            </a:stretch>
          </p:blipFill>
          <p:spPr>
            <a:xfrm>
              <a:off x="2329808" y="3101635"/>
              <a:ext cx="1350000" cy="1350000"/>
            </a:xfrm>
            <a:prstGeom prst="rect">
              <a:avLst/>
            </a:prstGeom>
          </p:spPr>
        </p:pic>
        <p:sp>
          <p:nvSpPr>
            <p:cNvPr id="16" name="文本框 45">
              <a:extLst>
                <a:ext uri="{FF2B5EF4-FFF2-40B4-BE49-F238E27FC236}">
                  <a16:creationId xmlns:a16="http://schemas.microsoft.com/office/drawing/2014/main" id="{DC5F4A4B-B429-A289-058B-6A898B1B4C65}"/>
                </a:ext>
              </a:extLst>
            </p:cNvPr>
            <p:cNvSpPr txBox="1"/>
            <p:nvPr/>
          </p:nvSpPr>
          <p:spPr>
            <a:xfrm>
              <a:off x="2300480" y="3580302"/>
              <a:ext cx="1433406" cy="323165"/>
            </a:xfrm>
            <a:prstGeom prst="rect">
              <a:avLst/>
            </a:prstGeom>
            <a:noFill/>
          </p:spPr>
          <p:txBody>
            <a:bodyPr wrap="none" rtlCol="0">
              <a:spAutoFit/>
            </a:bodyPr>
            <a:lstStyle/>
            <a:p>
              <a:r>
                <a:rPr lang="en-GB" altLang="zh-CN" sz="1500" b="1" dirty="0">
                  <a:solidFill>
                    <a:schemeClr val="bg1"/>
                  </a:solidFill>
                  <a:latin typeface="Arial" panose="020B0604020202020204" pitchFamily="34" charset="0"/>
                  <a:cs typeface="Arial" panose="020B0604020202020204" pitchFamily="34" charset="0"/>
                </a:rPr>
                <a:t>Reproduction</a:t>
              </a:r>
              <a:endParaRPr lang="zh-CN" altLang="en-US" sz="1500" b="1" dirty="0">
                <a:solidFill>
                  <a:schemeClr val="bg1"/>
                </a:solidFill>
                <a:latin typeface="Arial" panose="020B0604020202020204" pitchFamily="34" charset="0"/>
                <a:cs typeface="Arial" panose="020B0604020202020204" pitchFamily="34" charset="0"/>
              </a:endParaRPr>
            </a:p>
          </p:txBody>
        </p:sp>
        <p:pic>
          <p:nvPicPr>
            <p:cNvPr id="17" name="图片 47">
              <a:extLst>
                <a:ext uri="{FF2B5EF4-FFF2-40B4-BE49-F238E27FC236}">
                  <a16:creationId xmlns:a16="http://schemas.microsoft.com/office/drawing/2014/main" id="{1074F510-4C2F-8C3B-FC33-A98B9C48D1B4}"/>
                </a:ext>
              </a:extLst>
            </p:cNvPr>
            <p:cNvPicPr>
              <a:picLocks noChangeAspect="1"/>
            </p:cNvPicPr>
            <p:nvPr/>
          </p:nvPicPr>
          <p:blipFill>
            <a:blip r:embed="rId6"/>
            <a:stretch>
              <a:fillRect/>
            </a:stretch>
          </p:blipFill>
          <p:spPr>
            <a:xfrm>
              <a:off x="6010873" y="3101509"/>
              <a:ext cx="1350000" cy="1350000"/>
            </a:xfrm>
            <a:prstGeom prst="rect">
              <a:avLst/>
            </a:prstGeom>
          </p:spPr>
        </p:pic>
        <p:pic>
          <p:nvPicPr>
            <p:cNvPr id="18" name="图片 42">
              <a:extLst>
                <a:ext uri="{FF2B5EF4-FFF2-40B4-BE49-F238E27FC236}">
                  <a16:creationId xmlns:a16="http://schemas.microsoft.com/office/drawing/2014/main" id="{64C9D6AB-3AA1-0C3C-90E1-20365F80ACAB}"/>
                </a:ext>
              </a:extLst>
            </p:cNvPr>
            <p:cNvPicPr>
              <a:picLocks noChangeAspect="1"/>
            </p:cNvPicPr>
            <p:nvPr/>
          </p:nvPicPr>
          <p:blipFill>
            <a:blip r:embed="rId5"/>
            <a:stretch>
              <a:fillRect/>
            </a:stretch>
          </p:blipFill>
          <p:spPr>
            <a:xfrm>
              <a:off x="4170445" y="3101509"/>
              <a:ext cx="1350000" cy="1350000"/>
            </a:xfrm>
            <a:prstGeom prst="rect">
              <a:avLst/>
            </a:prstGeom>
          </p:spPr>
        </p:pic>
        <p:cxnSp>
          <p:nvCxnSpPr>
            <p:cNvPr id="19" name="Gerade Verbindung mit Pfeil 74">
              <a:extLst>
                <a:ext uri="{FF2B5EF4-FFF2-40B4-BE49-F238E27FC236}">
                  <a16:creationId xmlns:a16="http://schemas.microsoft.com/office/drawing/2014/main" id="{1848DDAF-DC5A-4529-451B-1F0FCFC6B90A}"/>
                </a:ext>
              </a:extLst>
            </p:cNvPr>
            <p:cNvCxnSpPr/>
            <p:nvPr/>
          </p:nvCxnSpPr>
          <p:spPr>
            <a:xfrm flipV="1">
              <a:off x="3670409" y="3782441"/>
              <a:ext cx="507271" cy="33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20" name="图片 27">
              <a:extLst>
                <a:ext uri="{FF2B5EF4-FFF2-40B4-BE49-F238E27FC236}">
                  <a16:creationId xmlns:a16="http://schemas.microsoft.com/office/drawing/2014/main" id="{1FBB6045-D661-3B16-4B80-B51C21E954FD}"/>
                </a:ext>
              </a:extLst>
            </p:cNvPr>
            <p:cNvPicPr>
              <a:picLocks/>
            </p:cNvPicPr>
            <p:nvPr/>
          </p:nvPicPr>
          <p:blipFill>
            <a:blip r:embed="rId4"/>
            <a:stretch>
              <a:fillRect/>
            </a:stretch>
          </p:blipFill>
          <p:spPr>
            <a:xfrm>
              <a:off x="7832245" y="3101635"/>
              <a:ext cx="1350000" cy="1350000"/>
            </a:xfrm>
            <a:prstGeom prst="rect">
              <a:avLst/>
            </a:prstGeom>
          </p:spPr>
        </p:pic>
        <p:cxnSp>
          <p:nvCxnSpPr>
            <p:cNvPr id="21" name="Gerade Verbindung mit Pfeil 77">
              <a:extLst>
                <a:ext uri="{FF2B5EF4-FFF2-40B4-BE49-F238E27FC236}">
                  <a16:creationId xmlns:a16="http://schemas.microsoft.com/office/drawing/2014/main" id="{7E3477FB-A6DA-FF6B-8ED3-2AEDCA35EC14}"/>
                </a:ext>
              </a:extLst>
            </p:cNvPr>
            <p:cNvCxnSpPr/>
            <p:nvPr/>
          </p:nvCxnSpPr>
          <p:spPr>
            <a:xfrm flipV="1">
              <a:off x="5516304" y="3739955"/>
              <a:ext cx="507271" cy="33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Gerade Verbindung mit Pfeil 78">
              <a:extLst>
                <a:ext uri="{FF2B5EF4-FFF2-40B4-BE49-F238E27FC236}">
                  <a16:creationId xmlns:a16="http://schemas.microsoft.com/office/drawing/2014/main" id="{D6CAD74F-53A8-135C-8F4E-D3BB8BC1A0FF}"/>
                </a:ext>
              </a:extLst>
            </p:cNvPr>
            <p:cNvCxnSpPr/>
            <p:nvPr/>
          </p:nvCxnSpPr>
          <p:spPr>
            <a:xfrm flipV="1">
              <a:off x="7369208" y="3689039"/>
              <a:ext cx="507271" cy="33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61">
              <a:extLst>
                <a:ext uri="{FF2B5EF4-FFF2-40B4-BE49-F238E27FC236}">
                  <a16:creationId xmlns:a16="http://schemas.microsoft.com/office/drawing/2014/main" id="{8FFBA3D8-3D14-42DA-22C5-F9119E902285}"/>
                </a:ext>
              </a:extLst>
            </p:cNvPr>
            <p:cNvSpPr txBox="1"/>
            <p:nvPr/>
          </p:nvSpPr>
          <p:spPr>
            <a:xfrm>
              <a:off x="2334524" y="2512585"/>
              <a:ext cx="1350000" cy="323165"/>
            </a:xfrm>
            <a:prstGeom prst="rect">
              <a:avLst/>
            </a:prstGeom>
            <a:noFill/>
          </p:spPr>
          <p:txBody>
            <a:bodyPr wrap="square" rtlCol="0">
              <a:spAutoFit/>
            </a:bodyPr>
            <a:lstStyle/>
            <a:p>
              <a:pPr algn="ctr"/>
              <a:r>
                <a:rPr lang="en-US" altLang="zh-CN" sz="1500" dirty="0">
                  <a:latin typeface="Arial" panose="020B0604020202020204" pitchFamily="34" charset="0"/>
                  <a:cs typeface="Arial" panose="020B0604020202020204" pitchFamily="34" charset="0"/>
                </a:rPr>
                <a:t>C</a:t>
              </a:r>
              <a:r>
                <a:rPr lang="en-GB" altLang="zh-CN" sz="1500" dirty="0">
                  <a:latin typeface="Arial" panose="020B0604020202020204" pitchFamily="34" charset="0"/>
                  <a:cs typeface="Arial" panose="020B0604020202020204" pitchFamily="34" charset="0"/>
                </a:rPr>
                <a:t>ue</a:t>
              </a:r>
              <a:r>
                <a:rPr lang="zh-CN" altLang="en-US" sz="1500" dirty="0">
                  <a:latin typeface="Arial" panose="020B0604020202020204" pitchFamily="34" charset="0"/>
                  <a:cs typeface="Arial" panose="020B0604020202020204" pitchFamily="34" charset="0"/>
                </a:rPr>
                <a:t> </a:t>
              </a:r>
              <a:r>
                <a:rPr lang="en-GB" altLang="zh-CN" sz="1500" dirty="0">
                  <a:latin typeface="Arial" panose="020B0604020202020204" pitchFamily="34" charset="0"/>
                  <a:cs typeface="Arial" panose="020B0604020202020204" pitchFamily="34" charset="0"/>
                </a:rPr>
                <a:t>(0.5</a:t>
              </a:r>
              <a:r>
                <a:rPr lang="zh-CN" altLang="en-US" sz="1500" dirty="0">
                  <a:latin typeface="Arial" panose="020B0604020202020204" pitchFamily="34" charset="0"/>
                  <a:cs typeface="Arial" panose="020B0604020202020204" pitchFamily="34" charset="0"/>
                </a:rPr>
                <a:t> </a:t>
              </a:r>
              <a:r>
                <a:rPr lang="en-GB" altLang="zh-CN" sz="1500" dirty="0">
                  <a:latin typeface="Arial" panose="020B0604020202020204" pitchFamily="34" charset="0"/>
                  <a:cs typeface="Arial" panose="020B0604020202020204" pitchFamily="34" charset="0"/>
                </a:rPr>
                <a:t>s)</a:t>
              </a:r>
              <a:endParaRPr lang="zh-CN" altLang="en-US" sz="1500" dirty="0">
                <a:latin typeface="Arial" panose="020B0604020202020204" pitchFamily="34" charset="0"/>
                <a:cs typeface="Arial" panose="020B0604020202020204" pitchFamily="34" charset="0"/>
              </a:endParaRPr>
            </a:p>
          </p:txBody>
        </p:sp>
        <p:sp>
          <p:nvSpPr>
            <p:cNvPr id="37" name="文本框 62">
              <a:extLst>
                <a:ext uri="{FF2B5EF4-FFF2-40B4-BE49-F238E27FC236}">
                  <a16:creationId xmlns:a16="http://schemas.microsoft.com/office/drawing/2014/main" id="{ADF28847-DD14-19DC-3D4F-6D173F6FD449}"/>
                </a:ext>
              </a:extLst>
            </p:cNvPr>
            <p:cNvSpPr txBox="1"/>
            <p:nvPr/>
          </p:nvSpPr>
          <p:spPr>
            <a:xfrm>
              <a:off x="4119866" y="2512585"/>
              <a:ext cx="1404000" cy="288000"/>
            </a:xfrm>
            <a:prstGeom prst="rect">
              <a:avLst/>
            </a:prstGeom>
            <a:noFill/>
          </p:spPr>
          <p:txBody>
            <a:bodyPr wrap="square" rtlCol="0">
              <a:spAutoFit/>
            </a:bodyPr>
            <a:lstStyle/>
            <a:p>
              <a:pPr algn="ctr"/>
              <a:r>
                <a:rPr lang="en-GB" altLang="zh-CN" sz="1500" dirty="0">
                  <a:latin typeface="Arial" panose="020B0604020202020204" pitchFamily="34" charset="0"/>
                  <a:cs typeface="Arial" panose="020B0604020202020204" pitchFamily="34" charset="0"/>
                </a:rPr>
                <a:t>Fixation (0.5</a:t>
              </a:r>
              <a:r>
                <a:rPr lang="zh-CN" altLang="en-US" sz="1500" dirty="0">
                  <a:latin typeface="Arial" panose="020B0604020202020204" pitchFamily="34" charset="0"/>
                  <a:cs typeface="Arial" panose="020B0604020202020204" pitchFamily="34" charset="0"/>
                </a:rPr>
                <a:t> </a:t>
              </a:r>
              <a:r>
                <a:rPr lang="en-GB" altLang="zh-CN" sz="1500" dirty="0">
                  <a:latin typeface="Arial" panose="020B0604020202020204" pitchFamily="34" charset="0"/>
                  <a:cs typeface="Arial" panose="020B0604020202020204" pitchFamily="34" charset="0"/>
                </a:rPr>
                <a:t>s)</a:t>
              </a:r>
              <a:endParaRPr lang="zh-CN" altLang="en-US" sz="1500" dirty="0">
                <a:latin typeface="Arial" panose="020B0604020202020204" pitchFamily="34" charset="0"/>
                <a:cs typeface="Arial" panose="020B0604020202020204" pitchFamily="34" charset="0"/>
              </a:endParaRPr>
            </a:p>
          </p:txBody>
        </p:sp>
        <p:sp>
          <p:nvSpPr>
            <p:cNvPr id="38" name="文本框 63">
              <a:extLst>
                <a:ext uri="{FF2B5EF4-FFF2-40B4-BE49-F238E27FC236}">
                  <a16:creationId xmlns:a16="http://schemas.microsoft.com/office/drawing/2014/main" id="{E3AAB31C-F777-3135-392E-BCC7EA763429}"/>
                </a:ext>
              </a:extLst>
            </p:cNvPr>
            <p:cNvSpPr txBox="1"/>
            <p:nvPr/>
          </p:nvSpPr>
          <p:spPr>
            <a:xfrm>
              <a:off x="5996044" y="2511707"/>
              <a:ext cx="1350001" cy="553998"/>
            </a:xfrm>
            <a:prstGeom prst="rect">
              <a:avLst/>
            </a:prstGeom>
            <a:noFill/>
          </p:spPr>
          <p:txBody>
            <a:bodyPr wrap="square" rtlCol="0">
              <a:spAutoFit/>
            </a:bodyPr>
            <a:lstStyle/>
            <a:p>
              <a:pPr algn="ctr"/>
              <a:r>
                <a:rPr lang="en-US" altLang="zh-CN" sz="1500" dirty="0">
                  <a:latin typeface="Arial" panose="020B0604020202020204" pitchFamily="34" charset="0"/>
                  <a:cs typeface="Arial" panose="020B0604020202020204" pitchFamily="34" charset="0"/>
                </a:rPr>
                <a:t>D</a:t>
              </a:r>
              <a:r>
                <a:rPr lang="en-GB" altLang="zh-CN" sz="1500" dirty="0" err="1">
                  <a:latin typeface="Arial" panose="020B0604020202020204" pitchFamily="34" charset="0"/>
                  <a:cs typeface="Arial" panose="020B0604020202020204" pitchFamily="34" charset="0"/>
                </a:rPr>
                <a:t>uratio</a:t>
              </a:r>
              <a:r>
                <a:rPr lang="en-US" altLang="zh-CN" sz="1500" dirty="0">
                  <a:latin typeface="Arial" panose="020B0604020202020204" pitchFamily="34" charset="0"/>
                  <a:cs typeface="Arial" panose="020B0604020202020204" pitchFamily="34" charset="0"/>
                </a:rPr>
                <a:t>n</a:t>
              </a:r>
              <a:endParaRPr lang="en-GB" altLang="zh-CN" sz="1500" dirty="0">
                <a:latin typeface="Arial" panose="020B0604020202020204" pitchFamily="34" charset="0"/>
                <a:cs typeface="Arial" panose="020B0604020202020204" pitchFamily="34" charset="0"/>
              </a:endParaRPr>
            </a:p>
            <a:p>
              <a:pPr algn="ctr"/>
              <a:r>
                <a:rPr lang="en-GB" altLang="zh-CN" sz="1500" dirty="0">
                  <a:latin typeface="Arial" panose="020B0604020202020204" pitchFamily="34" charset="0"/>
                  <a:cs typeface="Arial" panose="020B0604020202020204" pitchFamily="34" charset="0"/>
                </a:rPr>
                <a:t>(0.5</a:t>
              </a:r>
              <a:r>
                <a:rPr lang="zh-CN" altLang="en-US" sz="1500" dirty="0">
                  <a:latin typeface="Arial" panose="020B0604020202020204" pitchFamily="34" charset="0"/>
                  <a:cs typeface="Arial" panose="020B0604020202020204" pitchFamily="34" charset="0"/>
                </a:rPr>
                <a:t> </a:t>
              </a:r>
              <a:r>
                <a:rPr lang="en-GB" altLang="zh-CN" sz="1500" dirty="0">
                  <a:latin typeface="Arial" panose="020B0604020202020204" pitchFamily="34" charset="0"/>
                  <a:cs typeface="Arial" panose="020B0604020202020204" pitchFamily="34" charset="0"/>
                </a:rPr>
                <a:t>-</a:t>
              </a:r>
              <a:r>
                <a:rPr lang="zh-CN" altLang="en-US" sz="1500" dirty="0">
                  <a:latin typeface="Arial" panose="020B0604020202020204" pitchFamily="34" charset="0"/>
                  <a:cs typeface="Arial" panose="020B0604020202020204" pitchFamily="34" charset="0"/>
                </a:rPr>
                <a:t> </a:t>
              </a:r>
              <a:r>
                <a:rPr lang="en-GB" altLang="zh-CN" sz="1500" dirty="0">
                  <a:latin typeface="Arial" panose="020B0604020202020204" pitchFamily="34" charset="0"/>
                  <a:cs typeface="Arial" panose="020B0604020202020204" pitchFamily="34" charset="0"/>
                </a:rPr>
                <a:t>1.7</a:t>
              </a:r>
              <a:r>
                <a:rPr lang="zh-CN" altLang="en-US" sz="1500" dirty="0">
                  <a:latin typeface="Arial" panose="020B0604020202020204" pitchFamily="34" charset="0"/>
                  <a:cs typeface="Arial" panose="020B0604020202020204" pitchFamily="34" charset="0"/>
                </a:rPr>
                <a:t> </a:t>
              </a:r>
              <a:r>
                <a:rPr lang="en-GB" altLang="zh-CN" sz="1500" dirty="0">
                  <a:latin typeface="Arial" panose="020B0604020202020204" pitchFamily="34" charset="0"/>
                  <a:cs typeface="Arial" panose="020B0604020202020204" pitchFamily="34" charset="0"/>
                </a:rPr>
                <a:t>s) </a:t>
              </a:r>
              <a:endParaRPr lang="zh-CN" altLang="en-US" sz="15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9" name="文本框 64">
                  <a:extLst>
                    <a:ext uri="{FF2B5EF4-FFF2-40B4-BE49-F238E27FC236}">
                      <a16:creationId xmlns:a16="http://schemas.microsoft.com/office/drawing/2014/main" id="{2976F825-7078-CF99-C58C-D19EB150F3EB}"/>
                    </a:ext>
                  </a:extLst>
                </p:cNvPr>
                <p:cNvSpPr txBox="1"/>
                <p:nvPr/>
              </p:nvSpPr>
              <p:spPr>
                <a:xfrm>
                  <a:off x="7826633" y="2512585"/>
                  <a:ext cx="1350000" cy="569387"/>
                </a:xfrm>
                <a:prstGeom prst="rect">
                  <a:avLst/>
                </a:prstGeom>
                <a:noFill/>
              </p:spPr>
              <p:txBody>
                <a:bodyPr wrap="square" rtlCol="0">
                  <a:spAutoFit/>
                </a:bodyPr>
                <a:lstStyle/>
                <a:p>
                  <a:pPr algn="ctr"/>
                  <a:r>
                    <a:rPr lang="en-US" altLang="zh-CN" sz="1500" dirty="0">
                      <a:latin typeface="Arial" panose="020B0604020202020204" pitchFamily="34" charset="0"/>
                      <a:cs typeface="Arial" panose="020B0604020202020204" pitchFamily="34" charset="0"/>
                    </a:rPr>
                    <a:t>Blank</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interval</a:t>
                  </a:r>
                  <a:r>
                    <a:rPr lang="en-GB" altLang="zh-CN" sz="1500" dirty="0">
                      <a:latin typeface="Arial" panose="020B0604020202020204" pitchFamily="34" charset="0"/>
                      <a:cs typeface="Arial" panose="020B0604020202020204" pitchFamily="34" charset="0"/>
                    </a:rPr>
                    <a:t> (</a:t>
                  </a:r>
                  <a14:m>
                    <m:oMath xmlns:m="http://schemas.openxmlformats.org/officeDocument/2006/math">
                      <m:r>
                        <a:rPr lang="en-US" altLang="zh-CN" sz="1500" b="0" i="1" smtClean="0">
                          <a:latin typeface="Cambria Math" panose="02040503050406030204" pitchFamily="18" charset="0"/>
                          <a:cs typeface="Arial" panose="020B0604020202020204" pitchFamily="34" charset="0"/>
                        </a:rPr>
                        <m:t>𝑎</m:t>
                      </m:r>
                    </m:oMath>
                  </a14:m>
                  <a:r>
                    <a:rPr lang="zh-CN" altLang="en-US" sz="1600" dirty="0">
                      <a:solidFill>
                        <a:srgbClr val="000000"/>
                      </a:solidFill>
                      <a:effectLst/>
                      <a:latin typeface="Arial" panose="020B0604020202020204" pitchFamily="34" charset="0"/>
                    </a:rPr>
                    <a:t>*</a:t>
                  </a:r>
                  <a:r>
                    <a:rPr lang="en-GB" altLang="zh-CN" sz="1500" dirty="0">
                      <a:latin typeface="Arial" panose="020B0604020202020204" pitchFamily="34" charset="0"/>
                      <a:cs typeface="Arial" panose="020B0604020202020204" pitchFamily="34" charset="0"/>
                    </a:rPr>
                    <a:t>) </a:t>
                  </a:r>
                  <a:endParaRPr lang="zh-CN" altLang="en-US" sz="1500" dirty="0">
                    <a:latin typeface="Arial" panose="020B0604020202020204" pitchFamily="34" charset="0"/>
                    <a:cs typeface="Arial" panose="020B0604020202020204" pitchFamily="34" charset="0"/>
                  </a:endParaRPr>
                </a:p>
              </p:txBody>
            </p:sp>
          </mc:Choice>
          <mc:Fallback xmlns="">
            <p:sp>
              <p:nvSpPr>
                <p:cNvPr id="39" name="文本框 64">
                  <a:extLst>
                    <a:ext uri="{FF2B5EF4-FFF2-40B4-BE49-F238E27FC236}">
                      <a16:creationId xmlns:a16="http://schemas.microsoft.com/office/drawing/2014/main" id="{2976F825-7078-CF99-C58C-D19EB150F3EB}"/>
                    </a:ext>
                  </a:extLst>
                </p:cNvPr>
                <p:cNvSpPr txBox="1">
                  <a:spLocks noRot="1" noChangeAspect="1" noMove="1" noResize="1" noEditPoints="1" noAdjustHandles="1" noChangeArrowheads="1" noChangeShapeType="1" noTextEdit="1"/>
                </p:cNvSpPr>
                <p:nvPr/>
              </p:nvSpPr>
              <p:spPr>
                <a:xfrm>
                  <a:off x="7826633" y="2512585"/>
                  <a:ext cx="1350000" cy="569387"/>
                </a:xfrm>
                <a:prstGeom prst="rect">
                  <a:avLst/>
                </a:prstGeom>
                <a:blipFill>
                  <a:blip r:embed="rId7"/>
                  <a:stretch>
                    <a:fillRect l="-935" t="-2174" r="-935" b="-13043"/>
                  </a:stretch>
                </a:blipFill>
              </p:spPr>
              <p:txBody>
                <a:bodyPr/>
                <a:lstStyle/>
                <a:p>
                  <a:r>
                    <a:rPr lang="en-CN">
                      <a:noFill/>
                    </a:rPr>
                    <a:t> </a:t>
                  </a:r>
                </a:p>
              </p:txBody>
            </p:sp>
          </mc:Fallback>
        </mc:AlternateContent>
        <p:sp>
          <p:nvSpPr>
            <p:cNvPr id="40" name="文本框 46">
              <a:extLst>
                <a:ext uri="{FF2B5EF4-FFF2-40B4-BE49-F238E27FC236}">
                  <a16:creationId xmlns:a16="http://schemas.microsoft.com/office/drawing/2014/main" id="{CD234B07-70CD-F6A5-1FC4-B1E9903FEECE}"/>
                </a:ext>
              </a:extLst>
            </p:cNvPr>
            <p:cNvSpPr txBox="1"/>
            <p:nvPr/>
          </p:nvSpPr>
          <p:spPr>
            <a:xfrm>
              <a:off x="2277566" y="4469635"/>
              <a:ext cx="1440000" cy="540000"/>
            </a:xfrm>
            <a:prstGeom prst="rect">
              <a:avLst/>
            </a:prstGeom>
            <a:noFill/>
          </p:spPr>
          <p:txBody>
            <a:bodyPr wrap="square" rtlCol="0">
              <a:spAutoFit/>
            </a:bodyPr>
            <a:lstStyle/>
            <a:p>
              <a:pPr algn="ctr"/>
              <a:r>
                <a:rPr lang="en-US" altLang="zh-CN" sz="1500" dirty="0">
                  <a:latin typeface="Arial" panose="020B0604020202020204" pitchFamily="34" charset="0"/>
                  <a:cs typeface="Arial" panose="020B0604020202020204" pitchFamily="34" charset="0"/>
                </a:rPr>
                <a:t>Cue</a:t>
              </a:r>
            </a:p>
            <a:p>
              <a:pPr algn="ctr"/>
              <a:r>
                <a:rPr lang="en-US" altLang="zh-CN" sz="1500" dirty="0">
                  <a:latin typeface="Arial" panose="020B0604020202020204" pitchFamily="34" charset="0"/>
                  <a:cs typeface="Arial" panose="020B0604020202020204" pitchFamily="34" charset="0"/>
                </a:rPr>
                <a:t>(until</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response)</a:t>
              </a:r>
              <a:endParaRPr lang="zh-CN" altLang="en-US" sz="1500" dirty="0">
                <a:latin typeface="Arial" panose="020B0604020202020204" pitchFamily="34" charset="0"/>
                <a:cs typeface="Arial" panose="020B0604020202020204" pitchFamily="34" charset="0"/>
              </a:endParaRPr>
            </a:p>
          </p:txBody>
        </p:sp>
        <p:sp>
          <p:nvSpPr>
            <p:cNvPr id="41" name="文本框 58">
              <a:extLst>
                <a:ext uri="{FF2B5EF4-FFF2-40B4-BE49-F238E27FC236}">
                  <a16:creationId xmlns:a16="http://schemas.microsoft.com/office/drawing/2014/main" id="{A01A90AC-C76A-32C6-B3E2-6663C5220EAE}"/>
                </a:ext>
              </a:extLst>
            </p:cNvPr>
            <p:cNvSpPr txBox="1"/>
            <p:nvPr/>
          </p:nvSpPr>
          <p:spPr>
            <a:xfrm>
              <a:off x="6010873" y="4469635"/>
              <a:ext cx="1335172" cy="323165"/>
            </a:xfrm>
            <a:prstGeom prst="rect">
              <a:avLst/>
            </a:prstGeom>
            <a:noFill/>
          </p:spPr>
          <p:txBody>
            <a:bodyPr wrap="square" rtlCol="0">
              <a:spAutoFit/>
            </a:bodyPr>
            <a:lstStyle/>
            <a:p>
              <a:pPr algn="ctr"/>
              <a:r>
                <a:rPr lang="en-US" altLang="zh-CN" sz="1500" dirty="0">
                  <a:latin typeface="Arial" panose="020B0604020202020204" pitchFamily="34" charset="0"/>
                  <a:cs typeface="Arial" panose="020B0604020202020204" pitchFamily="34" charset="0"/>
                </a:rPr>
                <a:t>F</a:t>
              </a:r>
              <a:r>
                <a:rPr lang="en-GB" altLang="zh-CN" sz="1500" dirty="0" err="1">
                  <a:latin typeface="Arial" panose="020B0604020202020204" pitchFamily="34" charset="0"/>
                  <a:cs typeface="Arial" panose="020B0604020202020204" pitchFamily="34" charset="0"/>
                </a:rPr>
                <a:t>eedbac</a:t>
              </a:r>
              <a:r>
                <a:rPr lang="en-US" altLang="zh-CN" sz="1500" dirty="0">
                  <a:latin typeface="Arial" panose="020B0604020202020204" pitchFamily="34" charset="0"/>
                  <a:cs typeface="Arial" panose="020B0604020202020204" pitchFamily="34" charset="0"/>
                </a:rPr>
                <a:t>k</a:t>
              </a:r>
              <a:endParaRPr lang="en-GB" altLang="zh-CN" sz="1500" dirty="0">
                <a:latin typeface="Arial" panose="020B0604020202020204" pitchFamily="34" charset="0"/>
                <a:cs typeface="Arial" panose="020B0604020202020204" pitchFamily="34" charset="0"/>
              </a:endParaRPr>
            </a:p>
          </p:txBody>
        </p:sp>
        <p:sp>
          <p:nvSpPr>
            <p:cNvPr id="42" name="文本框 48">
              <a:extLst>
                <a:ext uri="{FF2B5EF4-FFF2-40B4-BE49-F238E27FC236}">
                  <a16:creationId xmlns:a16="http://schemas.microsoft.com/office/drawing/2014/main" id="{7FA7C2B9-7DC7-29AE-9AC4-7A787F920353}"/>
                </a:ext>
              </a:extLst>
            </p:cNvPr>
            <p:cNvSpPr txBox="1"/>
            <p:nvPr/>
          </p:nvSpPr>
          <p:spPr>
            <a:xfrm>
              <a:off x="4154180" y="4469635"/>
              <a:ext cx="1338624" cy="553998"/>
            </a:xfrm>
            <a:prstGeom prst="rect">
              <a:avLst/>
            </a:prstGeom>
            <a:noFill/>
          </p:spPr>
          <p:txBody>
            <a:bodyPr wrap="square" rtlCol="0">
              <a:spAutoFit/>
            </a:bodyPr>
            <a:lstStyle/>
            <a:p>
              <a:pPr algn="ctr"/>
              <a:r>
                <a:rPr lang="en-GB" altLang="zh-CN" sz="1500" dirty="0">
                  <a:latin typeface="Arial" panose="020B0604020202020204" pitchFamily="34" charset="0"/>
                  <a:cs typeface="Arial" panose="020B0604020202020204" pitchFamily="34" charset="0"/>
                </a:rPr>
                <a:t>Reproduced </a:t>
              </a:r>
            </a:p>
            <a:p>
              <a:pPr algn="ctr"/>
              <a:r>
                <a:rPr lang="en-US" altLang="zh-CN" sz="1500" dirty="0">
                  <a:latin typeface="Arial" panose="020B0604020202020204" pitchFamily="34" charset="0"/>
                  <a:cs typeface="Arial" panose="020B0604020202020204" pitchFamily="34" charset="0"/>
                </a:rPr>
                <a:t>duration</a:t>
              </a:r>
              <a:endParaRPr lang="zh-CN" altLang="en-US" sz="1500" dirty="0">
                <a:latin typeface="Arial" panose="020B0604020202020204" pitchFamily="34" charset="0"/>
                <a:cs typeface="Arial" panose="020B0604020202020204" pitchFamily="34" charset="0"/>
              </a:endParaRPr>
            </a:p>
          </p:txBody>
        </p:sp>
        <p:sp>
          <p:nvSpPr>
            <p:cNvPr id="43" name="文本框 29">
              <a:extLst>
                <a:ext uri="{FF2B5EF4-FFF2-40B4-BE49-F238E27FC236}">
                  <a16:creationId xmlns:a16="http://schemas.microsoft.com/office/drawing/2014/main" id="{A3733CB6-9A22-BA36-3D8F-2AF205C06B2C}"/>
                </a:ext>
              </a:extLst>
            </p:cNvPr>
            <p:cNvSpPr txBox="1"/>
            <p:nvPr/>
          </p:nvSpPr>
          <p:spPr>
            <a:xfrm>
              <a:off x="7838959" y="4469635"/>
              <a:ext cx="1340160" cy="553998"/>
            </a:xfrm>
            <a:prstGeom prst="rect">
              <a:avLst/>
            </a:prstGeom>
            <a:noFill/>
          </p:spPr>
          <p:txBody>
            <a:bodyPr wrap="square" rtlCol="0">
              <a:spAutoFit/>
            </a:bodyPr>
            <a:lstStyle/>
            <a:p>
              <a:pPr algn="ctr"/>
              <a:r>
                <a:rPr lang="en-US" altLang="zh-CN" sz="1500" dirty="0">
                  <a:latin typeface="Arial" panose="020B0604020202020204" pitchFamily="34" charset="0"/>
                  <a:cs typeface="Arial" panose="020B0604020202020204" pitchFamily="34" charset="0"/>
                </a:rPr>
                <a:t>Blank</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interval</a:t>
              </a:r>
            </a:p>
            <a:p>
              <a:pPr algn="ctr"/>
              <a:r>
                <a:rPr lang="en-US" altLang="zh-CN" sz="1500" dirty="0">
                  <a:latin typeface="Arial" panose="020B0604020202020204" pitchFamily="34" charset="0"/>
                  <a:cs typeface="Arial" panose="020B0604020202020204" pitchFamily="34" charset="0"/>
                </a:rPr>
                <a:t>(1</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s)</a:t>
              </a:r>
              <a:endParaRPr lang="zh-CN" altLang="en-US" sz="1500" dirty="0">
                <a:latin typeface="Arial" panose="020B0604020202020204" pitchFamily="34" charset="0"/>
                <a:cs typeface="Arial" panose="020B0604020202020204" pitchFamily="34" charset="0"/>
              </a:endParaRPr>
            </a:p>
          </p:txBody>
        </p:sp>
        <p:sp>
          <p:nvSpPr>
            <p:cNvPr id="45" name="文本框 14">
              <a:extLst>
                <a:ext uri="{FF2B5EF4-FFF2-40B4-BE49-F238E27FC236}">
                  <a16:creationId xmlns:a16="http://schemas.microsoft.com/office/drawing/2014/main" id="{6BDFAC27-5E1F-1B19-8A66-B24B141C5562}"/>
                </a:ext>
              </a:extLst>
            </p:cNvPr>
            <p:cNvSpPr txBox="1"/>
            <p:nvPr/>
          </p:nvSpPr>
          <p:spPr>
            <a:xfrm>
              <a:off x="630477" y="3519237"/>
              <a:ext cx="1588169" cy="646331"/>
            </a:xfrm>
            <a:prstGeom prst="rect">
              <a:avLst/>
            </a:prstGeom>
            <a:noFill/>
          </p:spPr>
          <p:txBody>
            <a:bodyPr wrap="square" rtlCol="0">
              <a:spAutoFit/>
            </a:bodyPr>
            <a:lstStyle/>
            <a:p>
              <a:pPr algn="ctr"/>
              <a:r>
                <a:rPr lang="en-US" altLang="zh-CN" dirty="0">
                  <a:latin typeface="Arial" panose="020B0604020202020204" pitchFamily="34" charset="0"/>
                  <a:cs typeface="Arial" panose="020B0604020202020204" pitchFamily="34" charset="0"/>
                </a:rPr>
                <a:t>Duration</a:t>
              </a:r>
            </a:p>
            <a:p>
              <a:pPr algn="ctr"/>
              <a:r>
                <a:rPr lang="en-GB" altLang="zh-CN" dirty="0">
                  <a:latin typeface="Arial" panose="020B0604020202020204" pitchFamily="34" charset="0"/>
                  <a:cs typeface="Arial" panose="020B0604020202020204" pitchFamily="34" charset="0"/>
                </a:rPr>
                <a:t>Reproduction</a:t>
              </a:r>
            </a:p>
          </p:txBody>
        </p:sp>
        <p:sp>
          <p:nvSpPr>
            <p:cNvPr id="48" name="文本框 14">
              <a:extLst>
                <a:ext uri="{FF2B5EF4-FFF2-40B4-BE49-F238E27FC236}">
                  <a16:creationId xmlns:a16="http://schemas.microsoft.com/office/drawing/2014/main" id="{2E2B87A1-6A79-5B8E-42B1-1DEC2F567F83}"/>
                </a:ext>
              </a:extLst>
            </p:cNvPr>
            <p:cNvSpPr txBox="1"/>
            <p:nvPr/>
          </p:nvSpPr>
          <p:spPr>
            <a:xfrm>
              <a:off x="630476" y="1482080"/>
              <a:ext cx="1588169" cy="646331"/>
            </a:xfrm>
            <a:prstGeom prst="rect">
              <a:avLst/>
            </a:prstGeom>
            <a:noFill/>
          </p:spPr>
          <p:txBody>
            <a:bodyPr wrap="square" rtlCol="0">
              <a:spAutoFit/>
            </a:bodyPr>
            <a:lstStyle/>
            <a:p>
              <a:pPr algn="ctr"/>
              <a:r>
                <a:rPr lang="en-US" altLang="zh-CN" dirty="0">
                  <a:latin typeface="Arial" panose="020B0604020202020204" pitchFamily="34" charset="0"/>
                  <a:cs typeface="Arial" panose="020B0604020202020204" pitchFamily="34" charset="0"/>
                </a:rPr>
                <a:t>Duration</a:t>
              </a:r>
            </a:p>
            <a:p>
              <a:pPr algn="ctr"/>
              <a:r>
                <a:rPr lang="en-US" altLang="zh-CN" dirty="0">
                  <a:latin typeface="Arial" panose="020B0604020202020204" pitchFamily="34" charset="0"/>
                  <a:cs typeface="Arial" panose="020B0604020202020204" pitchFamily="34" charset="0"/>
                </a:rPr>
                <a:t>Encoding</a:t>
              </a:r>
              <a:endParaRPr lang="en-GB" altLang="zh-CN" dirty="0">
                <a:latin typeface="Arial" panose="020B0604020202020204" pitchFamily="34" charset="0"/>
                <a:cs typeface="Arial" panose="020B0604020202020204" pitchFamily="34" charset="0"/>
              </a:endParaRPr>
            </a:p>
          </p:txBody>
        </p:sp>
        <p:pic>
          <p:nvPicPr>
            <p:cNvPr id="51" name="Picture 50">
              <a:extLst>
                <a:ext uri="{FF2B5EF4-FFF2-40B4-BE49-F238E27FC236}">
                  <a16:creationId xmlns:a16="http://schemas.microsoft.com/office/drawing/2014/main" id="{AA8B1FAD-0EDC-3A0E-765B-6A19E1595BDA}"/>
                </a:ext>
              </a:extLst>
            </p:cNvPr>
            <p:cNvPicPr>
              <a:picLocks noChangeAspect="1"/>
            </p:cNvPicPr>
            <p:nvPr/>
          </p:nvPicPr>
          <p:blipFill>
            <a:blip r:embed="rId8"/>
            <a:stretch>
              <a:fillRect/>
            </a:stretch>
          </p:blipFill>
          <p:spPr>
            <a:xfrm>
              <a:off x="3763214" y="3411343"/>
              <a:ext cx="237237" cy="317304"/>
            </a:xfrm>
            <a:prstGeom prst="rect">
              <a:avLst/>
            </a:prstGeom>
          </p:spPr>
        </p:pic>
        <p:pic>
          <p:nvPicPr>
            <p:cNvPr id="52" name="Picture 51">
              <a:extLst>
                <a:ext uri="{FF2B5EF4-FFF2-40B4-BE49-F238E27FC236}">
                  <a16:creationId xmlns:a16="http://schemas.microsoft.com/office/drawing/2014/main" id="{0D3AE4DB-C3B0-9837-7FBA-91B24DB19254}"/>
                </a:ext>
              </a:extLst>
            </p:cNvPr>
            <p:cNvPicPr>
              <a:picLocks noChangeAspect="1"/>
            </p:cNvPicPr>
            <p:nvPr/>
          </p:nvPicPr>
          <p:blipFill>
            <a:blip r:embed="rId9"/>
            <a:stretch>
              <a:fillRect/>
            </a:stretch>
          </p:blipFill>
          <p:spPr>
            <a:xfrm>
              <a:off x="5601434" y="3278552"/>
              <a:ext cx="237600" cy="406889"/>
            </a:xfrm>
            <a:prstGeom prst="rect">
              <a:avLst/>
            </a:prstGeom>
          </p:spPr>
        </p:pic>
      </p:grpSp>
    </p:spTree>
    <p:extLst>
      <p:ext uri="{BB962C8B-B14F-4D97-AF65-F5344CB8AC3E}">
        <p14:creationId xmlns:p14="http://schemas.microsoft.com/office/powerpoint/2010/main" val="338975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817BE327-AC4B-0B54-7DF5-49E3FAA2E484}"/>
              </a:ext>
            </a:extLst>
          </p:cNvPr>
          <p:cNvGrpSpPr/>
          <p:nvPr/>
        </p:nvGrpSpPr>
        <p:grpSpPr>
          <a:xfrm>
            <a:off x="1524364" y="675646"/>
            <a:ext cx="9143272" cy="2990420"/>
            <a:chOff x="616951" y="676925"/>
            <a:chExt cx="9143272" cy="2990420"/>
          </a:xfrm>
        </p:grpSpPr>
        <p:sp>
          <p:nvSpPr>
            <p:cNvPr id="2" name="文本框 38">
              <a:extLst>
                <a:ext uri="{FF2B5EF4-FFF2-40B4-BE49-F238E27FC236}">
                  <a16:creationId xmlns:a16="http://schemas.microsoft.com/office/drawing/2014/main" id="{4D857E67-27B0-5D6F-5DA6-9358B0290542}"/>
                </a:ext>
              </a:extLst>
            </p:cNvPr>
            <p:cNvSpPr txBox="1"/>
            <p:nvPr/>
          </p:nvSpPr>
          <p:spPr>
            <a:xfrm>
              <a:off x="2439835" y="3111822"/>
              <a:ext cx="1663200" cy="553998"/>
            </a:xfrm>
            <a:prstGeom prst="rect">
              <a:avLst/>
            </a:prstGeom>
            <a:noFill/>
          </p:spPr>
          <p:txBody>
            <a:bodyPr wrap="square" rtlCol="0">
              <a:spAutoFit/>
            </a:bodyPr>
            <a:lstStyle/>
            <a:p>
              <a:pPr algn="ctr"/>
              <a:r>
                <a:rPr lang="en-US" altLang="zh-CN" sz="1500" dirty="0">
                  <a:latin typeface="Arial" panose="020B0604020202020204" pitchFamily="34" charset="0"/>
                  <a:cs typeface="Arial" panose="020B0604020202020204" pitchFamily="34" charset="0"/>
                </a:rPr>
                <a:t>M</a:t>
              </a:r>
              <a:r>
                <a:rPr lang="en-GB" altLang="zh-CN" sz="1500" dirty="0" err="1">
                  <a:latin typeface="Arial" panose="020B0604020202020204" pitchFamily="34" charset="0"/>
                  <a:cs typeface="Arial" panose="020B0604020202020204" pitchFamily="34" charset="0"/>
                </a:rPr>
                <a:t>emory</a:t>
              </a:r>
              <a:r>
                <a:rPr lang="en-GB" altLang="zh-CN" sz="1500" dirty="0">
                  <a:latin typeface="Arial" panose="020B0604020202020204" pitchFamily="34" charset="0"/>
                  <a:cs typeface="Arial" panose="020B0604020202020204" pitchFamily="34" charset="0"/>
                </a:rPr>
                <a:t> display (0.5</a:t>
              </a:r>
              <a:r>
                <a:rPr lang="zh-CN" altLang="en-US" sz="1500" dirty="0">
                  <a:latin typeface="Arial" panose="020B0604020202020204" pitchFamily="34" charset="0"/>
                  <a:cs typeface="Arial" panose="020B0604020202020204" pitchFamily="34" charset="0"/>
                </a:rPr>
                <a:t> </a:t>
              </a:r>
              <a:r>
                <a:rPr lang="en-GB" altLang="zh-CN" sz="1500" dirty="0">
                  <a:latin typeface="Arial" panose="020B0604020202020204" pitchFamily="34" charset="0"/>
                  <a:cs typeface="Arial" panose="020B0604020202020204" pitchFamily="34" charset="0"/>
                </a:rPr>
                <a:t>s)</a:t>
              </a:r>
              <a:endParaRPr lang="zh-CN" altLang="en-US" sz="1500" dirty="0">
                <a:latin typeface="Arial" panose="020B0604020202020204" pitchFamily="34" charset="0"/>
                <a:cs typeface="Arial" panose="020B0604020202020204" pitchFamily="34" charset="0"/>
              </a:endParaRPr>
            </a:p>
          </p:txBody>
        </p:sp>
        <p:grpSp>
          <p:nvGrpSpPr>
            <p:cNvPr id="3" name="组合 39">
              <a:extLst>
                <a:ext uri="{FF2B5EF4-FFF2-40B4-BE49-F238E27FC236}">
                  <a16:creationId xmlns:a16="http://schemas.microsoft.com/office/drawing/2014/main" id="{FF5FAE16-416A-F465-D60B-401813E0E56A}"/>
                </a:ext>
              </a:extLst>
            </p:cNvPr>
            <p:cNvGrpSpPr/>
            <p:nvPr/>
          </p:nvGrpSpPr>
          <p:grpSpPr>
            <a:xfrm>
              <a:off x="748569" y="1748945"/>
              <a:ext cx="1350000" cy="1350000"/>
              <a:chOff x="10384330" y="4291554"/>
              <a:chExt cx="1440001" cy="1440000"/>
            </a:xfrm>
          </p:grpSpPr>
          <p:pic>
            <p:nvPicPr>
              <p:cNvPr id="4" name="图片 40">
                <a:extLst>
                  <a:ext uri="{FF2B5EF4-FFF2-40B4-BE49-F238E27FC236}">
                    <a16:creationId xmlns:a16="http://schemas.microsoft.com/office/drawing/2014/main" id="{9BF2A546-D881-2790-897B-3B15F8F3EAA7}"/>
                  </a:ext>
                </a:extLst>
              </p:cNvPr>
              <p:cNvPicPr>
                <a:picLocks/>
              </p:cNvPicPr>
              <p:nvPr/>
            </p:nvPicPr>
            <p:blipFill>
              <a:blip r:embed="rId2"/>
              <a:stretch>
                <a:fillRect/>
              </a:stretch>
            </p:blipFill>
            <p:spPr>
              <a:xfrm>
                <a:off x="10384330" y="4291554"/>
                <a:ext cx="1440001" cy="1440000"/>
              </a:xfrm>
              <a:prstGeom prst="rect">
                <a:avLst/>
              </a:prstGeom>
            </p:spPr>
          </p:pic>
          <p:sp>
            <p:nvSpPr>
              <p:cNvPr id="5" name="文本框 41">
                <a:extLst>
                  <a:ext uri="{FF2B5EF4-FFF2-40B4-BE49-F238E27FC236}">
                    <a16:creationId xmlns:a16="http://schemas.microsoft.com/office/drawing/2014/main" id="{DB52A5C6-801E-45F7-058A-20FED63620B7}"/>
                  </a:ext>
                </a:extLst>
              </p:cNvPr>
              <p:cNvSpPr txBox="1"/>
              <p:nvPr/>
            </p:nvSpPr>
            <p:spPr>
              <a:xfrm>
                <a:off x="10915642" y="4814190"/>
                <a:ext cx="340606" cy="393954"/>
              </a:xfrm>
              <a:prstGeom prst="rect">
                <a:avLst/>
              </a:prstGeom>
              <a:noFill/>
            </p:spPr>
            <p:txBody>
              <a:bodyPr wrap="none" rtlCol="0">
                <a:spAutoFit/>
              </a:bodyPr>
              <a:lstStyle/>
              <a:p>
                <a:r>
                  <a:rPr lang="en-GB" altLang="zh-CN" b="1" dirty="0">
                    <a:solidFill>
                      <a:schemeClr val="bg1"/>
                    </a:solidFill>
                    <a:latin typeface="Arial" panose="020B0604020202020204" pitchFamily="34" charset="0"/>
                    <a:cs typeface="Arial" panose="020B0604020202020204" pitchFamily="34" charset="0"/>
                  </a:rPr>
                  <a:t>+</a:t>
                </a:r>
                <a:endParaRPr lang="zh-CN" altLang="en-US" b="1" dirty="0">
                  <a:solidFill>
                    <a:schemeClr val="bg1"/>
                  </a:solidFill>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6" name="文本框 42">
                  <a:extLst>
                    <a:ext uri="{FF2B5EF4-FFF2-40B4-BE49-F238E27FC236}">
                      <a16:creationId xmlns:a16="http://schemas.microsoft.com/office/drawing/2014/main" id="{60DDC32D-4F9E-7DF6-E87D-22FF508DBEBA}"/>
                    </a:ext>
                  </a:extLst>
                </p:cNvPr>
                <p:cNvSpPr txBox="1"/>
                <p:nvPr/>
              </p:nvSpPr>
              <p:spPr>
                <a:xfrm>
                  <a:off x="669114" y="3113347"/>
                  <a:ext cx="1440000" cy="323165"/>
                </a:xfrm>
                <a:prstGeom prst="rect">
                  <a:avLst/>
                </a:prstGeom>
                <a:noFill/>
              </p:spPr>
              <p:txBody>
                <a:bodyPr wrap="square" rtlCol="0">
                  <a:spAutoFit/>
                </a:bodyPr>
                <a:lstStyle/>
                <a:p>
                  <a:pPr algn="ctr"/>
                  <a:r>
                    <a:rPr lang="en-GB" altLang="zh-CN" sz="1500" dirty="0">
                      <a:latin typeface="Arial" panose="020B0604020202020204" pitchFamily="34" charset="0"/>
                      <a:cs typeface="Arial" panose="020B0604020202020204" pitchFamily="34" charset="0"/>
                    </a:rPr>
                    <a:t>Fixation (</a:t>
                  </a:r>
                  <a14:m>
                    <m:oMath xmlns:m="http://schemas.openxmlformats.org/officeDocument/2006/math">
                      <m:r>
                        <a:rPr lang="en-US" altLang="zh-CN" sz="1500" b="0" i="1" smtClean="0">
                          <a:latin typeface="Cambria Math" panose="02040503050406030204" pitchFamily="18" charset="0"/>
                          <a:cs typeface="Arial" panose="020B0604020202020204" pitchFamily="34" charset="0"/>
                        </a:rPr>
                        <m:t>𝑏</m:t>
                      </m:r>
                    </m:oMath>
                  </a14:m>
                  <a:r>
                    <a:rPr lang="zh-CN" altLang="en-US" sz="1500" dirty="0">
                      <a:latin typeface="Arial" panose="020B0604020202020204" pitchFamily="34" charset="0"/>
                      <a:cs typeface="Arial" panose="020B0604020202020204" pitchFamily="34" charset="0"/>
                    </a:rPr>
                    <a:t>*</a:t>
                  </a:r>
                  <a:r>
                    <a:rPr lang="en-GB" altLang="zh-CN" sz="1500" dirty="0">
                      <a:latin typeface="Arial" panose="020B0604020202020204" pitchFamily="34" charset="0"/>
                      <a:cs typeface="Arial" panose="020B0604020202020204" pitchFamily="34" charset="0"/>
                    </a:rPr>
                    <a:t>)</a:t>
                  </a:r>
                  <a:endParaRPr lang="zh-CN" altLang="en-US" sz="1500" dirty="0">
                    <a:latin typeface="Arial" panose="020B0604020202020204" pitchFamily="34" charset="0"/>
                    <a:cs typeface="Arial" panose="020B0604020202020204" pitchFamily="34" charset="0"/>
                  </a:endParaRPr>
                </a:p>
              </p:txBody>
            </p:sp>
          </mc:Choice>
          <mc:Fallback xmlns="">
            <p:sp>
              <p:nvSpPr>
                <p:cNvPr id="6" name="文本框 42">
                  <a:extLst>
                    <a:ext uri="{FF2B5EF4-FFF2-40B4-BE49-F238E27FC236}">
                      <a16:creationId xmlns:a16="http://schemas.microsoft.com/office/drawing/2014/main" id="{60DDC32D-4F9E-7DF6-E87D-22FF508DBEBA}"/>
                    </a:ext>
                  </a:extLst>
                </p:cNvPr>
                <p:cNvSpPr txBox="1">
                  <a:spLocks noRot="1" noChangeAspect="1" noMove="1" noResize="1" noEditPoints="1" noAdjustHandles="1" noChangeArrowheads="1" noChangeShapeType="1" noTextEdit="1"/>
                </p:cNvSpPr>
                <p:nvPr/>
              </p:nvSpPr>
              <p:spPr>
                <a:xfrm>
                  <a:off x="669114" y="3113347"/>
                  <a:ext cx="1440000" cy="323165"/>
                </a:xfrm>
                <a:prstGeom prst="rect">
                  <a:avLst/>
                </a:prstGeom>
                <a:blipFill>
                  <a:blip r:embed="rId3"/>
                  <a:stretch>
                    <a:fillRect t="-7692" b="-19231"/>
                  </a:stretch>
                </a:blipFill>
              </p:spPr>
              <p:txBody>
                <a:bodyPr/>
                <a:lstStyle/>
                <a:p>
                  <a:r>
                    <a:rPr lang="en-CN">
                      <a:noFill/>
                    </a:rPr>
                    <a:t> </a:t>
                  </a:r>
                </a:p>
              </p:txBody>
            </p:sp>
          </mc:Fallback>
        </mc:AlternateContent>
        <p:pic>
          <p:nvPicPr>
            <p:cNvPr id="7" name="图片 43">
              <a:extLst>
                <a:ext uri="{FF2B5EF4-FFF2-40B4-BE49-F238E27FC236}">
                  <a16:creationId xmlns:a16="http://schemas.microsoft.com/office/drawing/2014/main" id="{D9E4E94D-7F65-9BA3-3CD0-D6CF65A29D19}"/>
                </a:ext>
              </a:extLst>
            </p:cNvPr>
            <p:cNvPicPr>
              <a:picLocks noChangeAspect="1"/>
            </p:cNvPicPr>
            <p:nvPr/>
          </p:nvPicPr>
          <p:blipFill>
            <a:blip r:embed="rId4"/>
            <a:stretch>
              <a:fillRect/>
            </a:stretch>
          </p:blipFill>
          <p:spPr>
            <a:xfrm>
              <a:off x="2602739" y="1749843"/>
              <a:ext cx="1350000" cy="1350000"/>
            </a:xfrm>
            <a:prstGeom prst="rect">
              <a:avLst/>
            </a:prstGeom>
          </p:spPr>
        </p:pic>
        <p:pic>
          <p:nvPicPr>
            <p:cNvPr id="8" name="图片 44">
              <a:extLst>
                <a:ext uri="{FF2B5EF4-FFF2-40B4-BE49-F238E27FC236}">
                  <a16:creationId xmlns:a16="http://schemas.microsoft.com/office/drawing/2014/main" id="{4B38AF8E-1B4A-1585-7246-CAE26DBCA9E0}"/>
                </a:ext>
              </a:extLst>
            </p:cNvPr>
            <p:cNvPicPr>
              <a:picLocks/>
            </p:cNvPicPr>
            <p:nvPr/>
          </p:nvPicPr>
          <p:blipFill>
            <a:blip r:embed="rId2"/>
            <a:stretch>
              <a:fillRect/>
            </a:stretch>
          </p:blipFill>
          <p:spPr>
            <a:xfrm>
              <a:off x="4426051" y="1749843"/>
              <a:ext cx="1350000" cy="1350000"/>
            </a:xfrm>
            <a:prstGeom prst="rect">
              <a:avLst/>
            </a:prstGeom>
          </p:spPr>
        </p:pic>
        <p:cxnSp>
          <p:nvCxnSpPr>
            <p:cNvPr id="9" name="Gerade Verbindung mit Pfeil 54">
              <a:extLst>
                <a:ext uri="{FF2B5EF4-FFF2-40B4-BE49-F238E27FC236}">
                  <a16:creationId xmlns:a16="http://schemas.microsoft.com/office/drawing/2014/main" id="{5A03FD68-B63A-1F9A-F72F-7140DCA8395A}"/>
                </a:ext>
              </a:extLst>
            </p:cNvPr>
            <p:cNvCxnSpPr/>
            <p:nvPr/>
          </p:nvCxnSpPr>
          <p:spPr>
            <a:xfrm flipV="1">
              <a:off x="2090781" y="2395330"/>
              <a:ext cx="507271" cy="33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Gerade Verbindung mit Pfeil 55">
              <a:extLst>
                <a:ext uri="{FF2B5EF4-FFF2-40B4-BE49-F238E27FC236}">
                  <a16:creationId xmlns:a16="http://schemas.microsoft.com/office/drawing/2014/main" id="{1DD7FBC1-01D0-D863-5F31-0BAEFFF8CF5F}"/>
                </a:ext>
              </a:extLst>
            </p:cNvPr>
            <p:cNvCxnSpPr/>
            <p:nvPr/>
          </p:nvCxnSpPr>
          <p:spPr>
            <a:xfrm flipV="1">
              <a:off x="3944182" y="2387968"/>
              <a:ext cx="507271" cy="33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文本框 14">
              <a:extLst>
                <a:ext uri="{FF2B5EF4-FFF2-40B4-BE49-F238E27FC236}">
                  <a16:creationId xmlns:a16="http://schemas.microsoft.com/office/drawing/2014/main" id="{9DF9904F-84A4-1AE5-C4A3-922818E7761E}"/>
                </a:ext>
              </a:extLst>
            </p:cNvPr>
            <p:cNvSpPr txBox="1"/>
            <p:nvPr/>
          </p:nvSpPr>
          <p:spPr>
            <a:xfrm>
              <a:off x="616951" y="676925"/>
              <a:ext cx="1980045" cy="369332"/>
            </a:xfrm>
            <a:prstGeom prst="rect">
              <a:avLst/>
            </a:prstGeom>
            <a:noFill/>
          </p:spPr>
          <p:txBody>
            <a:bodyPr wrap="square" rtlCol="0">
              <a:spAutoFit/>
            </a:bodyPr>
            <a:lstStyle/>
            <a:p>
              <a:r>
                <a:rPr lang="en-US" altLang="zh-CN" b="1" dirty="0">
                  <a:latin typeface="Arial" panose="020B0604020202020204" pitchFamily="34" charset="0"/>
                  <a:cs typeface="Arial" panose="020B0604020202020204" pitchFamily="34" charset="0"/>
                </a:rPr>
                <a:t>b</a:t>
              </a:r>
              <a:r>
                <a:rPr lang="zh-CN" altLang="en-US" b="1" dirty="0">
                  <a:latin typeface="Arial" panose="020B0604020202020204" pitchFamily="34" charset="0"/>
                  <a:cs typeface="Arial" panose="020B0604020202020204" pitchFamily="34" charset="0"/>
                </a:rPr>
                <a:t>  </a:t>
              </a:r>
              <a:r>
                <a:rPr lang="en-GB" altLang="zh-CN" b="1" dirty="0">
                  <a:latin typeface="Arial" panose="020B0604020202020204" pitchFamily="34" charset="0"/>
                  <a:cs typeface="Arial" panose="020B0604020202020204" pitchFamily="34" charset="0"/>
                </a:rPr>
                <a:t>Memory </a:t>
              </a:r>
              <a:r>
                <a:rPr lang="en-US" altLang="zh-CN" b="1" dirty="0">
                  <a:latin typeface="Arial" panose="020B0604020202020204" pitchFamily="34" charset="0"/>
                  <a:cs typeface="Arial" panose="020B0604020202020204" pitchFamily="34" charset="0"/>
                </a:rPr>
                <a:t>task</a:t>
              </a:r>
              <a:endParaRPr lang="zh-CN" altLang="en-US" b="1" dirty="0">
                <a:latin typeface="Arial" panose="020B0604020202020204" pitchFamily="34" charset="0"/>
                <a:cs typeface="Arial" panose="020B0604020202020204" pitchFamily="34" charset="0"/>
              </a:endParaRPr>
            </a:p>
          </p:txBody>
        </p:sp>
        <p:pic>
          <p:nvPicPr>
            <p:cNvPr id="12" name="图片 32">
              <a:extLst>
                <a:ext uri="{FF2B5EF4-FFF2-40B4-BE49-F238E27FC236}">
                  <a16:creationId xmlns:a16="http://schemas.microsoft.com/office/drawing/2014/main" id="{01633993-452B-DACE-8328-8A63D430B0B1}"/>
                </a:ext>
              </a:extLst>
            </p:cNvPr>
            <p:cNvPicPr>
              <a:picLocks noChangeAspect="1"/>
            </p:cNvPicPr>
            <p:nvPr/>
          </p:nvPicPr>
          <p:blipFill>
            <a:blip r:embed="rId5"/>
            <a:stretch>
              <a:fillRect/>
            </a:stretch>
          </p:blipFill>
          <p:spPr>
            <a:xfrm>
              <a:off x="6289181" y="1720330"/>
              <a:ext cx="1350000" cy="1350000"/>
            </a:xfrm>
            <a:prstGeom prst="rect">
              <a:avLst/>
            </a:prstGeom>
          </p:spPr>
        </p:pic>
        <p:pic>
          <p:nvPicPr>
            <p:cNvPr id="13" name="图片 35">
              <a:extLst>
                <a:ext uri="{FF2B5EF4-FFF2-40B4-BE49-F238E27FC236}">
                  <a16:creationId xmlns:a16="http://schemas.microsoft.com/office/drawing/2014/main" id="{8392AD06-D7E5-E5E3-4E92-A4426A6150C8}"/>
                </a:ext>
              </a:extLst>
            </p:cNvPr>
            <p:cNvPicPr>
              <a:picLocks/>
            </p:cNvPicPr>
            <p:nvPr/>
          </p:nvPicPr>
          <p:blipFill>
            <a:blip r:embed="rId2"/>
            <a:stretch>
              <a:fillRect/>
            </a:stretch>
          </p:blipFill>
          <p:spPr>
            <a:xfrm>
              <a:off x="8125959" y="1720330"/>
              <a:ext cx="1350000" cy="1350000"/>
            </a:xfrm>
            <a:prstGeom prst="rect">
              <a:avLst/>
            </a:prstGeom>
          </p:spPr>
        </p:pic>
        <p:cxnSp>
          <p:nvCxnSpPr>
            <p:cNvPr id="14" name="Gerade Verbindung mit Pfeil 70">
              <a:extLst>
                <a:ext uri="{FF2B5EF4-FFF2-40B4-BE49-F238E27FC236}">
                  <a16:creationId xmlns:a16="http://schemas.microsoft.com/office/drawing/2014/main" id="{EF908BDB-024F-7548-392A-0FB5EB3E4DD3}"/>
                </a:ext>
              </a:extLst>
            </p:cNvPr>
            <p:cNvCxnSpPr>
              <a:cxnSpLocks/>
              <a:stCxn id="12" idx="3"/>
              <a:endCxn id="13" idx="1"/>
            </p:cNvCxnSpPr>
            <p:nvPr/>
          </p:nvCxnSpPr>
          <p:spPr>
            <a:xfrm>
              <a:off x="7639181" y="2395330"/>
              <a:ext cx="486778"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文本框 34">
              <a:extLst>
                <a:ext uri="{FF2B5EF4-FFF2-40B4-BE49-F238E27FC236}">
                  <a16:creationId xmlns:a16="http://schemas.microsoft.com/office/drawing/2014/main" id="{BD895F22-6A2B-0435-7C5A-C83348264E4B}"/>
                </a:ext>
              </a:extLst>
            </p:cNvPr>
            <p:cNvSpPr txBox="1"/>
            <p:nvPr/>
          </p:nvSpPr>
          <p:spPr>
            <a:xfrm>
              <a:off x="6110639" y="3084730"/>
              <a:ext cx="1662545" cy="553998"/>
            </a:xfrm>
            <a:prstGeom prst="rect">
              <a:avLst/>
            </a:prstGeom>
            <a:noFill/>
          </p:spPr>
          <p:txBody>
            <a:bodyPr wrap="square" rtlCol="0">
              <a:spAutoFit/>
            </a:bodyPr>
            <a:lstStyle/>
            <a:p>
              <a:pPr algn="ctr"/>
              <a:r>
                <a:rPr lang="en-US" altLang="zh-CN" sz="1500" dirty="0">
                  <a:latin typeface="Arial" panose="020B0604020202020204" pitchFamily="34" charset="0"/>
                  <a:cs typeface="Arial" panose="020B0604020202020204" pitchFamily="34" charset="0"/>
                </a:rPr>
                <a:t>Probe</a:t>
              </a:r>
              <a:r>
                <a:rPr lang="zh-CN" altLang="en-US" sz="1500" dirty="0">
                  <a:latin typeface="Arial" panose="020B0604020202020204" pitchFamily="34" charset="0"/>
                  <a:cs typeface="Arial" panose="020B0604020202020204" pitchFamily="34" charset="0"/>
                </a:rPr>
                <a:t> </a:t>
              </a:r>
              <a:r>
                <a:rPr lang="en-GB" altLang="zh-CN" sz="1500" dirty="0">
                  <a:latin typeface="Arial" panose="020B0604020202020204" pitchFamily="34" charset="0"/>
                  <a:cs typeface="Arial" panose="020B0604020202020204" pitchFamily="34" charset="0"/>
                </a:rPr>
                <a:t>display </a:t>
              </a:r>
            </a:p>
            <a:p>
              <a:pPr algn="ctr"/>
              <a:r>
                <a:rPr lang="en-GB" altLang="zh-CN" sz="1500" dirty="0">
                  <a:latin typeface="Arial" panose="020B0604020202020204" pitchFamily="34" charset="0"/>
                  <a:cs typeface="Arial" panose="020B0604020202020204" pitchFamily="34" charset="0"/>
                </a:rPr>
                <a:t>(until response)</a:t>
              </a:r>
              <a:endParaRPr lang="zh-CN" altLang="en-US" sz="15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文本框 40">
                  <a:extLst>
                    <a:ext uri="{FF2B5EF4-FFF2-40B4-BE49-F238E27FC236}">
                      <a16:creationId xmlns:a16="http://schemas.microsoft.com/office/drawing/2014/main" id="{17BB51A1-865D-2A66-F5C0-F48D37091BC9}"/>
                    </a:ext>
                  </a:extLst>
                </p:cNvPr>
                <p:cNvSpPr txBox="1"/>
                <p:nvPr/>
              </p:nvSpPr>
              <p:spPr>
                <a:xfrm>
                  <a:off x="7816223" y="3084730"/>
                  <a:ext cx="1944000" cy="553998"/>
                </a:xfrm>
                <a:prstGeom prst="rect">
                  <a:avLst/>
                </a:prstGeom>
                <a:noFill/>
              </p:spPr>
              <p:txBody>
                <a:bodyPr wrap="square" rtlCol="0">
                  <a:spAutoFit/>
                </a:bodyPr>
                <a:lstStyle/>
                <a:p>
                  <a:pPr algn="ctr"/>
                  <a:r>
                    <a:rPr lang="en-US" altLang="zh-CN" sz="1500" dirty="0">
                      <a:latin typeface="Arial" panose="020B0604020202020204" pitchFamily="34" charset="0"/>
                      <a:cs typeface="Arial" panose="020B0604020202020204" pitchFamily="34" charset="0"/>
                    </a:rPr>
                    <a:t>Blank</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interval</a:t>
                  </a:r>
                  <a:endParaRPr lang="en-GB" altLang="zh-CN" sz="1500" dirty="0">
                    <a:latin typeface="Arial" panose="020B0604020202020204" pitchFamily="34" charset="0"/>
                    <a:cs typeface="Arial" panose="020B0604020202020204" pitchFamily="34" charset="0"/>
                  </a:endParaRPr>
                </a:p>
                <a:p>
                  <a:pPr algn="ctr"/>
                  <a:r>
                    <a:rPr lang="en-GB" altLang="zh-CN" sz="1500" dirty="0">
                      <a:latin typeface="Arial" panose="020B0604020202020204" pitchFamily="34" charset="0"/>
                      <a:cs typeface="Arial" panose="020B0604020202020204" pitchFamily="34" charset="0"/>
                    </a:rPr>
                    <a:t>(</a:t>
                  </a:r>
                  <a14:m>
                    <m:oMath xmlns:m="http://schemas.openxmlformats.org/officeDocument/2006/math">
                      <m:r>
                        <a:rPr lang="en-US" altLang="zh-CN" sz="1500" b="0" i="1" smtClean="0">
                          <a:latin typeface="Cambria Math" panose="02040503050406030204" pitchFamily="18" charset="0"/>
                          <a:cs typeface="Arial" panose="020B0604020202020204" pitchFamily="34" charset="0"/>
                        </a:rPr>
                        <m:t>𝑐</m:t>
                      </m:r>
                    </m:oMath>
                  </a14:m>
                  <a:r>
                    <a:rPr lang="zh-CN" altLang="en-US" sz="1500" dirty="0">
                      <a:latin typeface="Arial" panose="020B0604020202020204" pitchFamily="34" charset="0"/>
                      <a:cs typeface="Arial" panose="020B0604020202020204" pitchFamily="34" charset="0"/>
                    </a:rPr>
                    <a:t>*</a:t>
                  </a:r>
                  <a:r>
                    <a:rPr lang="en-GB" altLang="zh-CN" sz="1500" dirty="0">
                      <a:latin typeface="Arial" panose="020B0604020202020204" pitchFamily="34" charset="0"/>
                      <a:cs typeface="Arial" panose="020B0604020202020204" pitchFamily="34" charset="0"/>
                    </a:rPr>
                    <a:t>)</a:t>
                  </a:r>
                  <a:endParaRPr lang="zh-CN" altLang="en-US" sz="1500" dirty="0">
                    <a:latin typeface="Arial" panose="020B0604020202020204" pitchFamily="34" charset="0"/>
                    <a:cs typeface="Arial" panose="020B0604020202020204" pitchFamily="34" charset="0"/>
                  </a:endParaRPr>
                </a:p>
              </p:txBody>
            </p:sp>
          </mc:Choice>
          <mc:Fallback xmlns="">
            <p:sp>
              <p:nvSpPr>
                <p:cNvPr id="16" name="文本框 40">
                  <a:extLst>
                    <a:ext uri="{FF2B5EF4-FFF2-40B4-BE49-F238E27FC236}">
                      <a16:creationId xmlns:a16="http://schemas.microsoft.com/office/drawing/2014/main" id="{17BB51A1-865D-2A66-F5C0-F48D37091BC9}"/>
                    </a:ext>
                  </a:extLst>
                </p:cNvPr>
                <p:cNvSpPr txBox="1">
                  <a:spLocks noRot="1" noChangeAspect="1" noMove="1" noResize="1" noEditPoints="1" noAdjustHandles="1" noChangeArrowheads="1" noChangeShapeType="1" noTextEdit="1"/>
                </p:cNvSpPr>
                <p:nvPr/>
              </p:nvSpPr>
              <p:spPr>
                <a:xfrm>
                  <a:off x="7816223" y="3084730"/>
                  <a:ext cx="1944000" cy="553998"/>
                </a:xfrm>
                <a:prstGeom prst="rect">
                  <a:avLst/>
                </a:prstGeom>
                <a:blipFill>
                  <a:blip r:embed="rId6"/>
                  <a:stretch>
                    <a:fillRect t="-2222" b="-11111"/>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7" name="文本框 29">
                  <a:extLst>
                    <a:ext uri="{FF2B5EF4-FFF2-40B4-BE49-F238E27FC236}">
                      <a16:creationId xmlns:a16="http://schemas.microsoft.com/office/drawing/2014/main" id="{5268D629-0394-2489-B831-C9B3B8D6AD0B}"/>
                    </a:ext>
                  </a:extLst>
                </p:cNvPr>
                <p:cNvSpPr txBox="1"/>
                <p:nvPr/>
              </p:nvSpPr>
              <p:spPr>
                <a:xfrm>
                  <a:off x="4437623" y="3113347"/>
                  <a:ext cx="1340160" cy="553998"/>
                </a:xfrm>
                <a:prstGeom prst="rect">
                  <a:avLst/>
                </a:prstGeom>
                <a:noFill/>
              </p:spPr>
              <p:txBody>
                <a:bodyPr wrap="square" rtlCol="0">
                  <a:spAutoFit/>
                </a:bodyPr>
                <a:lstStyle/>
                <a:p>
                  <a:pPr algn="ctr"/>
                  <a:r>
                    <a:rPr lang="en-US" altLang="zh-CN" sz="1500" dirty="0">
                      <a:latin typeface="Arial" panose="020B0604020202020204" pitchFamily="34" charset="0"/>
                      <a:cs typeface="Arial" panose="020B0604020202020204" pitchFamily="34" charset="0"/>
                    </a:rPr>
                    <a:t>Blank</a:t>
                  </a:r>
                  <a:r>
                    <a:rPr lang="zh-CN" altLang="en-US" sz="1500" dirty="0">
                      <a:latin typeface="Arial" panose="020B0604020202020204" pitchFamily="34" charset="0"/>
                      <a:cs typeface="Arial" panose="020B0604020202020204" pitchFamily="34" charset="0"/>
                    </a:rPr>
                    <a:t> </a:t>
                  </a:r>
                  <a:r>
                    <a:rPr lang="en-US" altLang="zh-CN" sz="1500" dirty="0">
                      <a:latin typeface="Arial" panose="020B0604020202020204" pitchFamily="34" charset="0"/>
                      <a:cs typeface="Arial" panose="020B0604020202020204" pitchFamily="34" charset="0"/>
                    </a:rPr>
                    <a:t>interval</a:t>
                  </a:r>
                </a:p>
                <a:p>
                  <a:pPr algn="ctr"/>
                  <a:r>
                    <a:rPr lang="en-GB" altLang="zh-CN" sz="1500" dirty="0">
                      <a:latin typeface="Arial" panose="020B0604020202020204" pitchFamily="34" charset="0"/>
                      <a:cs typeface="Arial" panose="020B0604020202020204" pitchFamily="34" charset="0"/>
                    </a:rPr>
                    <a:t>(</a:t>
                  </a:r>
                  <a14:m>
                    <m:oMath xmlns:m="http://schemas.openxmlformats.org/officeDocument/2006/math">
                      <m:r>
                        <a:rPr lang="en-US" altLang="zh-CN" sz="1500" b="0" i="1" smtClean="0">
                          <a:latin typeface="Cambria Math" panose="02040503050406030204" pitchFamily="18" charset="0"/>
                          <a:cs typeface="Arial" panose="020B0604020202020204" pitchFamily="34" charset="0"/>
                        </a:rPr>
                        <m:t>𝑏</m:t>
                      </m:r>
                    </m:oMath>
                  </a14:m>
                  <a:r>
                    <a:rPr lang="zh-CN" altLang="en-US" sz="1500" dirty="0">
                      <a:latin typeface="Arial" panose="020B0604020202020204" pitchFamily="34" charset="0"/>
                      <a:cs typeface="Arial" panose="020B0604020202020204" pitchFamily="34" charset="0"/>
                    </a:rPr>
                    <a:t>*</a:t>
                  </a:r>
                  <a:r>
                    <a:rPr lang="en-GB" altLang="zh-CN" sz="1500" dirty="0">
                      <a:latin typeface="Arial" panose="020B0604020202020204" pitchFamily="34" charset="0"/>
                      <a:cs typeface="Arial" panose="020B0604020202020204" pitchFamily="34" charset="0"/>
                    </a:rPr>
                    <a:t>)</a:t>
                  </a:r>
                  <a:endParaRPr lang="zh-CN" altLang="en-US" sz="1500" dirty="0">
                    <a:latin typeface="Arial" panose="020B0604020202020204" pitchFamily="34" charset="0"/>
                    <a:cs typeface="Arial" panose="020B0604020202020204" pitchFamily="34" charset="0"/>
                  </a:endParaRPr>
                </a:p>
              </p:txBody>
            </p:sp>
          </mc:Choice>
          <mc:Fallback xmlns="">
            <p:sp>
              <p:nvSpPr>
                <p:cNvPr id="17" name="文本框 29">
                  <a:extLst>
                    <a:ext uri="{FF2B5EF4-FFF2-40B4-BE49-F238E27FC236}">
                      <a16:creationId xmlns:a16="http://schemas.microsoft.com/office/drawing/2014/main" id="{5268D629-0394-2489-B831-C9B3B8D6AD0B}"/>
                    </a:ext>
                  </a:extLst>
                </p:cNvPr>
                <p:cNvSpPr txBox="1">
                  <a:spLocks noRot="1" noChangeAspect="1" noMove="1" noResize="1" noEditPoints="1" noAdjustHandles="1" noChangeArrowheads="1" noChangeShapeType="1" noTextEdit="1"/>
                </p:cNvSpPr>
                <p:nvPr/>
              </p:nvSpPr>
              <p:spPr>
                <a:xfrm>
                  <a:off x="4437623" y="3113347"/>
                  <a:ext cx="1340160" cy="553998"/>
                </a:xfrm>
                <a:prstGeom prst="rect">
                  <a:avLst/>
                </a:prstGeom>
                <a:blipFill>
                  <a:blip r:embed="rId7"/>
                  <a:stretch>
                    <a:fillRect l="-935" t="-4545" r="-935" b="-11364"/>
                  </a:stretch>
                </a:blipFill>
              </p:spPr>
              <p:txBody>
                <a:bodyPr/>
                <a:lstStyle/>
                <a:p>
                  <a:r>
                    <a:rPr lang="en-CN">
                      <a:noFill/>
                    </a:rPr>
                    <a:t> </a:t>
                  </a:r>
                </a:p>
              </p:txBody>
            </p:sp>
          </mc:Fallback>
        </mc:AlternateContent>
        <p:sp>
          <p:nvSpPr>
            <p:cNvPr id="18" name="文本框 14">
              <a:extLst>
                <a:ext uri="{FF2B5EF4-FFF2-40B4-BE49-F238E27FC236}">
                  <a16:creationId xmlns:a16="http://schemas.microsoft.com/office/drawing/2014/main" id="{2FC76F07-9C6F-6B19-4338-9EE52C36C210}"/>
                </a:ext>
              </a:extLst>
            </p:cNvPr>
            <p:cNvSpPr txBox="1"/>
            <p:nvPr/>
          </p:nvSpPr>
          <p:spPr>
            <a:xfrm>
              <a:off x="669114" y="1241087"/>
              <a:ext cx="2263770" cy="369332"/>
            </a:xfrm>
            <a:prstGeom prst="rect">
              <a:avLst/>
            </a:prstGeom>
            <a:noFill/>
          </p:spPr>
          <p:txBody>
            <a:bodyPr wrap="square" rtlCol="0">
              <a:spAutoFit/>
            </a:bodyPr>
            <a:lstStyle/>
            <a:p>
              <a:r>
                <a:rPr lang="en-GB" altLang="zh-CN" dirty="0">
                  <a:latin typeface="Arial" panose="020B0604020202020204" pitchFamily="34" charset="0"/>
                  <a:cs typeface="Arial" panose="020B0604020202020204" pitchFamily="34" charset="0"/>
                </a:rPr>
                <a:t>Memory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Encoding</a:t>
              </a:r>
              <a:endParaRPr lang="zh-CN" altLang="en-US" dirty="0">
                <a:latin typeface="Arial" panose="020B0604020202020204" pitchFamily="34" charset="0"/>
                <a:cs typeface="Arial" panose="020B0604020202020204" pitchFamily="34" charset="0"/>
              </a:endParaRPr>
            </a:p>
          </p:txBody>
        </p:sp>
        <p:sp>
          <p:nvSpPr>
            <p:cNvPr id="19" name="文本框 14">
              <a:extLst>
                <a:ext uri="{FF2B5EF4-FFF2-40B4-BE49-F238E27FC236}">
                  <a16:creationId xmlns:a16="http://schemas.microsoft.com/office/drawing/2014/main" id="{9DC315FC-13A1-130E-42CF-6DC510C119EA}"/>
                </a:ext>
              </a:extLst>
            </p:cNvPr>
            <p:cNvSpPr txBox="1"/>
            <p:nvPr/>
          </p:nvSpPr>
          <p:spPr>
            <a:xfrm>
              <a:off x="6209095" y="1241087"/>
              <a:ext cx="2263770"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Memory</a:t>
              </a:r>
              <a:r>
                <a:rPr lang="zh-CN" altLang="en-US" dirty="0">
                  <a:latin typeface="Arial" panose="020B0604020202020204" pitchFamily="34" charset="0"/>
                  <a:cs typeface="Arial" panose="020B0604020202020204" pitchFamily="34" charset="0"/>
                </a:rPr>
                <a:t> </a:t>
              </a:r>
              <a:r>
                <a:rPr lang="en-GB" altLang="zh-CN" dirty="0">
                  <a:latin typeface="Arial" panose="020B0604020202020204" pitchFamily="34" charset="0"/>
                  <a:cs typeface="Arial" panose="020B0604020202020204" pitchFamily="34" charset="0"/>
                </a:rPr>
                <a:t>Test</a:t>
              </a:r>
            </a:p>
          </p:txBody>
        </p:sp>
      </p:grpSp>
    </p:spTree>
    <p:extLst>
      <p:ext uri="{BB962C8B-B14F-4D97-AF65-F5344CB8AC3E}">
        <p14:creationId xmlns:p14="http://schemas.microsoft.com/office/powerpoint/2010/main" val="3482493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8BF4F0D2-081B-73B3-3DD4-C51AB912EDFE}"/>
              </a:ext>
            </a:extLst>
          </p:cNvPr>
          <p:cNvGrpSpPr/>
          <p:nvPr/>
        </p:nvGrpSpPr>
        <p:grpSpPr>
          <a:xfrm>
            <a:off x="1279691" y="319828"/>
            <a:ext cx="8778706" cy="6218343"/>
            <a:chOff x="365291" y="310995"/>
            <a:chExt cx="8778706" cy="6218343"/>
          </a:xfrm>
        </p:grpSpPr>
        <p:sp>
          <p:nvSpPr>
            <p:cNvPr id="44" name="文本框 14">
              <a:extLst>
                <a:ext uri="{FF2B5EF4-FFF2-40B4-BE49-F238E27FC236}">
                  <a16:creationId xmlns:a16="http://schemas.microsoft.com/office/drawing/2014/main" id="{9C22D0E7-9891-3096-0E3A-545CF69FE259}"/>
                </a:ext>
              </a:extLst>
            </p:cNvPr>
            <p:cNvSpPr txBox="1"/>
            <p:nvPr/>
          </p:nvSpPr>
          <p:spPr>
            <a:xfrm>
              <a:off x="365291" y="310995"/>
              <a:ext cx="2380249" cy="369332"/>
            </a:xfrm>
            <a:prstGeom prst="rect">
              <a:avLst/>
            </a:prstGeom>
            <a:noFill/>
          </p:spPr>
          <p:txBody>
            <a:bodyPr wrap="square" rtlCol="0">
              <a:spAutoFit/>
            </a:bodyPr>
            <a:lstStyle/>
            <a:p>
              <a:r>
                <a:rPr lang="en-US" altLang="zh-CN" b="1" dirty="0">
                  <a:latin typeface="Arial" panose="020B0604020202020204" pitchFamily="34" charset="0"/>
                  <a:cs typeface="Arial" panose="020B0604020202020204" pitchFamily="34" charset="0"/>
                </a:rPr>
                <a:t>c</a:t>
              </a:r>
              <a:r>
                <a:rPr lang="zh-CN" altLang="en-US" b="1"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Trial</a:t>
              </a:r>
              <a:r>
                <a:rPr lang="zh-CN" altLang="en-US" b="1"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sequence</a:t>
              </a:r>
              <a:endParaRPr lang="zh-CN" altLang="en-US" b="1" dirty="0">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67E317E5-0B4F-E6DD-AF62-6B423E956B8E}"/>
                </a:ext>
              </a:extLst>
            </p:cNvPr>
            <p:cNvSpPr txBox="1"/>
            <p:nvPr/>
          </p:nvSpPr>
          <p:spPr>
            <a:xfrm>
              <a:off x="500755" y="1206605"/>
              <a:ext cx="1079719" cy="323165"/>
            </a:xfrm>
            <a:prstGeom prst="rect">
              <a:avLst/>
            </a:prstGeom>
            <a:noFill/>
          </p:spPr>
          <p:txBody>
            <a:bodyPr wrap="none" rtlCol="0">
              <a:spAutoFit/>
            </a:bodyPr>
            <a:lstStyle/>
            <a:p>
              <a:r>
                <a:rPr lang="en-US" altLang="zh-CN" sz="1500" dirty="0"/>
                <a:t>Exp.</a:t>
              </a:r>
              <a:r>
                <a:rPr lang="zh-CN" altLang="en-US" sz="1500" dirty="0"/>
                <a:t> </a:t>
              </a:r>
              <a:r>
                <a:rPr lang="en-US" altLang="zh-CN" sz="1500" dirty="0"/>
                <a:t>1</a:t>
              </a:r>
              <a:r>
                <a:rPr lang="zh-CN" altLang="en-US" sz="1500" dirty="0"/>
                <a:t> </a:t>
              </a:r>
              <a:r>
                <a:rPr lang="en-US" altLang="zh-CN" sz="1500" dirty="0"/>
                <a:t>&amp;</a:t>
              </a:r>
              <a:r>
                <a:rPr lang="zh-CN" altLang="en-US" sz="1500" dirty="0"/>
                <a:t> </a:t>
              </a:r>
              <a:r>
                <a:rPr lang="en-US" altLang="zh-CN" sz="1500" dirty="0"/>
                <a:t>4a</a:t>
              </a:r>
              <a:endParaRPr lang="en-CN" sz="1500" dirty="0"/>
            </a:p>
          </p:txBody>
        </p:sp>
        <p:grpSp>
          <p:nvGrpSpPr>
            <p:cNvPr id="64" name="Group 63">
              <a:extLst>
                <a:ext uri="{FF2B5EF4-FFF2-40B4-BE49-F238E27FC236}">
                  <a16:creationId xmlns:a16="http://schemas.microsoft.com/office/drawing/2014/main" id="{4B9421F8-B897-CD00-D46C-FCEE7A76480E}"/>
                </a:ext>
              </a:extLst>
            </p:cNvPr>
            <p:cNvGrpSpPr/>
            <p:nvPr/>
          </p:nvGrpSpPr>
          <p:grpSpPr>
            <a:xfrm>
              <a:off x="1766740" y="5521317"/>
              <a:ext cx="7377257" cy="1008021"/>
              <a:chOff x="1631276" y="5538984"/>
              <a:chExt cx="7377257" cy="1008021"/>
            </a:xfrm>
          </p:grpSpPr>
          <p:sp>
            <p:nvSpPr>
              <p:cNvPr id="34" name="圆角矩形 51">
                <a:extLst>
                  <a:ext uri="{FF2B5EF4-FFF2-40B4-BE49-F238E27FC236}">
                    <a16:creationId xmlns:a16="http://schemas.microsoft.com/office/drawing/2014/main" id="{D9C61942-83B8-ACF0-6F59-203F3E9BC005}"/>
                  </a:ext>
                </a:extLst>
              </p:cNvPr>
              <p:cNvSpPr/>
              <p:nvPr/>
            </p:nvSpPr>
            <p:spPr>
              <a:xfrm>
                <a:off x="1631276" y="5538984"/>
                <a:ext cx="7377257" cy="1008021"/>
              </a:xfrm>
              <a:prstGeom prst="roundRect">
                <a:avLst/>
              </a:prstGeom>
              <a:solidFill>
                <a:srgbClr val="5B9BD5">
                  <a:alpha val="1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500" dirty="0">
                  <a:latin typeface="Arial" panose="020B0604020202020204" pitchFamily="34" charset="0"/>
                  <a:cs typeface="Arial" panose="020B0604020202020204" pitchFamily="34" charset="0"/>
                </a:endParaRPr>
              </a:p>
            </p:txBody>
          </p:sp>
          <p:sp>
            <p:nvSpPr>
              <p:cNvPr id="35" name="矩形 52">
                <a:extLst>
                  <a:ext uri="{FF2B5EF4-FFF2-40B4-BE49-F238E27FC236}">
                    <a16:creationId xmlns:a16="http://schemas.microsoft.com/office/drawing/2014/main" id="{CF301809-28B9-F19B-A16E-D3C97593E312}"/>
                  </a:ext>
                </a:extLst>
              </p:cNvPr>
              <p:cNvSpPr>
                <a:spLocks/>
              </p:cNvSpPr>
              <p:nvPr/>
            </p:nvSpPr>
            <p:spPr>
              <a:xfrm>
                <a:off x="1717332" y="5869754"/>
                <a:ext cx="1332000" cy="504000"/>
              </a:xfrm>
              <a:prstGeom prst="rect">
                <a:avLst/>
              </a:prstGeom>
              <a:solidFill>
                <a:srgbClr val="9DC3E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dirty="0">
                    <a:solidFill>
                      <a:sysClr val="windowText" lastClr="000000"/>
                    </a:solidFill>
                    <a:latin typeface="Arial" panose="020B0604020202020204" pitchFamily="34" charset="0"/>
                    <a:cs typeface="Arial" panose="020B0604020202020204" pitchFamily="34" charset="0"/>
                  </a:rPr>
                  <a:t>Memory</a:t>
                </a:r>
              </a:p>
              <a:p>
                <a:pPr algn="ctr"/>
                <a:r>
                  <a:rPr kumimoji="1" lang="en-US" altLang="zh-CN" sz="1500" dirty="0">
                    <a:solidFill>
                      <a:sysClr val="windowText" lastClr="000000"/>
                    </a:solidFill>
                    <a:latin typeface="Arial" panose="020B0604020202020204" pitchFamily="34" charset="0"/>
                    <a:cs typeface="Arial" panose="020B0604020202020204" pitchFamily="34" charset="0"/>
                  </a:rPr>
                  <a:t>Encoding</a:t>
                </a:r>
                <a:endParaRPr kumimoji="1" lang="zh-CN" altLang="en-US" sz="1500" dirty="0">
                  <a:solidFill>
                    <a:sysClr val="windowText" lastClr="000000"/>
                  </a:solidFill>
                  <a:latin typeface="Arial" panose="020B0604020202020204" pitchFamily="34" charset="0"/>
                  <a:cs typeface="Arial" panose="020B0604020202020204" pitchFamily="34" charset="0"/>
                </a:endParaRPr>
              </a:p>
            </p:txBody>
          </p:sp>
          <p:sp>
            <p:nvSpPr>
              <p:cNvPr id="36" name="矩形 53">
                <a:extLst>
                  <a:ext uri="{FF2B5EF4-FFF2-40B4-BE49-F238E27FC236}">
                    <a16:creationId xmlns:a16="http://schemas.microsoft.com/office/drawing/2014/main" id="{950C2967-523B-CE46-13EA-8D4D692AE265}"/>
                  </a:ext>
                </a:extLst>
              </p:cNvPr>
              <p:cNvSpPr/>
              <p:nvPr/>
            </p:nvSpPr>
            <p:spPr>
              <a:xfrm>
                <a:off x="3661332" y="5868009"/>
                <a:ext cx="1332000" cy="504000"/>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500" dirty="0">
                    <a:solidFill>
                      <a:sysClr val="windowText" lastClr="000000"/>
                    </a:solidFill>
                    <a:latin typeface="Arial" panose="020B0604020202020204" pitchFamily="34" charset="0"/>
                    <a:cs typeface="Arial" panose="020B0604020202020204" pitchFamily="34" charset="0"/>
                  </a:rPr>
                  <a:t>Duration</a:t>
                </a:r>
              </a:p>
              <a:p>
                <a:pPr algn="ctr"/>
                <a:r>
                  <a:rPr kumimoji="1" lang="en-US" altLang="zh-CN" sz="1500" dirty="0">
                    <a:solidFill>
                      <a:sysClr val="windowText" lastClr="000000"/>
                    </a:solidFill>
                    <a:latin typeface="Arial" panose="020B0604020202020204" pitchFamily="34" charset="0"/>
                    <a:cs typeface="Arial" panose="020B0604020202020204" pitchFamily="34" charset="0"/>
                  </a:rPr>
                  <a:t>Encoding</a:t>
                </a:r>
                <a:endParaRPr kumimoji="1" lang="zh-CN" altLang="en-US" sz="1500" dirty="0">
                  <a:latin typeface="Arial" panose="020B0604020202020204" pitchFamily="34" charset="0"/>
                  <a:cs typeface="Arial" panose="020B0604020202020204" pitchFamily="34" charset="0"/>
                </a:endParaRPr>
              </a:p>
            </p:txBody>
          </p:sp>
          <p:sp>
            <p:nvSpPr>
              <p:cNvPr id="37" name="矩形 54">
                <a:extLst>
                  <a:ext uri="{FF2B5EF4-FFF2-40B4-BE49-F238E27FC236}">
                    <a16:creationId xmlns:a16="http://schemas.microsoft.com/office/drawing/2014/main" id="{373EB43E-DD51-BEF6-AAF3-E6CF85037A7A}"/>
                  </a:ext>
                </a:extLst>
              </p:cNvPr>
              <p:cNvSpPr/>
              <p:nvPr/>
            </p:nvSpPr>
            <p:spPr>
              <a:xfrm>
                <a:off x="5605332" y="5868498"/>
                <a:ext cx="1332000" cy="504000"/>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500" dirty="0">
                    <a:solidFill>
                      <a:sysClr val="windowText" lastClr="000000"/>
                    </a:solidFill>
                    <a:latin typeface="Arial" panose="020B0604020202020204" pitchFamily="34" charset="0"/>
                    <a:cs typeface="Arial" panose="020B0604020202020204" pitchFamily="34" charset="0"/>
                  </a:rPr>
                  <a:t>Duration</a:t>
                </a:r>
              </a:p>
              <a:p>
                <a:pPr algn="ctr"/>
                <a:r>
                  <a:rPr kumimoji="1" lang="en-US" altLang="zh-CN" sz="1500" dirty="0">
                    <a:solidFill>
                      <a:sysClr val="windowText" lastClr="000000"/>
                    </a:solidFill>
                    <a:latin typeface="Arial" panose="020B0604020202020204" pitchFamily="34" charset="0"/>
                    <a:cs typeface="Arial" panose="020B0604020202020204" pitchFamily="34" charset="0"/>
                  </a:rPr>
                  <a:t>Reproduction</a:t>
                </a:r>
                <a:endParaRPr kumimoji="1" lang="zh-CN" altLang="en-US" sz="1500" dirty="0">
                  <a:solidFill>
                    <a:schemeClr val="tx1"/>
                  </a:solidFill>
                  <a:latin typeface="Arial" panose="020B0604020202020204" pitchFamily="34" charset="0"/>
                  <a:cs typeface="Arial" panose="020B0604020202020204" pitchFamily="34" charset="0"/>
                </a:endParaRPr>
              </a:p>
            </p:txBody>
          </p:sp>
          <p:sp>
            <p:nvSpPr>
              <p:cNvPr id="38" name="矩形 55">
                <a:extLst>
                  <a:ext uri="{FF2B5EF4-FFF2-40B4-BE49-F238E27FC236}">
                    <a16:creationId xmlns:a16="http://schemas.microsoft.com/office/drawing/2014/main" id="{DD2A553B-25DF-5AB3-F43A-4ADCFC07D7EF}"/>
                  </a:ext>
                </a:extLst>
              </p:cNvPr>
              <p:cNvSpPr/>
              <p:nvPr/>
            </p:nvSpPr>
            <p:spPr>
              <a:xfrm>
                <a:off x="7549332" y="5868498"/>
                <a:ext cx="1332000" cy="504000"/>
              </a:xfrm>
              <a:prstGeom prst="rect">
                <a:avLst/>
              </a:prstGeom>
              <a:solidFill>
                <a:srgbClr val="9DC3E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500" dirty="0">
                    <a:solidFill>
                      <a:schemeClr val="tx1"/>
                    </a:solidFill>
                    <a:latin typeface="Arial" panose="020B0604020202020204" pitchFamily="34" charset="0"/>
                    <a:cs typeface="Arial" panose="020B0604020202020204" pitchFamily="34" charset="0"/>
                  </a:rPr>
                  <a:t>Memory</a:t>
                </a:r>
              </a:p>
              <a:p>
                <a:pPr algn="ctr"/>
                <a:r>
                  <a:rPr kumimoji="1" lang="en-US" altLang="zh-CN" sz="1500" dirty="0">
                    <a:solidFill>
                      <a:schemeClr val="tx1"/>
                    </a:solidFill>
                    <a:latin typeface="Arial" panose="020B0604020202020204" pitchFamily="34" charset="0"/>
                    <a:cs typeface="Arial" panose="020B0604020202020204" pitchFamily="34" charset="0"/>
                  </a:rPr>
                  <a:t>Test</a:t>
                </a:r>
                <a:endParaRPr kumimoji="1" lang="zh-CN" altLang="en-US" sz="1500" dirty="0">
                  <a:solidFill>
                    <a:schemeClr val="tx1"/>
                  </a:solidFill>
                  <a:latin typeface="Arial" panose="020B0604020202020204" pitchFamily="34" charset="0"/>
                  <a:cs typeface="Arial" panose="020B0604020202020204" pitchFamily="34" charset="0"/>
                </a:endParaRPr>
              </a:p>
            </p:txBody>
          </p:sp>
          <p:cxnSp>
            <p:nvCxnSpPr>
              <p:cNvPr id="39" name="直线箭头连接符 56">
                <a:extLst>
                  <a:ext uri="{FF2B5EF4-FFF2-40B4-BE49-F238E27FC236}">
                    <a16:creationId xmlns:a16="http://schemas.microsoft.com/office/drawing/2014/main" id="{A6E37DC6-192A-B880-B04B-3C29472E8E65}"/>
                  </a:ext>
                </a:extLst>
              </p:cNvPr>
              <p:cNvCxnSpPr>
                <a:cxnSpLocks/>
                <a:stCxn id="35" idx="3"/>
                <a:endCxn id="36" idx="1"/>
              </p:cNvCxnSpPr>
              <p:nvPr/>
            </p:nvCxnSpPr>
            <p:spPr>
              <a:xfrm flipV="1">
                <a:off x="3049332" y="6120009"/>
                <a:ext cx="612000" cy="174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0" name="直线箭头连接符 57">
                <a:extLst>
                  <a:ext uri="{FF2B5EF4-FFF2-40B4-BE49-F238E27FC236}">
                    <a16:creationId xmlns:a16="http://schemas.microsoft.com/office/drawing/2014/main" id="{9D368858-FC1F-FCB0-C10F-E674721B7F4E}"/>
                  </a:ext>
                </a:extLst>
              </p:cNvPr>
              <p:cNvCxnSpPr>
                <a:cxnSpLocks/>
                <a:stCxn id="36" idx="3"/>
                <a:endCxn id="42" idx="1"/>
              </p:cNvCxnSpPr>
              <p:nvPr/>
            </p:nvCxnSpPr>
            <p:spPr>
              <a:xfrm flipV="1">
                <a:off x="4993332" y="6117620"/>
                <a:ext cx="90000" cy="2389"/>
              </a:xfrm>
              <a:prstGeom prst="straightConnector1">
                <a:avLst/>
              </a:prstGeom>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直线箭头连接符 58">
                <a:extLst>
                  <a:ext uri="{FF2B5EF4-FFF2-40B4-BE49-F238E27FC236}">
                    <a16:creationId xmlns:a16="http://schemas.microsoft.com/office/drawing/2014/main" id="{7C2B48F1-0449-44AF-3058-27F7C36FEEF0}"/>
                  </a:ext>
                </a:extLst>
              </p:cNvPr>
              <p:cNvCxnSpPr>
                <a:cxnSpLocks/>
                <a:stCxn id="37" idx="3"/>
                <a:endCxn id="38" idx="1"/>
              </p:cNvCxnSpPr>
              <p:nvPr/>
            </p:nvCxnSpPr>
            <p:spPr>
              <a:xfrm>
                <a:off x="6937332" y="6120498"/>
                <a:ext cx="612000"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2" name="圆角矩形 1">
                <a:extLst>
                  <a:ext uri="{FF2B5EF4-FFF2-40B4-BE49-F238E27FC236}">
                    <a16:creationId xmlns:a16="http://schemas.microsoft.com/office/drawing/2014/main" id="{2D43C5CA-F6F0-E60F-B796-6F4FED929414}"/>
                  </a:ext>
                </a:extLst>
              </p:cNvPr>
              <p:cNvSpPr/>
              <p:nvPr/>
            </p:nvSpPr>
            <p:spPr>
              <a:xfrm>
                <a:off x="5083332" y="5865620"/>
                <a:ext cx="396000" cy="50400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zh-CN" sz="1500" dirty="0">
                    <a:solidFill>
                      <a:sysClr val="windowText" lastClr="000000"/>
                    </a:solidFill>
                    <a:latin typeface="Arial" panose="020B0604020202020204" pitchFamily="34" charset="0"/>
                    <a:cs typeface="Arial" panose="020B0604020202020204" pitchFamily="34" charset="0"/>
                  </a:rPr>
                  <a:t>gap</a:t>
                </a:r>
                <a:endParaRPr kumimoji="1" lang="zh-CN" altLang="en-US" sz="1500" dirty="0">
                  <a:solidFill>
                    <a:schemeClr val="tx1"/>
                  </a:solidFill>
                  <a:latin typeface="Arial" panose="020B0604020202020204" pitchFamily="34" charset="0"/>
                  <a:cs typeface="Arial" panose="020B0604020202020204" pitchFamily="34" charset="0"/>
                </a:endParaRPr>
              </a:p>
            </p:txBody>
          </p:sp>
          <p:cxnSp>
            <p:nvCxnSpPr>
              <p:cNvPr id="43" name="直线箭头连接符 66">
                <a:extLst>
                  <a:ext uri="{FF2B5EF4-FFF2-40B4-BE49-F238E27FC236}">
                    <a16:creationId xmlns:a16="http://schemas.microsoft.com/office/drawing/2014/main" id="{E0847702-6194-2764-F38B-751CD05741B9}"/>
                  </a:ext>
                </a:extLst>
              </p:cNvPr>
              <p:cNvCxnSpPr>
                <a:cxnSpLocks/>
                <a:stCxn id="42" idx="3"/>
                <a:endCxn id="37" idx="1"/>
              </p:cNvCxnSpPr>
              <p:nvPr/>
            </p:nvCxnSpPr>
            <p:spPr>
              <a:xfrm>
                <a:off x="5479332" y="6117620"/>
                <a:ext cx="126000" cy="287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2" name="文本框 59">
                <a:extLst>
                  <a:ext uri="{FF2B5EF4-FFF2-40B4-BE49-F238E27FC236}">
                    <a16:creationId xmlns:a16="http://schemas.microsoft.com/office/drawing/2014/main" id="{5DB39681-957A-D21F-875F-7D4557342343}"/>
                  </a:ext>
                </a:extLst>
              </p:cNvPr>
              <p:cNvSpPr txBox="1"/>
              <p:nvPr/>
            </p:nvSpPr>
            <p:spPr>
              <a:xfrm>
                <a:off x="1697888" y="5538984"/>
                <a:ext cx="1370888" cy="323165"/>
              </a:xfrm>
              <a:prstGeom prst="rect">
                <a:avLst/>
              </a:prstGeom>
              <a:noFill/>
            </p:spPr>
            <p:txBody>
              <a:bodyPr wrap="none" rtlCol="0">
                <a:spAutoFit/>
              </a:bodyPr>
              <a:lstStyle/>
              <a:p>
                <a:pPr algn="ctr"/>
                <a:r>
                  <a:rPr kumimoji="1" lang="en-US" altLang="zh-CN" sz="1500" b="1" dirty="0">
                    <a:solidFill>
                      <a:srgbClr val="5B9BD5"/>
                    </a:solidFill>
                    <a:latin typeface="Arial" panose="020B0604020202020204" pitchFamily="34" charset="0"/>
                    <a:cs typeface="Arial" panose="020B0604020202020204" pitchFamily="34" charset="0"/>
                  </a:rPr>
                  <a:t>Memory</a:t>
                </a:r>
                <a:r>
                  <a:rPr kumimoji="1" lang="zh-CN" altLang="en-US" sz="1500" b="1" dirty="0">
                    <a:solidFill>
                      <a:srgbClr val="5B9BD5"/>
                    </a:solidFill>
                    <a:latin typeface="Arial" panose="020B0604020202020204" pitchFamily="34" charset="0"/>
                    <a:cs typeface="Arial" panose="020B0604020202020204" pitchFamily="34" charset="0"/>
                  </a:rPr>
                  <a:t> </a:t>
                </a:r>
                <a:r>
                  <a:rPr kumimoji="1" lang="en-US" altLang="zh-CN" sz="1500" b="1" dirty="0">
                    <a:solidFill>
                      <a:srgbClr val="5B9BD5"/>
                    </a:solidFill>
                    <a:latin typeface="Arial" panose="020B0604020202020204" pitchFamily="34" charset="0"/>
                    <a:cs typeface="Arial" panose="020B0604020202020204" pitchFamily="34" charset="0"/>
                  </a:rPr>
                  <a:t>load</a:t>
                </a:r>
                <a:endParaRPr kumimoji="1" lang="zh-CN" altLang="en-US" sz="1500" b="1" dirty="0">
                  <a:solidFill>
                    <a:srgbClr val="5B9BD5"/>
                  </a:solidFill>
                  <a:latin typeface="Arial" panose="020B0604020202020204" pitchFamily="34" charset="0"/>
                  <a:cs typeface="Arial" panose="020B0604020202020204" pitchFamily="34" charset="0"/>
                </a:endParaRPr>
              </a:p>
            </p:txBody>
          </p:sp>
        </p:grpSp>
        <p:sp>
          <p:nvSpPr>
            <p:cNvPr id="60" name="TextBox 59">
              <a:extLst>
                <a:ext uri="{FF2B5EF4-FFF2-40B4-BE49-F238E27FC236}">
                  <a16:creationId xmlns:a16="http://schemas.microsoft.com/office/drawing/2014/main" id="{376CDBC4-6A18-5012-2532-E31CE574518A}"/>
                </a:ext>
              </a:extLst>
            </p:cNvPr>
            <p:cNvSpPr txBox="1"/>
            <p:nvPr/>
          </p:nvSpPr>
          <p:spPr>
            <a:xfrm>
              <a:off x="500755" y="2373351"/>
              <a:ext cx="1084528" cy="323165"/>
            </a:xfrm>
            <a:prstGeom prst="rect">
              <a:avLst/>
            </a:prstGeom>
            <a:noFill/>
          </p:spPr>
          <p:txBody>
            <a:bodyPr wrap="none" rtlCol="0">
              <a:spAutoFit/>
            </a:bodyPr>
            <a:lstStyle/>
            <a:p>
              <a:r>
                <a:rPr lang="en-US" altLang="zh-CN" sz="1500" dirty="0"/>
                <a:t>Exp.</a:t>
              </a:r>
              <a:r>
                <a:rPr lang="zh-CN" altLang="en-US" sz="1500" dirty="0"/>
                <a:t> </a:t>
              </a:r>
              <a:r>
                <a:rPr lang="en-US" altLang="zh-CN" sz="1500" dirty="0"/>
                <a:t>2</a:t>
              </a:r>
              <a:r>
                <a:rPr lang="zh-CN" altLang="en-US" sz="1500" dirty="0"/>
                <a:t> </a:t>
              </a:r>
              <a:r>
                <a:rPr lang="en-US" altLang="zh-CN" sz="1500" dirty="0"/>
                <a:t>&amp;</a:t>
              </a:r>
              <a:r>
                <a:rPr lang="zh-CN" altLang="en-US" sz="1500" dirty="0"/>
                <a:t> </a:t>
              </a:r>
              <a:r>
                <a:rPr lang="en-US" altLang="zh-CN" sz="1500" dirty="0"/>
                <a:t>4b</a:t>
              </a:r>
              <a:endParaRPr lang="en-CN" sz="1500" dirty="0"/>
            </a:p>
          </p:txBody>
        </p:sp>
        <p:sp>
          <p:nvSpPr>
            <p:cNvPr id="61" name="TextBox 60">
              <a:extLst>
                <a:ext uri="{FF2B5EF4-FFF2-40B4-BE49-F238E27FC236}">
                  <a16:creationId xmlns:a16="http://schemas.microsoft.com/office/drawing/2014/main" id="{E5086142-EB03-EA7D-9337-A852494ADA2C}"/>
                </a:ext>
              </a:extLst>
            </p:cNvPr>
            <p:cNvSpPr txBox="1"/>
            <p:nvPr/>
          </p:nvSpPr>
          <p:spPr>
            <a:xfrm>
              <a:off x="502358" y="3538237"/>
              <a:ext cx="1078116" cy="323165"/>
            </a:xfrm>
            <a:prstGeom prst="rect">
              <a:avLst/>
            </a:prstGeom>
            <a:noFill/>
          </p:spPr>
          <p:txBody>
            <a:bodyPr wrap="none" rtlCol="0">
              <a:spAutoFit/>
            </a:bodyPr>
            <a:lstStyle/>
            <a:p>
              <a:r>
                <a:rPr lang="en-US" altLang="zh-CN" sz="1500" dirty="0"/>
                <a:t>Exp.</a:t>
              </a:r>
              <a:r>
                <a:rPr lang="zh-CN" altLang="en-US" sz="1500" dirty="0"/>
                <a:t> </a:t>
              </a:r>
              <a:r>
                <a:rPr lang="en-US" altLang="zh-CN" sz="1500" dirty="0"/>
                <a:t>3</a:t>
              </a:r>
              <a:r>
                <a:rPr lang="zh-CN" altLang="en-US" sz="1500" dirty="0"/>
                <a:t> </a:t>
              </a:r>
              <a:r>
                <a:rPr lang="en-US" altLang="zh-CN" sz="1500" dirty="0"/>
                <a:t>&amp;</a:t>
              </a:r>
              <a:r>
                <a:rPr lang="zh-CN" altLang="en-US" sz="1500" dirty="0"/>
                <a:t> </a:t>
              </a:r>
              <a:r>
                <a:rPr lang="en-US" altLang="zh-CN" sz="1500" dirty="0"/>
                <a:t>4c</a:t>
              </a:r>
              <a:endParaRPr lang="en-CN" sz="1500" dirty="0"/>
            </a:p>
          </p:txBody>
        </p:sp>
        <p:sp>
          <p:nvSpPr>
            <p:cNvPr id="62" name="TextBox 61">
              <a:extLst>
                <a:ext uri="{FF2B5EF4-FFF2-40B4-BE49-F238E27FC236}">
                  <a16:creationId xmlns:a16="http://schemas.microsoft.com/office/drawing/2014/main" id="{D7B06BDD-EE27-E1D3-CAA8-507BE380A8EF}"/>
                </a:ext>
              </a:extLst>
            </p:cNvPr>
            <p:cNvSpPr txBox="1"/>
            <p:nvPr/>
          </p:nvSpPr>
          <p:spPr>
            <a:xfrm>
              <a:off x="701303" y="4689541"/>
              <a:ext cx="635687" cy="323165"/>
            </a:xfrm>
            <a:prstGeom prst="rect">
              <a:avLst/>
            </a:prstGeom>
            <a:noFill/>
          </p:spPr>
          <p:txBody>
            <a:bodyPr wrap="none" rtlCol="0">
              <a:spAutoFit/>
            </a:bodyPr>
            <a:lstStyle/>
            <a:p>
              <a:r>
                <a:rPr lang="en-US" altLang="zh-CN" sz="1500" dirty="0"/>
                <a:t>Exp.5</a:t>
              </a:r>
              <a:endParaRPr lang="en-CN" sz="1500" dirty="0"/>
            </a:p>
          </p:txBody>
        </p:sp>
        <p:sp>
          <p:nvSpPr>
            <p:cNvPr id="63" name="TextBox 62">
              <a:extLst>
                <a:ext uri="{FF2B5EF4-FFF2-40B4-BE49-F238E27FC236}">
                  <a16:creationId xmlns:a16="http://schemas.microsoft.com/office/drawing/2014/main" id="{9D463C60-6C44-0F22-B42F-A716F4C0B381}"/>
                </a:ext>
              </a:extLst>
            </p:cNvPr>
            <p:cNvSpPr txBox="1"/>
            <p:nvPr/>
          </p:nvSpPr>
          <p:spPr>
            <a:xfrm>
              <a:off x="717450" y="5862149"/>
              <a:ext cx="674159" cy="323165"/>
            </a:xfrm>
            <a:prstGeom prst="rect">
              <a:avLst/>
            </a:prstGeom>
            <a:noFill/>
          </p:spPr>
          <p:txBody>
            <a:bodyPr wrap="none" rtlCol="0">
              <a:spAutoFit/>
            </a:bodyPr>
            <a:lstStyle/>
            <a:p>
              <a:r>
                <a:rPr lang="en-US" altLang="zh-CN" sz="1500" dirty="0"/>
                <a:t>Exp.</a:t>
              </a:r>
              <a:r>
                <a:rPr lang="zh-CN" altLang="en-US" sz="1500" dirty="0"/>
                <a:t> </a:t>
              </a:r>
              <a:r>
                <a:rPr lang="en-US" altLang="zh-CN" sz="1500" dirty="0"/>
                <a:t>6</a:t>
              </a:r>
              <a:endParaRPr lang="en-CN" sz="1500" dirty="0"/>
            </a:p>
          </p:txBody>
        </p:sp>
        <p:grpSp>
          <p:nvGrpSpPr>
            <p:cNvPr id="65" name="Group 64">
              <a:extLst>
                <a:ext uri="{FF2B5EF4-FFF2-40B4-BE49-F238E27FC236}">
                  <a16:creationId xmlns:a16="http://schemas.microsoft.com/office/drawing/2014/main" id="{AAA7C3C6-8D18-2582-6E46-0C392A0F9822}"/>
                </a:ext>
              </a:extLst>
            </p:cNvPr>
            <p:cNvGrpSpPr/>
            <p:nvPr/>
          </p:nvGrpSpPr>
          <p:grpSpPr>
            <a:xfrm>
              <a:off x="1766740" y="4347112"/>
              <a:ext cx="7377257" cy="1008021"/>
              <a:chOff x="1631276" y="5538984"/>
              <a:chExt cx="7377257" cy="1008021"/>
            </a:xfrm>
          </p:grpSpPr>
          <p:sp>
            <p:nvSpPr>
              <p:cNvPr id="66" name="圆角矩形 51">
                <a:extLst>
                  <a:ext uri="{FF2B5EF4-FFF2-40B4-BE49-F238E27FC236}">
                    <a16:creationId xmlns:a16="http://schemas.microsoft.com/office/drawing/2014/main" id="{C3459C4D-6288-94BB-A590-26DC3A86F8F4}"/>
                  </a:ext>
                </a:extLst>
              </p:cNvPr>
              <p:cNvSpPr/>
              <p:nvPr/>
            </p:nvSpPr>
            <p:spPr>
              <a:xfrm>
                <a:off x="1631276" y="5538984"/>
                <a:ext cx="7377257" cy="1008021"/>
              </a:xfrm>
              <a:prstGeom prst="roundRect">
                <a:avLst/>
              </a:prstGeom>
              <a:solidFill>
                <a:srgbClr val="5B9BD5">
                  <a:alpha val="1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500" dirty="0">
                  <a:latin typeface="Arial" panose="020B0604020202020204" pitchFamily="34" charset="0"/>
                  <a:cs typeface="Arial" panose="020B0604020202020204" pitchFamily="34" charset="0"/>
                </a:endParaRPr>
              </a:p>
            </p:txBody>
          </p:sp>
          <p:sp>
            <p:nvSpPr>
              <p:cNvPr id="67" name="矩形 52">
                <a:extLst>
                  <a:ext uri="{FF2B5EF4-FFF2-40B4-BE49-F238E27FC236}">
                    <a16:creationId xmlns:a16="http://schemas.microsoft.com/office/drawing/2014/main" id="{AFA12132-79D5-DBFD-7A75-41900C813012}"/>
                  </a:ext>
                </a:extLst>
              </p:cNvPr>
              <p:cNvSpPr>
                <a:spLocks/>
              </p:cNvSpPr>
              <p:nvPr/>
            </p:nvSpPr>
            <p:spPr>
              <a:xfrm>
                <a:off x="1717332" y="5869754"/>
                <a:ext cx="1332000" cy="504000"/>
              </a:xfrm>
              <a:prstGeom prst="rect">
                <a:avLst/>
              </a:prstGeom>
              <a:solidFill>
                <a:srgbClr val="9DC3E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dirty="0">
                    <a:solidFill>
                      <a:sysClr val="windowText" lastClr="000000"/>
                    </a:solidFill>
                    <a:latin typeface="Arial" panose="020B0604020202020204" pitchFamily="34" charset="0"/>
                    <a:cs typeface="Arial" panose="020B0604020202020204" pitchFamily="34" charset="0"/>
                  </a:rPr>
                  <a:t>Memory</a:t>
                </a:r>
              </a:p>
              <a:p>
                <a:pPr algn="ctr"/>
                <a:r>
                  <a:rPr kumimoji="1" lang="en-US" altLang="zh-CN" sz="1500" dirty="0">
                    <a:solidFill>
                      <a:sysClr val="windowText" lastClr="000000"/>
                    </a:solidFill>
                    <a:latin typeface="Arial" panose="020B0604020202020204" pitchFamily="34" charset="0"/>
                    <a:cs typeface="Arial" panose="020B0604020202020204" pitchFamily="34" charset="0"/>
                  </a:rPr>
                  <a:t>Encoding</a:t>
                </a:r>
                <a:endParaRPr kumimoji="1" lang="zh-CN" altLang="en-US" sz="1500" dirty="0">
                  <a:solidFill>
                    <a:sysClr val="windowText" lastClr="000000"/>
                  </a:solidFill>
                  <a:latin typeface="Arial" panose="020B0604020202020204" pitchFamily="34" charset="0"/>
                  <a:cs typeface="Arial" panose="020B0604020202020204" pitchFamily="34" charset="0"/>
                </a:endParaRPr>
              </a:p>
            </p:txBody>
          </p:sp>
          <p:sp>
            <p:nvSpPr>
              <p:cNvPr id="68" name="矩形 53">
                <a:extLst>
                  <a:ext uri="{FF2B5EF4-FFF2-40B4-BE49-F238E27FC236}">
                    <a16:creationId xmlns:a16="http://schemas.microsoft.com/office/drawing/2014/main" id="{4D6B1A66-80F9-4C92-A4CD-E5A2A628A287}"/>
                  </a:ext>
                </a:extLst>
              </p:cNvPr>
              <p:cNvSpPr/>
              <p:nvPr/>
            </p:nvSpPr>
            <p:spPr>
              <a:xfrm>
                <a:off x="3661332" y="5868009"/>
                <a:ext cx="1332000" cy="504000"/>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500" dirty="0">
                    <a:solidFill>
                      <a:sysClr val="windowText" lastClr="000000"/>
                    </a:solidFill>
                    <a:latin typeface="Arial" panose="020B0604020202020204" pitchFamily="34" charset="0"/>
                    <a:cs typeface="Arial" panose="020B0604020202020204" pitchFamily="34" charset="0"/>
                  </a:rPr>
                  <a:t>Duration</a:t>
                </a:r>
              </a:p>
              <a:p>
                <a:pPr algn="ctr"/>
                <a:r>
                  <a:rPr kumimoji="1" lang="en-US" altLang="zh-CN" sz="1500" dirty="0">
                    <a:solidFill>
                      <a:sysClr val="windowText" lastClr="000000"/>
                    </a:solidFill>
                    <a:latin typeface="Arial" panose="020B0604020202020204" pitchFamily="34" charset="0"/>
                    <a:cs typeface="Arial" panose="020B0604020202020204" pitchFamily="34" charset="0"/>
                  </a:rPr>
                  <a:t>Encoding</a:t>
                </a:r>
                <a:endParaRPr kumimoji="1" lang="zh-CN" altLang="en-US" sz="1500" dirty="0">
                  <a:latin typeface="Arial" panose="020B0604020202020204" pitchFamily="34" charset="0"/>
                  <a:cs typeface="Arial" panose="020B0604020202020204" pitchFamily="34" charset="0"/>
                </a:endParaRPr>
              </a:p>
            </p:txBody>
          </p:sp>
          <p:sp>
            <p:nvSpPr>
              <p:cNvPr id="69" name="矩形 54">
                <a:extLst>
                  <a:ext uri="{FF2B5EF4-FFF2-40B4-BE49-F238E27FC236}">
                    <a16:creationId xmlns:a16="http://schemas.microsoft.com/office/drawing/2014/main" id="{768C875B-86DE-48A7-ACEB-13252F4B53B9}"/>
                  </a:ext>
                </a:extLst>
              </p:cNvPr>
              <p:cNvSpPr/>
              <p:nvPr/>
            </p:nvSpPr>
            <p:spPr>
              <a:xfrm>
                <a:off x="5605332" y="5868498"/>
                <a:ext cx="1332000" cy="504000"/>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500" dirty="0">
                    <a:solidFill>
                      <a:sysClr val="windowText" lastClr="000000"/>
                    </a:solidFill>
                    <a:latin typeface="Arial" panose="020B0604020202020204" pitchFamily="34" charset="0"/>
                    <a:cs typeface="Arial" panose="020B0604020202020204" pitchFamily="34" charset="0"/>
                  </a:rPr>
                  <a:t>Duration</a:t>
                </a:r>
              </a:p>
              <a:p>
                <a:pPr algn="ctr"/>
                <a:r>
                  <a:rPr kumimoji="1" lang="en-US" altLang="zh-CN" sz="1500" dirty="0">
                    <a:solidFill>
                      <a:sysClr val="windowText" lastClr="000000"/>
                    </a:solidFill>
                    <a:latin typeface="Arial" panose="020B0604020202020204" pitchFamily="34" charset="0"/>
                    <a:cs typeface="Arial" panose="020B0604020202020204" pitchFamily="34" charset="0"/>
                  </a:rPr>
                  <a:t>Reproduction</a:t>
                </a:r>
                <a:endParaRPr kumimoji="1" lang="zh-CN" altLang="en-US" sz="1500" dirty="0">
                  <a:solidFill>
                    <a:schemeClr val="tx1"/>
                  </a:solidFill>
                  <a:latin typeface="Arial" panose="020B0604020202020204" pitchFamily="34" charset="0"/>
                  <a:cs typeface="Arial" panose="020B0604020202020204" pitchFamily="34" charset="0"/>
                </a:endParaRPr>
              </a:p>
            </p:txBody>
          </p:sp>
          <p:sp>
            <p:nvSpPr>
              <p:cNvPr id="70" name="矩形 55">
                <a:extLst>
                  <a:ext uri="{FF2B5EF4-FFF2-40B4-BE49-F238E27FC236}">
                    <a16:creationId xmlns:a16="http://schemas.microsoft.com/office/drawing/2014/main" id="{98F35CB7-C308-895F-76A5-11048C8048D6}"/>
                  </a:ext>
                </a:extLst>
              </p:cNvPr>
              <p:cNvSpPr/>
              <p:nvPr/>
            </p:nvSpPr>
            <p:spPr>
              <a:xfrm>
                <a:off x="7549332" y="5868498"/>
                <a:ext cx="1332000" cy="504000"/>
              </a:xfrm>
              <a:prstGeom prst="rect">
                <a:avLst/>
              </a:prstGeom>
              <a:solidFill>
                <a:srgbClr val="9DC3E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500" dirty="0">
                    <a:solidFill>
                      <a:schemeClr val="tx1"/>
                    </a:solidFill>
                    <a:latin typeface="Arial" panose="020B0604020202020204" pitchFamily="34" charset="0"/>
                    <a:cs typeface="Arial" panose="020B0604020202020204" pitchFamily="34" charset="0"/>
                  </a:rPr>
                  <a:t>Memory</a:t>
                </a:r>
              </a:p>
              <a:p>
                <a:pPr algn="ctr"/>
                <a:r>
                  <a:rPr kumimoji="1" lang="en-US" altLang="zh-CN" sz="1500" dirty="0">
                    <a:solidFill>
                      <a:schemeClr val="tx1"/>
                    </a:solidFill>
                    <a:latin typeface="Arial" panose="020B0604020202020204" pitchFamily="34" charset="0"/>
                    <a:cs typeface="Arial" panose="020B0604020202020204" pitchFamily="34" charset="0"/>
                  </a:rPr>
                  <a:t>Test</a:t>
                </a:r>
                <a:endParaRPr kumimoji="1" lang="zh-CN" altLang="en-US" sz="1500" dirty="0">
                  <a:solidFill>
                    <a:schemeClr val="tx1"/>
                  </a:solidFill>
                  <a:latin typeface="Arial" panose="020B0604020202020204" pitchFamily="34" charset="0"/>
                  <a:cs typeface="Arial" panose="020B0604020202020204" pitchFamily="34" charset="0"/>
                </a:endParaRPr>
              </a:p>
            </p:txBody>
          </p:sp>
          <p:cxnSp>
            <p:nvCxnSpPr>
              <p:cNvPr id="71" name="直线箭头连接符 56">
                <a:extLst>
                  <a:ext uri="{FF2B5EF4-FFF2-40B4-BE49-F238E27FC236}">
                    <a16:creationId xmlns:a16="http://schemas.microsoft.com/office/drawing/2014/main" id="{FB825795-0EB7-62D0-9892-1F8926F3DDFB}"/>
                  </a:ext>
                </a:extLst>
              </p:cNvPr>
              <p:cNvCxnSpPr>
                <a:cxnSpLocks/>
                <a:stCxn id="67" idx="3"/>
                <a:endCxn id="68" idx="1"/>
              </p:cNvCxnSpPr>
              <p:nvPr/>
            </p:nvCxnSpPr>
            <p:spPr>
              <a:xfrm flipV="1">
                <a:off x="3049332" y="6120009"/>
                <a:ext cx="612000" cy="174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3" name="直线箭头连接符 58">
                <a:extLst>
                  <a:ext uri="{FF2B5EF4-FFF2-40B4-BE49-F238E27FC236}">
                    <a16:creationId xmlns:a16="http://schemas.microsoft.com/office/drawing/2014/main" id="{233F0CED-023C-0EF4-48D4-BA1124521B8A}"/>
                  </a:ext>
                </a:extLst>
              </p:cNvPr>
              <p:cNvCxnSpPr>
                <a:cxnSpLocks/>
                <a:stCxn id="69" idx="3"/>
                <a:endCxn id="70" idx="1"/>
              </p:cNvCxnSpPr>
              <p:nvPr/>
            </p:nvCxnSpPr>
            <p:spPr>
              <a:xfrm>
                <a:off x="6937332" y="6120498"/>
                <a:ext cx="612000"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5" name="直线箭头连接符 66">
                <a:extLst>
                  <a:ext uri="{FF2B5EF4-FFF2-40B4-BE49-F238E27FC236}">
                    <a16:creationId xmlns:a16="http://schemas.microsoft.com/office/drawing/2014/main" id="{B2DA41E5-9104-3ECC-AF24-3278E06B35D8}"/>
                  </a:ext>
                </a:extLst>
              </p:cNvPr>
              <p:cNvCxnSpPr>
                <a:cxnSpLocks/>
                <a:stCxn id="68" idx="3"/>
                <a:endCxn id="69" idx="1"/>
              </p:cNvCxnSpPr>
              <p:nvPr/>
            </p:nvCxnSpPr>
            <p:spPr>
              <a:xfrm>
                <a:off x="4993332" y="6120009"/>
                <a:ext cx="612000" cy="489"/>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6" name="文本框 59">
                <a:extLst>
                  <a:ext uri="{FF2B5EF4-FFF2-40B4-BE49-F238E27FC236}">
                    <a16:creationId xmlns:a16="http://schemas.microsoft.com/office/drawing/2014/main" id="{E9012A86-B5BA-3B59-F881-2C0486EE759B}"/>
                  </a:ext>
                </a:extLst>
              </p:cNvPr>
              <p:cNvSpPr txBox="1"/>
              <p:nvPr/>
            </p:nvSpPr>
            <p:spPr>
              <a:xfrm>
                <a:off x="1697888" y="5538984"/>
                <a:ext cx="1370888" cy="323165"/>
              </a:xfrm>
              <a:prstGeom prst="rect">
                <a:avLst/>
              </a:prstGeom>
              <a:noFill/>
            </p:spPr>
            <p:txBody>
              <a:bodyPr wrap="none" rtlCol="0">
                <a:spAutoFit/>
              </a:bodyPr>
              <a:lstStyle/>
              <a:p>
                <a:pPr algn="ctr"/>
                <a:r>
                  <a:rPr kumimoji="1" lang="en-US" altLang="zh-CN" sz="1500" b="1" dirty="0">
                    <a:solidFill>
                      <a:srgbClr val="5B9BD5"/>
                    </a:solidFill>
                    <a:latin typeface="Arial" panose="020B0604020202020204" pitchFamily="34" charset="0"/>
                    <a:cs typeface="Arial" panose="020B0604020202020204" pitchFamily="34" charset="0"/>
                  </a:rPr>
                  <a:t>Memory</a:t>
                </a:r>
                <a:r>
                  <a:rPr kumimoji="1" lang="zh-CN" altLang="en-US" sz="1500" b="1" dirty="0">
                    <a:solidFill>
                      <a:srgbClr val="5B9BD5"/>
                    </a:solidFill>
                    <a:latin typeface="Arial" panose="020B0604020202020204" pitchFamily="34" charset="0"/>
                    <a:cs typeface="Arial" panose="020B0604020202020204" pitchFamily="34" charset="0"/>
                  </a:rPr>
                  <a:t> </a:t>
                </a:r>
                <a:r>
                  <a:rPr kumimoji="1" lang="en-US" altLang="zh-CN" sz="1500" b="1" dirty="0">
                    <a:solidFill>
                      <a:srgbClr val="5B9BD5"/>
                    </a:solidFill>
                    <a:latin typeface="Arial" panose="020B0604020202020204" pitchFamily="34" charset="0"/>
                    <a:cs typeface="Arial" panose="020B0604020202020204" pitchFamily="34" charset="0"/>
                  </a:rPr>
                  <a:t>load</a:t>
                </a:r>
                <a:endParaRPr kumimoji="1" lang="zh-CN" altLang="en-US" sz="1500" b="1" dirty="0">
                  <a:solidFill>
                    <a:srgbClr val="5B9BD5"/>
                  </a:solidFill>
                  <a:latin typeface="Arial" panose="020B0604020202020204" pitchFamily="34" charset="0"/>
                  <a:cs typeface="Arial" panose="020B0604020202020204" pitchFamily="34" charset="0"/>
                </a:endParaRPr>
              </a:p>
            </p:txBody>
          </p:sp>
        </p:grpSp>
        <p:grpSp>
          <p:nvGrpSpPr>
            <p:cNvPr id="92" name="Group 91">
              <a:extLst>
                <a:ext uri="{FF2B5EF4-FFF2-40B4-BE49-F238E27FC236}">
                  <a16:creationId xmlns:a16="http://schemas.microsoft.com/office/drawing/2014/main" id="{320C68B0-470A-64F4-1A5F-CF6878E8909D}"/>
                </a:ext>
              </a:extLst>
            </p:cNvPr>
            <p:cNvGrpSpPr/>
            <p:nvPr/>
          </p:nvGrpSpPr>
          <p:grpSpPr>
            <a:xfrm>
              <a:off x="1852795" y="3172907"/>
              <a:ext cx="7291201" cy="1008021"/>
              <a:chOff x="1717331" y="3172907"/>
              <a:chExt cx="7291201" cy="1008021"/>
            </a:xfrm>
          </p:grpSpPr>
          <p:sp>
            <p:nvSpPr>
              <p:cNvPr id="79" name="圆角矩形 51">
                <a:extLst>
                  <a:ext uri="{FF2B5EF4-FFF2-40B4-BE49-F238E27FC236}">
                    <a16:creationId xmlns:a16="http://schemas.microsoft.com/office/drawing/2014/main" id="{68DB3504-9431-EC00-91D8-B685E708ABC5}"/>
                  </a:ext>
                </a:extLst>
              </p:cNvPr>
              <p:cNvSpPr/>
              <p:nvPr/>
            </p:nvSpPr>
            <p:spPr>
              <a:xfrm>
                <a:off x="5479332" y="3172907"/>
                <a:ext cx="3529200" cy="1008021"/>
              </a:xfrm>
              <a:prstGeom prst="roundRect">
                <a:avLst/>
              </a:prstGeom>
              <a:solidFill>
                <a:srgbClr val="5B9BD5">
                  <a:alpha val="1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500" dirty="0">
                  <a:latin typeface="Arial" panose="020B0604020202020204" pitchFamily="34" charset="0"/>
                  <a:cs typeface="Arial" panose="020B0604020202020204" pitchFamily="34" charset="0"/>
                </a:endParaRPr>
              </a:p>
            </p:txBody>
          </p:sp>
          <p:sp>
            <p:nvSpPr>
              <p:cNvPr id="80" name="矩形 52">
                <a:extLst>
                  <a:ext uri="{FF2B5EF4-FFF2-40B4-BE49-F238E27FC236}">
                    <a16:creationId xmlns:a16="http://schemas.microsoft.com/office/drawing/2014/main" id="{12D56B22-2A9A-401D-967D-C32A3109851D}"/>
                  </a:ext>
                </a:extLst>
              </p:cNvPr>
              <p:cNvSpPr>
                <a:spLocks/>
              </p:cNvSpPr>
              <p:nvPr/>
            </p:nvSpPr>
            <p:spPr>
              <a:xfrm>
                <a:off x="1717331" y="3503677"/>
                <a:ext cx="1332000" cy="504000"/>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500" dirty="0">
                    <a:solidFill>
                      <a:sysClr val="windowText" lastClr="000000"/>
                    </a:solidFill>
                    <a:latin typeface="Arial" panose="020B0604020202020204" pitchFamily="34" charset="0"/>
                    <a:cs typeface="Arial" panose="020B0604020202020204" pitchFamily="34" charset="0"/>
                  </a:rPr>
                  <a:t>Duration</a:t>
                </a:r>
              </a:p>
              <a:p>
                <a:pPr algn="ctr"/>
                <a:r>
                  <a:rPr kumimoji="1" lang="en-US" altLang="zh-CN" sz="1500" dirty="0">
                    <a:solidFill>
                      <a:sysClr val="windowText" lastClr="000000"/>
                    </a:solidFill>
                    <a:latin typeface="Arial" panose="020B0604020202020204" pitchFamily="34" charset="0"/>
                    <a:cs typeface="Arial" panose="020B0604020202020204" pitchFamily="34" charset="0"/>
                  </a:rPr>
                  <a:t>Encoding</a:t>
                </a:r>
                <a:endParaRPr kumimoji="1" lang="zh-CN" altLang="en-US" sz="1500" dirty="0">
                  <a:solidFill>
                    <a:sysClr val="windowText" lastClr="000000"/>
                  </a:solidFill>
                  <a:latin typeface="Arial" panose="020B0604020202020204" pitchFamily="34" charset="0"/>
                  <a:cs typeface="Arial" panose="020B0604020202020204" pitchFamily="34" charset="0"/>
                </a:endParaRPr>
              </a:p>
            </p:txBody>
          </p:sp>
          <p:sp>
            <p:nvSpPr>
              <p:cNvPr id="81" name="矩形 53">
                <a:extLst>
                  <a:ext uri="{FF2B5EF4-FFF2-40B4-BE49-F238E27FC236}">
                    <a16:creationId xmlns:a16="http://schemas.microsoft.com/office/drawing/2014/main" id="{AE3D45F8-362B-5041-FABF-72334E740ADD}"/>
                  </a:ext>
                </a:extLst>
              </p:cNvPr>
              <p:cNvSpPr/>
              <p:nvPr/>
            </p:nvSpPr>
            <p:spPr>
              <a:xfrm>
                <a:off x="3661331" y="3501932"/>
                <a:ext cx="1332000" cy="504000"/>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500" dirty="0">
                    <a:solidFill>
                      <a:sysClr val="windowText" lastClr="000000"/>
                    </a:solidFill>
                    <a:latin typeface="Arial" panose="020B0604020202020204" pitchFamily="34" charset="0"/>
                    <a:cs typeface="Arial" panose="020B0604020202020204" pitchFamily="34" charset="0"/>
                  </a:rPr>
                  <a:t>Duration</a:t>
                </a:r>
              </a:p>
              <a:p>
                <a:pPr algn="ctr"/>
                <a:r>
                  <a:rPr kumimoji="1" lang="en-US" altLang="zh-CN" sz="1500" dirty="0">
                    <a:solidFill>
                      <a:sysClr val="windowText" lastClr="000000"/>
                    </a:solidFill>
                    <a:latin typeface="Arial" panose="020B0604020202020204" pitchFamily="34" charset="0"/>
                    <a:cs typeface="Arial" panose="020B0604020202020204" pitchFamily="34" charset="0"/>
                  </a:rPr>
                  <a:t>Reproduction</a:t>
                </a:r>
                <a:endParaRPr kumimoji="1" lang="zh-CN" altLang="en-US" sz="1500" dirty="0">
                  <a:solidFill>
                    <a:schemeClr val="tx1"/>
                  </a:solidFill>
                  <a:latin typeface="Arial" panose="020B0604020202020204" pitchFamily="34" charset="0"/>
                  <a:cs typeface="Arial" panose="020B0604020202020204" pitchFamily="34" charset="0"/>
                </a:endParaRPr>
              </a:p>
            </p:txBody>
          </p:sp>
          <p:sp>
            <p:nvSpPr>
              <p:cNvPr id="82" name="矩形 54">
                <a:extLst>
                  <a:ext uri="{FF2B5EF4-FFF2-40B4-BE49-F238E27FC236}">
                    <a16:creationId xmlns:a16="http://schemas.microsoft.com/office/drawing/2014/main" id="{83193EE8-2BAB-1DB2-6FBC-DFC86CF50221}"/>
                  </a:ext>
                </a:extLst>
              </p:cNvPr>
              <p:cNvSpPr/>
              <p:nvPr/>
            </p:nvSpPr>
            <p:spPr>
              <a:xfrm>
                <a:off x="5605331" y="3502421"/>
                <a:ext cx="1332000" cy="504000"/>
              </a:xfrm>
              <a:prstGeom prst="rect">
                <a:avLst/>
              </a:prstGeom>
              <a:solidFill>
                <a:srgbClr val="9DC3E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500" dirty="0">
                    <a:solidFill>
                      <a:schemeClr val="tx1"/>
                    </a:solidFill>
                    <a:latin typeface="Arial" panose="020B0604020202020204" pitchFamily="34" charset="0"/>
                    <a:cs typeface="Arial" panose="020B0604020202020204" pitchFamily="34" charset="0"/>
                  </a:rPr>
                  <a:t>Memory</a:t>
                </a:r>
              </a:p>
              <a:p>
                <a:pPr algn="ctr"/>
                <a:r>
                  <a:rPr kumimoji="1" lang="en-US" altLang="zh-CN" sz="1500" dirty="0">
                    <a:solidFill>
                      <a:schemeClr val="tx1"/>
                    </a:solidFill>
                    <a:latin typeface="Arial" panose="020B0604020202020204" pitchFamily="34" charset="0"/>
                    <a:cs typeface="Arial" panose="020B0604020202020204" pitchFamily="34" charset="0"/>
                  </a:rPr>
                  <a:t>Encoding</a:t>
                </a:r>
                <a:endParaRPr kumimoji="1" lang="zh-CN" altLang="en-US" sz="1500" dirty="0">
                  <a:solidFill>
                    <a:schemeClr val="tx1"/>
                  </a:solidFill>
                  <a:latin typeface="Arial" panose="020B0604020202020204" pitchFamily="34" charset="0"/>
                  <a:cs typeface="Arial" panose="020B0604020202020204" pitchFamily="34" charset="0"/>
                </a:endParaRPr>
              </a:p>
            </p:txBody>
          </p:sp>
          <p:sp>
            <p:nvSpPr>
              <p:cNvPr id="83" name="矩形 55">
                <a:extLst>
                  <a:ext uri="{FF2B5EF4-FFF2-40B4-BE49-F238E27FC236}">
                    <a16:creationId xmlns:a16="http://schemas.microsoft.com/office/drawing/2014/main" id="{AFE923DB-3BC0-E38C-F48F-BF7A5CAF3F3C}"/>
                  </a:ext>
                </a:extLst>
              </p:cNvPr>
              <p:cNvSpPr/>
              <p:nvPr/>
            </p:nvSpPr>
            <p:spPr>
              <a:xfrm>
                <a:off x="7549331" y="3502421"/>
                <a:ext cx="1332000" cy="504000"/>
              </a:xfrm>
              <a:prstGeom prst="rect">
                <a:avLst/>
              </a:prstGeom>
              <a:solidFill>
                <a:srgbClr val="9DC3E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500" dirty="0">
                    <a:solidFill>
                      <a:schemeClr val="tx1"/>
                    </a:solidFill>
                    <a:latin typeface="Arial" panose="020B0604020202020204" pitchFamily="34" charset="0"/>
                    <a:cs typeface="Arial" panose="020B0604020202020204" pitchFamily="34" charset="0"/>
                  </a:rPr>
                  <a:t>Memory</a:t>
                </a:r>
              </a:p>
              <a:p>
                <a:pPr algn="ctr"/>
                <a:r>
                  <a:rPr kumimoji="1" lang="en-US" altLang="zh-CN" sz="1500" dirty="0">
                    <a:solidFill>
                      <a:schemeClr val="tx1"/>
                    </a:solidFill>
                    <a:latin typeface="Arial" panose="020B0604020202020204" pitchFamily="34" charset="0"/>
                    <a:cs typeface="Arial" panose="020B0604020202020204" pitchFamily="34" charset="0"/>
                  </a:rPr>
                  <a:t>Test</a:t>
                </a:r>
                <a:endParaRPr kumimoji="1" lang="zh-CN" altLang="en-US" sz="1500" dirty="0">
                  <a:solidFill>
                    <a:schemeClr val="tx1"/>
                  </a:solidFill>
                  <a:latin typeface="Arial" panose="020B0604020202020204" pitchFamily="34" charset="0"/>
                  <a:cs typeface="Arial" panose="020B0604020202020204" pitchFamily="34" charset="0"/>
                </a:endParaRPr>
              </a:p>
            </p:txBody>
          </p:sp>
          <p:cxnSp>
            <p:nvCxnSpPr>
              <p:cNvPr id="84" name="直线箭头连接符 56">
                <a:extLst>
                  <a:ext uri="{FF2B5EF4-FFF2-40B4-BE49-F238E27FC236}">
                    <a16:creationId xmlns:a16="http://schemas.microsoft.com/office/drawing/2014/main" id="{6A9F0EAF-0005-4961-6F30-FF40ECA83B5A}"/>
                  </a:ext>
                </a:extLst>
              </p:cNvPr>
              <p:cNvCxnSpPr>
                <a:cxnSpLocks/>
                <a:stCxn id="80" idx="3"/>
                <a:endCxn id="81" idx="1"/>
              </p:cNvCxnSpPr>
              <p:nvPr/>
            </p:nvCxnSpPr>
            <p:spPr>
              <a:xfrm flipV="1">
                <a:off x="3049331" y="3753932"/>
                <a:ext cx="612000" cy="174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6" name="直线箭头连接符 58">
                <a:extLst>
                  <a:ext uri="{FF2B5EF4-FFF2-40B4-BE49-F238E27FC236}">
                    <a16:creationId xmlns:a16="http://schemas.microsoft.com/office/drawing/2014/main" id="{F39811C3-2AA9-0E22-23D6-E8B71B2591D9}"/>
                  </a:ext>
                </a:extLst>
              </p:cNvPr>
              <p:cNvCxnSpPr>
                <a:cxnSpLocks/>
                <a:stCxn id="82" idx="3"/>
                <a:endCxn id="83" idx="1"/>
              </p:cNvCxnSpPr>
              <p:nvPr/>
            </p:nvCxnSpPr>
            <p:spPr>
              <a:xfrm>
                <a:off x="6937331" y="3754421"/>
                <a:ext cx="612000"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8" name="直线箭头连接符 66">
                <a:extLst>
                  <a:ext uri="{FF2B5EF4-FFF2-40B4-BE49-F238E27FC236}">
                    <a16:creationId xmlns:a16="http://schemas.microsoft.com/office/drawing/2014/main" id="{0BDE1459-CB3A-EA6D-5A5E-8D04BC05BE56}"/>
                  </a:ext>
                </a:extLst>
              </p:cNvPr>
              <p:cNvCxnSpPr>
                <a:cxnSpLocks/>
                <a:stCxn id="81" idx="3"/>
                <a:endCxn id="82" idx="1"/>
              </p:cNvCxnSpPr>
              <p:nvPr/>
            </p:nvCxnSpPr>
            <p:spPr>
              <a:xfrm>
                <a:off x="4993331" y="3753932"/>
                <a:ext cx="612000" cy="489"/>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9" name="文本框 59">
                <a:extLst>
                  <a:ext uri="{FF2B5EF4-FFF2-40B4-BE49-F238E27FC236}">
                    <a16:creationId xmlns:a16="http://schemas.microsoft.com/office/drawing/2014/main" id="{D52F808A-E3C9-FFFF-E08C-2F5C5AAC34E9}"/>
                  </a:ext>
                </a:extLst>
              </p:cNvPr>
              <p:cNvSpPr txBox="1"/>
              <p:nvPr/>
            </p:nvSpPr>
            <p:spPr>
              <a:xfrm>
                <a:off x="5507884" y="3172907"/>
                <a:ext cx="1370888" cy="323165"/>
              </a:xfrm>
              <a:prstGeom prst="rect">
                <a:avLst/>
              </a:prstGeom>
              <a:noFill/>
            </p:spPr>
            <p:txBody>
              <a:bodyPr wrap="square" rtlCol="0">
                <a:spAutoFit/>
              </a:bodyPr>
              <a:lstStyle/>
              <a:p>
                <a:pPr algn="ctr"/>
                <a:r>
                  <a:rPr kumimoji="1" lang="en-US" altLang="zh-CN" sz="1500" b="1" dirty="0">
                    <a:solidFill>
                      <a:srgbClr val="5B9BD5"/>
                    </a:solidFill>
                    <a:latin typeface="Arial" panose="020B0604020202020204" pitchFamily="34" charset="0"/>
                    <a:cs typeface="Arial" panose="020B0604020202020204" pitchFamily="34" charset="0"/>
                  </a:rPr>
                  <a:t>Memory</a:t>
                </a:r>
                <a:r>
                  <a:rPr kumimoji="1" lang="zh-CN" altLang="en-US" sz="1500" b="1" dirty="0">
                    <a:solidFill>
                      <a:srgbClr val="5B9BD5"/>
                    </a:solidFill>
                    <a:latin typeface="Arial" panose="020B0604020202020204" pitchFamily="34" charset="0"/>
                    <a:cs typeface="Arial" panose="020B0604020202020204" pitchFamily="34" charset="0"/>
                  </a:rPr>
                  <a:t> </a:t>
                </a:r>
                <a:r>
                  <a:rPr kumimoji="1" lang="en-US" altLang="zh-CN" sz="1500" b="1" dirty="0">
                    <a:solidFill>
                      <a:srgbClr val="5B9BD5"/>
                    </a:solidFill>
                    <a:latin typeface="Arial" panose="020B0604020202020204" pitchFamily="34" charset="0"/>
                    <a:cs typeface="Arial" panose="020B0604020202020204" pitchFamily="34" charset="0"/>
                  </a:rPr>
                  <a:t>load</a:t>
                </a:r>
                <a:endParaRPr kumimoji="1" lang="zh-CN" altLang="en-US" sz="1500" b="1" dirty="0">
                  <a:solidFill>
                    <a:srgbClr val="5B9BD5"/>
                  </a:solidFill>
                  <a:latin typeface="Arial" panose="020B0604020202020204" pitchFamily="34" charset="0"/>
                  <a:cs typeface="Arial" panose="020B0604020202020204" pitchFamily="34" charset="0"/>
                </a:endParaRPr>
              </a:p>
            </p:txBody>
          </p:sp>
        </p:grpSp>
        <p:grpSp>
          <p:nvGrpSpPr>
            <p:cNvPr id="103" name="Group 102">
              <a:extLst>
                <a:ext uri="{FF2B5EF4-FFF2-40B4-BE49-F238E27FC236}">
                  <a16:creationId xmlns:a16="http://schemas.microsoft.com/office/drawing/2014/main" id="{DCD28C8A-8224-9D24-FE4B-4F836D9593E5}"/>
                </a:ext>
              </a:extLst>
            </p:cNvPr>
            <p:cNvGrpSpPr/>
            <p:nvPr/>
          </p:nvGrpSpPr>
          <p:grpSpPr>
            <a:xfrm>
              <a:off x="1852796" y="1994296"/>
              <a:ext cx="7291201" cy="1008021"/>
              <a:chOff x="1717332" y="1994296"/>
              <a:chExt cx="7291201" cy="1008021"/>
            </a:xfrm>
          </p:grpSpPr>
          <p:sp>
            <p:nvSpPr>
              <p:cNvPr id="94" name="圆角矩形 51">
                <a:extLst>
                  <a:ext uri="{FF2B5EF4-FFF2-40B4-BE49-F238E27FC236}">
                    <a16:creationId xmlns:a16="http://schemas.microsoft.com/office/drawing/2014/main" id="{417FD25C-B185-480E-3470-7E5FCD29F070}"/>
                  </a:ext>
                </a:extLst>
              </p:cNvPr>
              <p:cNvSpPr/>
              <p:nvPr/>
            </p:nvSpPr>
            <p:spPr>
              <a:xfrm>
                <a:off x="3505200" y="1994296"/>
                <a:ext cx="5503333" cy="1008021"/>
              </a:xfrm>
              <a:prstGeom prst="roundRect">
                <a:avLst/>
              </a:prstGeom>
              <a:solidFill>
                <a:srgbClr val="5B9BD5">
                  <a:alpha val="1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500" dirty="0">
                  <a:latin typeface="Arial" panose="020B0604020202020204" pitchFamily="34" charset="0"/>
                  <a:cs typeface="Arial" panose="020B0604020202020204" pitchFamily="34" charset="0"/>
                </a:endParaRPr>
              </a:p>
            </p:txBody>
          </p:sp>
          <p:sp>
            <p:nvSpPr>
              <p:cNvPr id="95" name="矩形 52">
                <a:extLst>
                  <a:ext uri="{FF2B5EF4-FFF2-40B4-BE49-F238E27FC236}">
                    <a16:creationId xmlns:a16="http://schemas.microsoft.com/office/drawing/2014/main" id="{17730596-772D-828B-8C5E-0F6E85FBC380}"/>
                  </a:ext>
                </a:extLst>
              </p:cNvPr>
              <p:cNvSpPr>
                <a:spLocks/>
              </p:cNvSpPr>
              <p:nvPr/>
            </p:nvSpPr>
            <p:spPr>
              <a:xfrm>
                <a:off x="1717332" y="2325066"/>
                <a:ext cx="1332000" cy="504000"/>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500" dirty="0">
                    <a:solidFill>
                      <a:sysClr val="windowText" lastClr="000000"/>
                    </a:solidFill>
                    <a:latin typeface="Arial" panose="020B0604020202020204" pitchFamily="34" charset="0"/>
                    <a:cs typeface="Arial" panose="020B0604020202020204" pitchFamily="34" charset="0"/>
                  </a:rPr>
                  <a:t>Duration</a:t>
                </a:r>
              </a:p>
              <a:p>
                <a:pPr algn="ctr"/>
                <a:r>
                  <a:rPr kumimoji="1" lang="en-US" altLang="zh-CN" sz="1500" dirty="0">
                    <a:solidFill>
                      <a:sysClr val="windowText" lastClr="000000"/>
                    </a:solidFill>
                    <a:latin typeface="Arial" panose="020B0604020202020204" pitchFamily="34" charset="0"/>
                    <a:cs typeface="Arial" panose="020B0604020202020204" pitchFamily="34" charset="0"/>
                  </a:rPr>
                  <a:t>Encoding</a:t>
                </a:r>
                <a:endParaRPr kumimoji="1" lang="zh-CN" altLang="en-US" sz="1500" dirty="0">
                  <a:solidFill>
                    <a:sysClr val="windowText" lastClr="000000"/>
                  </a:solidFill>
                  <a:latin typeface="Arial" panose="020B0604020202020204" pitchFamily="34" charset="0"/>
                  <a:cs typeface="Arial" panose="020B0604020202020204" pitchFamily="34" charset="0"/>
                </a:endParaRPr>
              </a:p>
            </p:txBody>
          </p:sp>
          <p:sp>
            <p:nvSpPr>
              <p:cNvPr id="96" name="矩形 53">
                <a:extLst>
                  <a:ext uri="{FF2B5EF4-FFF2-40B4-BE49-F238E27FC236}">
                    <a16:creationId xmlns:a16="http://schemas.microsoft.com/office/drawing/2014/main" id="{87C8405B-6C62-BEB9-756F-EEFF088533C6}"/>
                  </a:ext>
                </a:extLst>
              </p:cNvPr>
              <p:cNvSpPr/>
              <p:nvPr/>
            </p:nvSpPr>
            <p:spPr>
              <a:xfrm>
                <a:off x="3661332" y="2323321"/>
                <a:ext cx="1332000" cy="504000"/>
              </a:xfrm>
              <a:prstGeom prst="rect">
                <a:avLst/>
              </a:prstGeom>
              <a:solidFill>
                <a:srgbClr val="9DC3E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500" dirty="0">
                    <a:solidFill>
                      <a:schemeClr val="tx1"/>
                    </a:solidFill>
                    <a:latin typeface="Arial" panose="020B0604020202020204" pitchFamily="34" charset="0"/>
                    <a:cs typeface="Arial" panose="020B0604020202020204" pitchFamily="34" charset="0"/>
                  </a:rPr>
                  <a:t>Memory</a:t>
                </a:r>
              </a:p>
              <a:p>
                <a:pPr algn="ctr"/>
                <a:r>
                  <a:rPr kumimoji="1" lang="en-US" altLang="zh-CN" sz="1500" dirty="0">
                    <a:solidFill>
                      <a:schemeClr val="tx1"/>
                    </a:solidFill>
                    <a:latin typeface="Arial" panose="020B0604020202020204" pitchFamily="34" charset="0"/>
                    <a:cs typeface="Arial" panose="020B0604020202020204" pitchFamily="34" charset="0"/>
                  </a:rPr>
                  <a:t>Encoding</a:t>
                </a:r>
                <a:endParaRPr kumimoji="1" lang="zh-CN" altLang="en-US" sz="1500" dirty="0">
                  <a:solidFill>
                    <a:schemeClr val="tx1"/>
                  </a:solidFill>
                  <a:latin typeface="Arial" panose="020B0604020202020204" pitchFamily="34" charset="0"/>
                  <a:cs typeface="Arial" panose="020B0604020202020204" pitchFamily="34" charset="0"/>
                </a:endParaRPr>
              </a:p>
            </p:txBody>
          </p:sp>
          <p:sp>
            <p:nvSpPr>
              <p:cNvPr id="97" name="矩形 54">
                <a:extLst>
                  <a:ext uri="{FF2B5EF4-FFF2-40B4-BE49-F238E27FC236}">
                    <a16:creationId xmlns:a16="http://schemas.microsoft.com/office/drawing/2014/main" id="{1A246887-5AED-2F98-558E-0327C60E8C5A}"/>
                  </a:ext>
                </a:extLst>
              </p:cNvPr>
              <p:cNvSpPr/>
              <p:nvPr/>
            </p:nvSpPr>
            <p:spPr>
              <a:xfrm>
                <a:off x="5605332" y="2323810"/>
                <a:ext cx="1332000" cy="504000"/>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500" dirty="0">
                    <a:solidFill>
                      <a:sysClr val="windowText" lastClr="000000"/>
                    </a:solidFill>
                    <a:latin typeface="Arial" panose="020B0604020202020204" pitchFamily="34" charset="0"/>
                    <a:cs typeface="Arial" panose="020B0604020202020204" pitchFamily="34" charset="0"/>
                  </a:rPr>
                  <a:t>Duration</a:t>
                </a:r>
              </a:p>
              <a:p>
                <a:pPr algn="ctr"/>
                <a:r>
                  <a:rPr kumimoji="1" lang="en-US" altLang="zh-CN" sz="1500" dirty="0">
                    <a:solidFill>
                      <a:sysClr val="windowText" lastClr="000000"/>
                    </a:solidFill>
                    <a:latin typeface="Arial" panose="020B0604020202020204" pitchFamily="34" charset="0"/>
                    <a:cs typeface="Arial" panose="020B0604020202020204" pitchFamily="34" charset="0"/>
                  </a:rPr>
                  <a:t>Reproduction</a:t>
                </a:r>
                <a:endParaRPr kumimoji="1" lang="zh-CN" altLang="en-US" sz="1500" dirty="0">
                  <a:solidFill>
                    <a:schemeClr val="tx1"/>
                  </a:solidFill>
                  <a:latin typeface="Arial" panose="020B0604020202020204" pitchFamily="34" charset="0"/>
                  <a:cs typeface="Arial" panose="020B0604020202020204" pitchFamily="34" charset="0"/>
                </a:endParaRPr>
              </a:p>
            </p:txBody>
          </p:sp>
          <p:sp>
            <p:nvSpPr>
              <p:cNvPr id="98" name="矩形 55">
                <a:extLst>
                  <a:ext uri="{FF2B5EF4-FFF2-40B4-BE49-F238E27FC236}">
                    <a16:creationId xmlns:a16="http://schemas.microsoft.com/office/drawing/2014/main" id="{67770556-2A00-D88C-64D7-9A5CBBEAD89E}"/>
                  </a:ext>
                </a:extLst>
              </p:cNvPr>
              <p:cNvSpPr/>
              <p:nvPr/>
            </p:nvSpPr>
            <p:spPr>
              <a:xfrm>
                <a:off x="7549332" y="2323810"/>
                <a:ext cx="1332000" cy="504000"/>
              </a:xfrm>
              <a:prstGeom prst="rect">
                <a:avLst/>
              </a:prstGeom>
              <a:solidFill>
                <a:srgbClr val="9DC3E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500" dirty="0">
                    <a:solidFill>
                      <a:schemeClr val="tx1"/>
                    </a:solidFill>
                    <a:latin typeface="Arial" panose="020B0604020202020204" pitchFamily="34" charset="0"/>
                    <a:cs typeface="Arial" panose="020B0604020202020204" pitchFamily="34" charset="0"/>
                  </a:rPr>
                  <a:t>Memory</a:t>
                </a:r>
              </a:p>
              <a:p>
                <a:pPr algn="ctr"/>
                <a:r>
                  <a:rPr kumimoji="1" lang="en-US" altLang="zh-CN" sz="1500" dirty="0">
                    <a:solidFill>
                      <a:schemeClr val="tx1"/>
                    </a:solidFill>
                    <a:latin typeface="Arial" panose="020B0604020202020204" pitchFamily="34" charset="0"/>
                    <a:cs typeface="Arial" panose="020B0604020202020204" pitchFamily="34" charset="0"/>
                  </a:rPr>
                  <a:t>Test</a:t>
                </a:r>
                <a:endParaRPr kumimoji="1" lang="zh-CN" altLang="en-US" sz="1500" dirty="0">
                  <a:solidFill>
                    <a:schemeClr val="tx1"/>
                  </a:solidFill>
                  <a:latin typeface="Arial" panose="020B0604020202020204" pitchFamily="34" charset="0"/>
                  <a:cs typeface="Arial" panose="020B0604020202020204" pitchFamily="34" charset="0"/>
                </a:endParaRPr>
              </a:p>
            </p:txBody>
          </p:sp>
          <p:cxnSp>
            <p:nvCxnSpPr>
              <p:cNvPr id="99" name="直线箭头连接符 56">
                <a:extLst>
                  <a:ext uri="{FF2B5EF4-FFF2-40B4-BE49-F238E27FC236}">
                    <a16:creationId xmlns:a16="http://schemas.microsoft.com/office/drawing/2014/main" id="{6AB2AE4E-9D7D-F686-A51B-E78E9DF211A7}"/>
                  </a:ext>
                </a:extLst>
              </p:cNvPr>
              <p:cNvCxnSpPr>
                <a:cxnSpLocks/>
                <a:stCxn id="95" idx="3"/>
                <a:endCxn id="96" idx="1"/>
              </p:cNvCxnSpPr>
              <p:nvPr/>
            </p:nvCxnSpPr>
            <p:spPr>
              <a:xfrm flipV="1">
                <a:off x="3049332" y="2575321"/>
                <a:ext cx="612000" cy="174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0" name="直线箭头连接符 58">
                <a:extLst>
                  <a:ext uri="{FF2B5EF4-FFF2-40B4-BE49-F238E27FC236}">
                    <a16:creationId xmlns:a16="http://schemas.microsoft.com/office/drawing/2014/main" id="{A84086DD-6D14-B2EC-19AE-AD474226EE7F}"/>
                  </a:ext>
                </a:extLst>
              </p:cNvPr>
              <p:cNvCxnSpPr>
                <a:cxnSpLocks/>
                <a:stCxn id="97" idx="3"/>
                <a:endCxn id="98" idx="1"/>
              </p:cNvCxnSpPr>
              <p:nvPr/>
            </p:nvCxnSpPr>
            <p:spPr>
              <a:xfrm>
                <a:off x="6937332" y="2575810"/>
                <a:ext cx="612000"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1" name="直线箭头连接符 66">
                <a:extLst>
                  <a:ext uri="{FF2B5EF4-FFF2-40B4-BE49-F238E27FC236}">
                    <a16:creationId xmlns:a16="http://schemas.microsoft.com/office/drawing/2014/main" id="{4487874B-367A-1626-687D-D023F47EDB1B}"/>
                  </a:ext>
                </a:extLst>
              </p:cNvPr>
              <p:cNvCxnSpPr>
                <a:cxnSpLocks/>
                <a:stCxn id="96" idx="3"/>
                <a:endCxn id="97" idx="1"/>
              </p:cNvCxnSpPr>
              <p:nvPr/>
            </p:nvCxnSpPr>
            <p:spPr>
              <a:xfrm>
                <a:off x="4993332" y="2575321"/>
                <a:ext cx="612000" cy="489"/>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2" name="文本框 59">
                <a:extLst>
                  <a:ext uri="{FF2B5EF4-FFF2-40B4-BE49-F238E27FC236}">
                    <a16:creationId xmlns:a16="http://schemas.microsoft.com/office/drawing/2014/main" id="{0FAF2BF2-B467-A95B-B2DC-F7407CFC8DFF}"/>
                  </a:ext>
                </a:extLst>
              </p:cNvPr>
              <p:cNvSpPr txBox="1"/>
              <p:nvPr/>
            </p:nvSpPr>
            <p:spPr>
              <a:xfrm>
                <a:off x="3560554" y="1994296"/>
                <a:ext cx="1370888" cy="323165"/>
              </a:xfrm>
              <a:prstGeom prst="rect">
                <a:avLst/>
              </a:prstGeom>
              <a:noFill/>
            </p:spPr>
            <p:txBody>
              <a:bodyPr wrap="none" rtlCol="0">
                <a:spAutoFit/>
              </a:bodyPr>
              <a:lstStyle/>
              <a:p>
                <a:pPr algn="ctr"/>
                <a:r>
                  <a:rPr kumimoji="1" lang="en-US" altLang="zh-CN" sz="1500" b="1">
                    <a:solidFill>
                      <a:srgbClr val="5B9BD5"/>
                    </a:solidFill>
                    <a:latin typeface="Arial" panose="020B0604020202020204" pitchFamily="34" charset="0"/>
                    <a:cs typeface="Arial" panose="020B0604020202020204" pitchFamily="34" charset="0"/>
                  </a:rPr>
                  <a:t>Memory</a:t>
                </a:r>
                <a:r>
                  <a:rPr kumimoji="1" lang="zh-CN" altLang="en-US" sz="1500" b="1">
                    <a:solidFill>
                      <a:srgbClr val="5B9BD5"/>
                    </a:solidFill>
                    <a:latin typeface="Arial" panose="020B0604020202020204" pitchFamily="34" charset="0"/>
                    <a:cs typeface="Arial" panose="020B0604020202020204" pitchFamily="34" charset="0"/>
                  </a:rPr>
                  <a:t> </a:t>
                </a:r>
                <a:r>
                  <a:rPr kumimoji="1" lang="en-US" altLang="zh-CN" sz="1500" b="1">
                    <a:solidFill>
                      <a:srgbClr val="5B9BD5"/>
                    </a:solidFill>
                    <a:latin typeface="Arial" panose="020B0604020202020204" pitchFamily="34" charset="0"/>
                    <a:cs typeface="Arial" panose="020B0604020202020204" pitchFamily="34" charset="0"/>
                  </a:rPr>
                  <a:t>load</a:t>
                </a:r>
                <a:endParaRPr kumimoji="1" lang="zh-CN" altLang="en-US" sz="1500" b="1" dirty="0">
                  <a:solidFill>
                    <a:srgbClr val="5B9BD5"/>
                  </a:solidFill>
                  <a:latin typeface="Arial" panose="020B0604020202020204" pitchFamily="34" charset="0"/>
                  <a:cs typeface="Arial" panose="020B0604020202020204" pitchFamily="34" charset="0"/>
                </a:endParaRPr>
              </a:p>
            </p:txBody>
          </p:sp>
        </p:grpSp>
        <p:grpSp>
          <p:nvGrpSpPr>
            <p:cNvPr id="106" name="Group 105">
              <a:extLst>
                <a:ext uri="{FF2B5EF4-FFF2-40B4-BE49-F238E27FC236}">
                  <a16:creationId xmlns:a16="http://schemas.microsoft.com/office/drawing/2014/main" id="{A35F782F-B24E-FAF0-6132-78703C104780}"/>
                </a:ext>
              </a:extLst>
            </p:cNvPr>
            <p:cNvGrpSpPr/>
            <p:nvPr/>
          </p:nvGrpSpPr>
          <p:grpSpPr>
            <a:xfrm>
              <a:off x="1766740" y="822957"/>
              <a:ext cx="7250056" cy="1008021"/>
              <a:chOff x="1631276" y="5538984"/>
              <a:chExt cx="7250056" cy="1008021"/>
            </a:xfrm>
          </p:grpSpPr>
          <p:sp>
            <p:nvSpPr>
              <p:cNvPr id="107" name="圆角矩形 51">
                <a:extLst>
                  <a:ext uri="{FF2B5EF4-FFF2-40B4-BE49-F238E27FC236}">
                    <a16:creationId xmlns:a16="http://schemas.microsoft.com/office/drawing/2014/main" id="{D12D4B38-BD26-003F-5776-FADE45E97A92}"/>
                  </a:ext>
                </a:extLst>
              </p:cNvPr>
              <p:cNvSpPr/>
              <p:nvPr/>
            </p:nvSpPr>
            <p:spPr>
              <a:xfrm>
                <a:off x="1631276" y="5538984"/>
                <a:ext cx="5503333" cy="1008021"/>
              </a:xfrm>
              <a:prstGeom prst="roundRect">
                <a:avLst/>
              </a:prstGeom>
              <a:solidFill>
                <a:srgbClr val="5B9BD5">
                  <a:alpha val="1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500" dirty="0">
                  <a:latin typeface="Arial" panose="020B0604020202020204" pitchFamily="34" charset="0"/>
                  <a:cs typeface="Arial" panose="020B0604020202020204" pitchFamily="34" charset="0"/>
                </a:endParaRPr>
              </a:p>
            </p:txBody>
          </p:sp>
          <p:sp>
            <p:nvSpPr>
              <p:cNvPr id="108" name="矩形 52">
                <a:extLst>
                  <a:ext uri="{FF2B5EF4-FFF2-40B4-BE49-F238E27FC236}">
                    <a16:creationId xmlns:a16="http://schemas.microsoft.com/office/drawing/2014/main" id="{A0031562-0992-78BF-19F7-A9DD2FFB8743}"/>
                  </a:ext>
                </a:extLst>
              </p:cNvPr>
              <p:cNvSpPr>
                <a:spLocks/>
              </p:cNvSpPr>
              <p:nvPr/>
            </p:nvSpPr>
            <p:spPr>
              <a:xfrm>
                <a:off x="1717332" y="5869754"/>
                <a:ext cx="1332000" cy="504000"/>
              </a:xfrm>
              <a:prstGeom prst="rect">
                <a:avLst/>
              </a:prstGeom>
              <a:solidFill>
                <a:srgbClr val="9DC3E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dirty="0">
                    <a:solidFill>
                      <a:sysClr val="windowText" lastClr="000000"/>
                    </a:solidFill>
                    <a:latin typeface="Arial" panose="020B0604020202020204" pitchFamily="34" charset="0"/>
                    <a:cs typeface="Arial" panose="020B0604020202020204" pitchFamily="34" charset="0"/>
                  </a:rPr>
                  <a:t>Memory</a:t>
                </a:r>
              </a:p>
              <a:p>
                <a:pPr algn="ctr"/>
                <a:r>
                  <a:rPr kumimoji="1" lang="en-US" altLang="zh-CN" sz="1500" dirty="0">
                    <a:solidFill>
                      <a:sysClr val="windowText" lastClr="000000"/>
                    </a:solidFill>
                    <a:latin typeface="Arial" panose="020B0604020202020204" pitchFamily="34" charset="0"/>
                    <a:cs typeface="Arial" panose="020B0604020202020204" pitchFamily="34" charset="0"/>
                  </a:rPr>
                  <a:t>Encoding</a:t>
                </a:r>
                <a:endParaRPr kumimoji="1" lang="zh-CN" altLang="en-US" sz="1500" dirty="0">
                  <a:solidFill>
                    <a:sysClr val="windowText" lastClr="000000"/>
                  </a:solidFill>
                  <a:latin typeface="Arial" panose="020B0604020202020204" pitchFamily="34" charset="0"/>
                  <a:cs typeface="Arial" panose="020B0604020202020204" pitchFamily="34" charset="0"/>
                </a:endParaRPr>
              </a:p>
            </p:txBody>
          </p:sp>
          <p:sp>
            <p:nvSpPr>
              <p:cNvPr id="109" name="矩形 53">
                <a:extLst>
                  <a:ext uri="{FF2B5EF4-FFF2-40B4-BE49-F238E27FC236}">
                    <a16:creationId xmlns:a16="http://schemas.microsoft.com/office/drawing/2014/main" id="{3CEE93F4-9A85-1129-C427-318163738E07}"/>
                  </a:ext>
                </a:extLst>
              </p:cNvPr>
              <p:cNvSpPr/>
              <p:nvPr/>
            </p:nvSpPr>
            <p:spPr>
              <a:xfrm>
                <a:off x="3661332" y="5868009"/>
                <a:ext cx="1332000" cy="504000"/>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500" dirty="0">
                    <a:solidFill>
                      <a:sysClr val="windowText" lastClr="000000"/>
                    </a:solidFill>
                    <a:latin typeface="Arial" panose="020B0604020202020204" pitchFamily="34" charset="0"/>
                    <a:cs typeface="Arial" panose="020B0604020202020204" pitchFamily="34" charset="0"/>
                  </a:rPr>
                  <a:t>Duration</a:t>
                </a:r>
              </a:p>
              <a:p>
                <a:pPr algn="ctr"/>
                <a:r>
                  <a:rPr kumimoji="1" lang="en-US" altLang="zh-CN" sz="1500" dirty="0">
                    <a:solidFill>
                      <a:sysClr val="windowText" lastClr="000000"/>
                    </a:solidFill>
                    <a:latin typeface="Arial" panose="020B0604020202020204" pitchFamily="34" charset="0"/>
                    <a:cs typeface="Arial" panose="020B0604020202020204" pitchFamily="34" charset="0"/>
                  </a:rPr>
                  <a:t>Encoding</a:t>
                </a:r>
                <a:endParaRPr kumimoji="1" lang="zh-CN" altLang="en-US" sz="1500" dirty="0">
                  <a:latin typeface="Arial" panose="020B0604020202020204" pitchFamily="34" charset="0"/>
                  <a:cs typeface="Arial" panose="020B0604020202020204" pitchFamily="34" charset="0"/>
                </a:endParaRPr>
              </a:p>
            </p:txBody>
          </p:sp>
          <p:sp>
            <p:nvSpPr>
              <p:cNvPr id="110" name="矩形 54">
                <a:extLst>
                  <a:ext uri="{FF2B5EF4-FFF2-40B4-BE49-F238E27FC236}">
                    <a16:creationId xmlns:a16="http://schemas.microsoft.com/office/drawing/2014/main" id="{88D5C4E0-6FDA-6820-7C99-3D1E598D63EC}"/>
                  </a:ext>
                </a:extLst>
              </p:cNvPr>
              <p:cNvSpPr/>
              <p:nvPr/>
            </p:nvSpPr>
            <p:spPr>
              <a:xfrm>
                <a:off x="5605332" y="5868498"/>
                <a:ext cx="1332000" cy="504000"/>
              </a:xfrm>
              <a:prstGeom prst="rect">
                <a:avLst/>
              </a:prstGeom>
              <a:solidFill>
                <a:srgbClr val="9DC3E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dirty="0">
                    <a:solidFill>
                      <a:sysClr val="windowText" lastClr="000000"/>
                    </a:solidFill>
                    <a:latin typeface="Arial" panose="020B0604020202020204" pitchFamily="34" charset="0"/>
                    <a:cs typeface="Arial" panose="020B0604020202020204" pitchFamily="34" charset="0"/>
                  </a:rPr>
                  <a:t>Memory</a:t>
                </a:r>
              </a:p>
              <a:p>
                <a:pPr algn="ctr"/>
                <a:r>
                  <a:rPr kumimoji="1" lang="en-US" altLang="zh-CN" sz="1500" dirty="0">
                    <a:solidFill>
                      <a:sysClr val="windowText" lastClr="000000"/>
                    </a:solidFill>
                    <a:latin typeface="Arial" panose="020B0604020202020204" pitchFamily="34" charset="0"/>
                    <a:cs typeface="Arial" panose="020B0604020202020204" pitchFamily="34" charset="0"/>
                  </a:rPr>
                  <a:t>Test</a:t>
                </a:r>
                <a:endParaRPr kumimoji="1" lang="zh-CN" altLang="en-US" sz="1500" dirty="0">
                  <a:solidFill>
                    <a:sysClr val="windowText" lastClr="000000"/>
                  </a:solidFill>
                  <a:latin typeface="Arial" panose="020B0604020202020204" pitchFamily="34" charset="0"/>
                  <a:cs typeface="Arial" panose="020B0604020202020204" pitchFamily="34" charset="0"/>
                </a:endParaRPr>
              </a:p>
            </p:txBody>
          </p:sp>
          <p:sp>
            <p:nvSpPr>
              <p:cNvPr id="111" name="矩形 55">
                <a:extLst>
                  <a:ext uri="{FF2B5EF4-FFF2-40B4-BE49-F238E27FC236}">
                    <a16:creationId xmlns:a16="http://schemas.microsoft.com/office/drawing/2014/main" id="{C76A320C-490B-92F1-4603-914DFBB2C5E8}"/>
                  </a:ext>
                </a:extLst>
              </p:cNvPr>
              <p:cNvSpPr/>
              <p:nvPr/>
            </p:nvSpPr>
            <p:spPr>
              <a:xfrm>
                <a:off x="7549332" y="5868498"/>
                <a:ext cx="1332000" cy="504000"/>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500" dirty="0">
                    <a:solidFill>
                      <a:sysClr val="windowText" lastClr="000000"/>
                    </a:solidFill>
                    <a:latin typeface="Arial" panose="020B0604020202020204" pitchFamily="34" charset="0"/>
                    <a:cs typeface="Arial" panose="020B0604020202020204" pitchFamily="34" charset="0"/>
                  </a:rPr>
                  <a:t>Duration</a:t>
                </a:r>
              </a:p>
              <a:p>
                <a:pPr algn="ctr"/>
                <a:r>
                  <a:rPr kumimoji="1" lang="en-US" altLang="zh-CN" sz="1500" dirty="0">
                    <a:solidFill>
                      <a:sysClr val="windowText" lastClr="000000"/>
                    </a:solidFill>
                    <a:latin typeface="Arial" panose="020B0604020202020204" pitchFamily="34" charset="0"/>
                    <a:cs typeface="Arial" panose="020B0604020202020204" pitchFamily="34" charset="0"/>
                  </a:rPr>
                  <a:t>Reproduction</a:t>
                </a:r>
                <a:endParaRPr kumimoji="1" lang="zh-CN" altLang="en-US" sz="1500" dirty="0">
                  <a:solidFill>
                    <a:sysClr val="windowText" lastClr="000000"/>
                  </a:solidFill>
                  <a:latin typeface="Arial" panose="020B0604020202020204" pitchFamily="34" charset="0"/>
                  <a:cs typeface="Arial" panose="020B0604020202020204" pitchFamily="34" charset="0"/>
                </a:endParaRPr>
              </a:p>
            </p:txBody>
          </p:sp>
          <p:cxnSp>
            <p:nvCxnSpPr>
              <p:cNvPr id="112" name="直线箭头连接符 56">
                <a:extLst>
                  <a:ext uri="{FF2B5EF4-FFF2-40B4-BE49-F238E27FC236}">
                    <a16:creationId xmlns:a16="http://schemas.microsoft.com/office/drawing/2014/main" id="{C36B770F-5CD6-79AC-3B00-847F601FC327}"/>
                  </a:ext>
                </a:extLst>
              </p:cNvPr>
              <p:cNvCxnSpPr>
                <a:cxnSpLocks/>
                <a:stCxn id="108" idx="3"/>
                <a:endCxn id="109" idx="1"/>
              </p:cNvCxnSpPr>
              <p:nvPr/>
            </p:nvCxnSpPr>
            <p:spPr>
              <a:xfrm flipV="1">
                <a:off x="3049332" y="6120009"/>
                <a:ext cx="612000" cy="174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3" name="直线箭头连接符 58">
                <a:extLst>
                  <a:ext uri="{FF2B5EF4-FFF2-40B4-BE49-F238E27FC236}">
                    <a16:creationId xmlns:a16="http://schemas.microsoft.com/office/drawing/2014/main" id="{5465933E-2428-3998-484A-0B1A3F6B2589}"/>
                  </a:ext>
                </a:extLst>
              </p:cNvPr>
              <p:cNvCxnSpPr>
                <a:cxnSpLocks/>
                <a:stCxn id="110" idx="3"/>
                <a:endCxn id="111" idx="1"/>
              </p:cNvCxnSpPr>
              <p:nvPr/>
            </p:nvCxnSpPr>
            <p:spPr>
              <a:xfrm>
                <a:off x="6937332" y="6120498"/>
                <a:ext cx="612000"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4" name="直线箭头连接符 66">
                <a:extLst>
                  <a:ext uri="{FF2B5EF4-FFF2-40B4-BE49-F238E27FC236}">
                    <a16:creationId xmlns:a16="http://schemas.microsoft.com/office/drawing/2014/main" id="{19C4FC38-56F5-7905-BE4F-F80E2088F6B6}"/>
                  </a:ext>
                </a:extLst>
              </p:cNvPr>
              <p:cNvCxnSpPr>
                <a:cxnSpLocks/>
                <a:stCxn id="109" idx="3"/>
                <a:endCxn id="110" idx="1"/>
              </p:cNvCxnSpPr>
              <p:nvPr/>
            </p:nvCxnSpPr>
            <p:spPr>
              <a:xfrm>
                <a:off x="4993332" y="6120009"/>
                <a:ext cx="612000" cy="489"/>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5" name="文本框 59">
                <a:extLst>
                  <a:ext uri="{FF2B5EF4-FFF2-40B4-BE49-F238E27FC236}">
                    <a16:creationId xmlns:a16="http://schemas.microsoft.com/office/drawing/2014/main" id="{2DE68905-8351-A7E4-C380-5F8A4762C9EF}"/>
                  </a:ext>
                </a:extLst>
              </p:cNvPr>
              <p:cNvSpPr txBox="1"/>
              <p:nvPr/>
            </p:nvSpPr>
            <p:spPr>
              <a:xfrm>
                <a:off x="1697888" y="5538984"/>
                <a:ext cx="1370888" cy="323165"/>
              </a:xfrm>
              <a:prstGeom prst="rect">
                <a:avLst/>
              </a:prstGeom>
              <a:noFill/>
            </p:spPr>
            <p:txBody>
              <a:bodyPr wrap="none" rtlCol="0">
                <a:spAutoFit/>
              </a:bodyPr>
              <a:lstStyle/>
              <a:p>
                <a:pPr algn="ctr"/>
                <a:r>
                  <a:rPr kumimoji="1" lang="en-US" altLang="zh-CN" sz="1500" b="1" dirty="0">
                    <a:solidFill>
                      <a:srgbClr val="5B9BD5"/>
                    </a:solidFill>
                    <a:latin typeface="Arial" panose="020B0604020202020204" pitchFamily="34" charset="0"/>
                    <a:cs typeface="Arial" panose="020B0604020202020204" pitchFamily="34" charset="0"/>
                  </a:rPr>
                  <a:t>Memory</a:t>
                </a:r>
                <a:r>
                  <a:rPr kumimoji="1" lang="zh-CN" altLang="en-US" sz="1500" b="1" dirty="0">
                    <a:solidFill>
                      <a:srgbClr val="5B9BD5"/>
                    </a:solidFill>
                    <a:latin typeface="Arial" panose="020B0604020202020204" pitchFamily="34" charset="0"/>
                    <a:cs typeface="Arial" panose="020B0604020202020204" pitchFamily="34" charset="0"/>
                  </a:rPr>
                  <a:t> </a:t>
                </a:r>
                <a:r>
                  <a:rPr kumimoji="1" lang="en-US" altLang="zh-CN" sz="1500" b="1" dirty="0">
                    <a:solidFill>
                      <a:srgbClr val="5B9BD5"/>
                    </a:solidFill>
                    <a:latin typeface="Arial" panose="020B0604020202020204" pitchFamily="34" charset="0"/>
                    <a:cs typeface="Arial" panose="020B0604020202020204" pitchFamily="34" charset="0"/>
                  </a:rPr>
                  <a:t>load</a:t>
                </a:r>
                <a:endParaRPr kumimoji="1" lang="zh-CN" altLang="en-US" sz="1500" b="1" dirty="0">
                  <a:solidFill>
                    <a:srgbClr val="5B9BD5"/>
                  </a:solidFill>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2823654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TotalTime>
  <Words>287</Words>
  <Application>Microsoft Macintosh PowerPoint</Application>
  <PresentationFormat>Widescreen</PresentationFormat>
  <Paragraphs>85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Aptos Display</vt:lpstr>
      <vt:lpstr>Arial</vt:lpstr>
      <vt:lpstr>Cambria Math</vt:lpstr>
      <vt:lpstr>Times New Roman</vt:lpstr>
      <vt:lpstr>Office Theme</vt:lpstr>
      <vt:lpstr>Duration reproduction under memory pressure: Modeling the roles of visual memory load in duration encoding and reproduction    Xuelian Zang1,2, Xiuna Zhu2, Fredrik Allenmark2, Jiao Wu1, Hermann J. Müller2, Stefan Glasauer3, Zhuanghua Shi2    1. Center for Cognition and Brain Disorders, Affiliated Hospital of Hangzhou Normal University, 310015, China. 2. General and Experimental Psychology, Department of Psychology, LMU Munich, 80802, Germany 3. Computational Neuroscience, Institute for Medical Technology, Brandenburg Technical University Cottbus-Senftenberg, 03046, Cottbus, Germany *.    Note Xuelian Zang and Xiuna Zhu contributed equally to this manuscript.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Duration reproduction under memory pressure: Modeling the roles of visual memory load in duration encoding and reproduction    Xuelian Zang1,2, Xiuna Zhu2, Fredrik Allenmark2, Jiao Wu1, Hermann J. Müller2, Stefan Glasauer3, Zhuanghua Shi2    1. Center for Cognition and Brain Disorders, Affiliated Hospital of Hangzhou Normal University, 310015, China. 2. General and Experimental Psychology, Department of Psychology, LMU Munich, 80802, Germany 3. Computational Neuroscience, Institute for Medical Technology, Brandenburg Technical University Cottbus-Senftenberg, 03046, Cottbus, Germany *.    Note Xuelian Zang and Xiuna Zhu contributed equally to this manuscript.</dc:title>
  <dc:creator>Jiao Wu</dc:creator>
  <cp:lastModifiedBy>Jiao Wu</cp:lastModifiedBy>
  <cp:revision>1</cp:revision>
  <dcterms:created xsi:type="dcterms:W3CDTF">2024-09-10T10:27:31Z</dcterms:created>
  <dcterms:modified xsi:type="dcterms:W3CDTF">2024-09-10T11:33:26Z</dcterms:modified>
</cp:coreProperties>
</file>