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96" r:id="rId3"/>
    <p:sldId id="299" r:id="rId4"/>
    <p:sldId id="298" r:id="rId5"/>
    <p:sldId id="300" r:id="rId6"/>
    <p:sldId id="301" r:id="rId7"/>
    <p:sldId id="266" r:id="rId8"/>
    <p:sldId id="303" r:id="rId9"/>
    <p:sldId id="302" r:id="rId10"/>
    <p:sldId id="306" r:id="rId11"/>
    <p:sldId id="304" r:id="rId12"/>
    <p:sldId id="307" r:id="rId13"/>
    <p:sldId id="262" r:id="rId14"/>
    <p:sldId id="267" r:id="rId15"/>
    <p:sldId id="268" r:id="rId16"/>
    <p:sldId id="269" r:id="rId17"/>
    <p:sldId id="270" r:id="rId18"/>
    <p:sldId id="272" r:id="rId19"/>
    <p:sldId id="274" r:id="rId20"/>
    <p:sldId id="275" r:id="rId21"/>
    <p:sldId id="276" r:id="rId22"/>
    <p:sldId id="277" r:id="rId23"/>
    <p:sldId id="279" r:id="rId24"/>
    <p:sldId id="284" r:id="rId25"/>
    <p:sldId id="289" r:id="rId26"/>
    <p:sldId id="290" r:id="rId27"/>
    <p:sldId id="288" r:id="rId28"/>
    <p:sldId id="308" r:id="rId29"/>
    <p:sldId id="291" r:id="rId30"/>
    <p:sldId id="292" r:id="rId31"/>
    <p:sldId id="293" r:id="rId32"/>
    <p:sldId id="294" r:id="rId33"/>
    <p:sldId id="295" r:id="rId34"/>
    <p:sldId id="310" r:id="rId35"/>
    <p:sldId id="309" r:id="rId3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514C90E6-560A-4267-B8F1-F47D40D33820}" type="datetimeFigureOut">
              <a:rPr lang="tr-TR" smtClean="0"/>
              <a:t>13.05.2020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922D92C-6C32-4DD3-9760-00E370BC54EC}"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873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C90E6-560A-4267-B8F1-F47D40D33820}" type="datetimeFigureOut">
              <a:rPr lang="tr-TR" smtClean="0"/>
              <a:t>13.05.2020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922D92C-6C32-4DD3-9760-00E370BC54EC}" type="slidenum">
              <a:rPr lang="tr-TR" smtClean="0"/>
              <a:t>‹#›</a:t>
            </a:fld>
            <a:endParaRPr lang="tr-TR"/>
          </a:p>
        </p:txBody>
      </p:sp>
    </p:spTree>
    <p:extLst>
      <p:ext uri="{BB962C8B-B14F-4D97-AF65-F5344CB8AC3E}">
        <p14:creationId xmlns:p14="http://schemas.microsoft.com/office/powerpoint/2010/main" val="2475527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C90E6-560A-4267-B8F1-F47D40D33820}" type="datetimeFigureOut">
              <a:rPr lang="tr-TR" smtClean="0"/>
              <a:t>13.05.2020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922D92C-6C32-4DD3-9760-00E370BC54EC}" type="slidenum">
              <a:rPr lang="tr-TR" smtClean="0"/>
              <a:t>‹#›</a:t>
            </a:fld>
            <a:endParaRPr lang="tr-TR"/>
          </a:p>
        </p:txBody>
      </p:sp>
    </p:spTree>
    <p:extLst>
      <p:ext uri="{BB962C8B-B14F-4D97-AF65-F5344CB8AC3E}">
        <p14:creationId xmlns:p14="http://schemas.microsoft.com/office/powerpoint/2010/main" val="312708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C90E6-560A-4267-B8F1-F47D40D33820}" type="datetimeFigureOut">
              <a:rPr lang="tr-TR" smtClean="0"/>
              <a:t>13.05.2020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922D92C-6C32-4DD3-9760-00E370BC54EC}" type="slidenum">
              <a:rPr lang="tr-TR" smtClean="0"/>
              <a:t>‹#›</a:t>
            </a:fld>
            <a:endParaRPr lang="tr-TR"/>
          </a:p>
        </p:txBody>
      </p:sp>
    </p:spTree>
    <p:extLst>
      <p:ext uri="{BB962C8B-B14F-4D97-AF65-F5344CB8AC3E}">
        <p14:creationId xmlns:p14="http://schemas.microsoft.com/office/powerpoint/2010/main" val="793978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514C90E6-560A-4267-B8F1-F47D40D33820}" type="datetimeFigureOut">
              <a:rPr lang="tr-TR" smtClean="0"/>
              <a:t>13.05.2020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922D92C-6C32-4DD3-9760-00E370BC54EC}"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713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514C90E6-560A-4267-B8F1-F47D40D33820}" type="datetimeFigureOut">
              <a:rPr lang="tr-TR" smtClean="0"/>
              <a:t>13.05.2020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922D92C-6C32-4DD3-9760-00E370BC54EC}" type="slidenum">
              <a:rPr lang="tr-TR" smtClean="0"/>
              <a:t>‹#›</a:t>
            </a:fld>
            <a:endParaRPr lang="tr-TR"/>
          </a:p>
        </p:txBody>
      </p:sp>
    </p:spTree>
    <p:extLst>
      <p:ext uri="{BB962C8B-B14F-4D97-AF65-F5344CB8AC3E}">
        <p14:creationId xmlns:p14="http://schemas.microsoft.com/office/powerpoint/2010/main" val="2448197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097280" y="2582335"/>
            <a:ext cx="4937760" cy="32867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217920" y="2582334"/>
            <a:ext cx="4937760" cy="32867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514C90E6-560A-4267-B8F1-F47D40D33820}" type="datetimeFigureOut">
              <a:rPr lang="tr-TR" smtClean="0"/>
              <a:t>13.05.2020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922D92C-6C32-4DD3-9760-00E370BC54EC}" type="slidenum">
              <a:rPr lang="tr-TR" smtClean="0"/>
              <a:t>‹#›</a:t>
            </a:fld>
            <a:endParaRPr lang="tr-TR"/>
          </a:p>
        </p:txBody>
      </p:sp>
    </p:spTree>
    <p:extLst>
      <p:ext uri="{BB962C8B-B14F-4D97-AF65-F5344CB8AC3E}">
        <p14:creationId xmlns:p14="http://schemas.microsoft.com/office/powerpoint/2010/main" val="3933912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514C90E6-560A-4267-B8F1-F47D40D33820}" type="datetimeFigureOut">
              <a:rPr lang="tr-TR" smtClean="0"/>
              <a:t>13.05.2020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922D92C-6C32-4DD3-9760-00E370BC54EC}" type="slidenum">
              <a:rPr lang="tr-TR" smtClean="0"/>
              <a:t>‹#›</a:t>
            </a:fld>
            <a:endParaRPr lang="tr-TR"/>
          </a:p>
        </p:txBody>
      </p:sp>
    </p:spTree>
    <p:extLst>
      <p:ext uri="{BB962C8B-B14F-4D97-AF65-F5344CB8AC3E}">
        <p14:creationId xmlns:p14="http://schemas.microsoft.com/office/powerpoint/2010/main" val="1346447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14C90E6-560A-4267-B8F1-F47D40D33820}" type="datetimeFigureOut">
              <a:rPr lang="tr-TR" smtClean="0"/>
              <a:t>13.05.2020</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E922D92C-6C32-4DD3-9760-00E370BC54EC}" type="slidenum">
              <a:rPr lang="tr-TR" smtClean="0"/>
              <a:t>‹#›</a:t>
            </a:fld>
            <a:endParaRPr lang="tr-TR"/>
          </a:p>
        </p:txBody>
      </p:sp>
    </p:spTree>
    <p:extLst>
      <p:ext uri="{BB962C8B-B14F-4D97-AF65-F5344CB8AC3E}">
        <p14:creationId xmlns:p14="http://schemas.microsoft.com/office/powerpoint/2010/main" val="269059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14C90E6-560A-4267-B8F1-F47D40D33820}" type="datetimeFigureOut">
              <a:rPr lang="tr-TR" smtClean="0"/>
              <a:t>13.05.2020</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922D92C-6C32-4DD3-9760-00E370BC54EC}" type="slidenum">
              <a:rPr lang="tr-TR" smtClean="0"/>
              <a:t>‹#›</a:t>
            </a:fld>
            <a:endParaRPr lang="tr-TR"/>
          </a:p>
        </p:txBody>
      </p:sp>
    </p:spTree>
    <p:extLst>
      <p:ext uri="{BB962C8B-B14F-4D97-AF65-F5344CB8AC3E}">
        <p14:creationId xmlns:p14="http://schemas.microsoft.com/office/powerpoint/2010/main" val="3221711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514C90E6-560A-4267-B8F1-F47D40D33820}" type="datetimeFigureOut">
              <a:rPr lang="tr-TR" smtClean="0"/>
              <a:t>13.05.2020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922D92C-6C32-4DD3-9760-00E370BC54EC}" type="slidenum">
              <a:rPr lang="tr-TR" smtClean="0"/>
              <a:t>‹#›</a:t>
            </a:fld>
            <a:endParaRPr lang="tr-TR"/>
          </a:p>
        </p:txBody>
      </p:sp>
    </p:spTree>
    <p:extLst>
      <p:ext uri="{BB962C8B-B14F-4D97-AF65-F5344CB8AC3E}">
        <p14:creationId xmlns:p14="http://schemas.microsoft.com/office/powerpoint/2010/main" val="1438859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14C90E6-560A-4267-B8F1-F47D40D33820}" type="datetimeFigureOut">
              <a:rPr lang="tr-TR" smtClean="0"/>
              <a:t>13.05.2020</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922D92C-6C32-4DD3-9760-00E370BC54EC}"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22034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adafruit/Adafruit_Python_DHT.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youtube.com/watch?v=r5sigewGcic&amp;feature=youtu.be" TargetMode="External"/><Relationship Id="rId2" Type="http://schemas.openxmlformats.org/officeDocument/2006/relationships/hyperlink" Target="https://github.com/msensoy/GomSisProj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youtube.com/watch?v=q29tQKh_5p8&amp;t=202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chiark.greenend.org.uk/~sgtatham/putty/latest.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557342" y="1183068"/>
            <a:ext cx="11242765" cy="2090465"/>
          </a:xfrm>
        </p:spPr>
        <p:txBody>
          <a:bodyPr>
            <a:normAutofit/>
          </a:bodyPr>
          <a:lstStyle/>
          <a:p>
            <a:pPr algn="ctr"/>
            <a:r>
              <a:rPr lang="tr-TR" sz="4000" dirty="0" smtClean="0"/>
              <a:t>Veri Tabanına </a:t>
            </a:r>
            <a:r>
              <a:rPr lang="tr-TR" sz="4000" dirty="0"/>
              <a:t>Kaydedilen Ortam Sıcaklık ve Nem Bilgilerini Web </a:t>
            </a:r>
            <a:r>
              <a:rPr lang="tr-TR" sz="4000" dirty="0" smtClean="0"/>
              <a:t>Sitesinde </a:t>
            </a:r>
            <a:r>
              <a:rPr lang="tr-TR" sz="4000" dirty="0"/>
              <a:t>Yayınlamak</a:t>
            </a:r>
          </a:p>
        </p:txBody>
      </p:sp>
      <p:sp>
        <p:nvSpPr>
          <p:cNvPr id="3" name="Alt Başlık 2"/>
          <p:cNvSpPr>
            <a:spLocks noGrp="1"/>
          </p:cNvSpPr>
          <p:nvPr>
            <p:ph type="subTitle" idx="1"/>
          </p:nvPr>
        </p:nvSpPr>
        <p:spPr>
          <a:xfrm>
            <a:off x="3187334" y="3442696"/>
            <a:ext cx="5982788" cy="1655762"/>
          </a:xfrm>
        </p:spPr>
        <p:txBody>
          <a:bodyPr>
            <a:normAutofit/>
          </a:bodyPr>
          <a:lstStyle/>
          <a:p>
            <a:pPr algn="ctr"/>
            <a:r>
              <a:rPr lang="tr-TR" b="1" dirty="0" smtClean="0"/>
              <a:t>MEHMET </a:t>
            </a:r>
            <a:r>
              <a:rPr lang="tr-TR" b="1" dirty="0"/>
              <a:t>ŞENSOY </a:t>
            </a:r>
          </a:p>
          <a:p>
            <a:pPr algn="ctr"/>
            <a:r>
              <a:rPr lang="tr-TR" b="1" dirty="0"/>
              <a:t>523119037</a:t>
            </a:r>
          </a:p>
          <a:p>
            <a:endParaRPr lang="tr-TR" dirty="0" smtClean="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22" y="90396"/>
            <a:ext cx="1947409" cy="1947409"/>
          </a:xfrm>
          <a:prstGeom prst="rect">
            <a:avLst/>
          </a:prstGeom>
        </p:spPr>
      </p:pic>
      <p:sp>
        <p:nvSpPr>
          <p:cNvPr id="5" name="Metin kutusu 4"/>
          <p:cNvSpPr txBox="1"/>
          <p:nvPr/>
        </p:nvSpPr>
        <p:spPr>
          <a:xfrm>
            <a:off x="3638607" y="4558527"/>
            <a:ext cx="5080237" cy="1754326"/>
          </a:xfrm>
          <a:prstGeom prst="rect">
            <a:avLst/>
          </a:prstGeom>
          <a:noFill/>
        </p:spPr>
        <p:txBody>
          <a:bodyPr wrap="none" rtlCol="0">
            <a:spAutoFit/>
          </a:bodyPr>
          <a:lstStyle/>
          <a:p>
            <a:pPr algn="ctr"/>
            <a:r>
              <a:rPr lang="tr-TR" dirty="0"/>
              <a:t>Marmara Üniversitesi</a:t>
            </a:r>
          </a:p>
          <a:p>
            <a:pPr algn="ctr"/>
            <a:r>
              <a:rPr lang="tr-TR" dirty="0"/>
              <a:t>Fen Bilimleri Enstitüsü</a:t>
            </a:r>
          </a:p>
          <a:p>
            <a:pPr algn="ctr"/>
            <a:r>
              <a:rPr lang="tr-TR" dirty="0" smtClean="0"/>
              <a:t>Elektrik-Elektronik </a:t>
            </a:r>
            <a:r>
              <a:rPr lang="tr-TR" dirty="0"/>
              <a:t>Mühendisliği</a:t>
            </a:r>
          </a:p>
          <a:p>
            <a:pPr algn="ctr"/>
            <a:r>
              <a:rPr lang="tr-TR" dirty="0"/>
              <a:t>EEM7042.1 Gömülü Sistemler ile Mobil Uygulamalar</a:t>
            </a:r>
          </a:p>
          <a:p>
            <a:pPr algn="ctr"/>
            <a:r>
              <a:rPr lang="tr-TR" smtClean="0"/>
              <a:t>Yüksek </a:t>
            </a:r>
            <a:r>
              <a:rPr lang="tr-TR" dirty="0"/>
              <a:t>Lisans Programı 2020</a:t>
            </a:r>
          </a:p>
          <a:p>
            <a:endParaRPr lang="tr-TR" dirty="0"/>
          </a:p>
        </p:txBody>
      </p:sp>
    </p:spTree>
    <p:extLst>
      <p:ext uri="{BB962C8B-B14F-4D97-AF65-F5344CB8AC3E}">
        <p14:creationId xmlns:p14="http://schemas.microsoft.com/office/powerpoint/2010/main" val="1524189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Paket Güncelleme</a:t>
            </a:r>
          </a:p>
        </p:txBody>
      </p:sp>
      <p:sp>
        <p:nvSpPr>
          <p:cNvPr id="3" name="İçerik Yer Tutucusu 2"/>
          <p:cNvSpPr>
            <a:spLocks noGrp="1"/>
          </p:cNvSpPr>
          <p:nvPr>
            <p:ph idx="1"/>
          </p:nvPr>
        </p:nvSpPr>
        <p:spPr>
          <a:xfrm>
            <a:off x="838201" y="1825625"/>
            <a:ext cx="5553892" cy="4351338"/>
          </a:xfrm>
        </p:spPr>
        <p:txBody>
          <a:bodyPr/>
          <a:lstStyle/>
          <a:p>
            <a:r>
              <a:rPr lang="tr-TR" dirty="0" smtClean="0"/>
              <a:t>Raspberry Pi’ a herhangi bir paket yüklenmeden önce paket güncellenmesi yapılması gerekir.</a:t>
            </a:r>
          </a:p>
          <a:p>
            <a:r>
              <a:rPr lang="tr-TR" dirty="0" smtClean="0"/>
              <a:t>«sudo apt-get update» komutu ile güncelleme yapılır.</a:t>
            </a:r>
          </a:p>
          <a:p>
            <a:r>
              <a:rPr lang="tr-TR" dirty="0" smtClean="0"/>
              <a:t>«sudo apt-get install build-essential python-dev» komutu ile Python dev paketleri yüklenir.</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2092" y="1825625"/>
            <a:ext cx="5728062" cy="3991532"/>
          </a:xfrm>
          <a:prstGeom prst="rect">
            <a:avLst/>
          </a:prstGeom>
        </p:spPr>
      </p:pic>
    </p:spTree>
    <p:extLst>
      <p:ext uri="{BB962C8B-B14F-4D97-AF65-F5344CB8AC3E}">
        <p14:creationId xmlns:p14="http://schemas.microsoft.com/office/powerpoint/2010/main" val="4117193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DHT11 Kütüphanesi Kurulumu</a:t>
            </a:r>
          </a:p>
        </p:txBody>
      </p:sp>
      <p:sp>
        <p:nvSpPr>
          <p:cNvPr id="3" name="İçerik Yer Tutucusu 2"/>
          <p:cNvSpPr>
            <a:spLocks noGrp="1"/>
          </p:cNvSpPr>
          <p:nvPr>
            <p:ph idx="1"/>
          </p:nvPr>
        </p:nvSpPr>
        <p:spPr/>
        <p:txBody>
          <a:bodyPr/>
          <a:lstStyle/>
          <a:p>
            <a:r>
              <a:rPr lang="tr-TR" dirty="0" smtClean="0"/>
              <a:t>«git </a:t>
            </a:r>
            <a:r>
              <a:rPr lang="tr-TR" dirty="0"/>
              <a:t>clone </a:t>
            </a:r>
            <a:r>
              <a:rPr lang="tr-TR" dirty="0">
                <a:hlinkClick r:id="rId2"/>
              </a:rPr>
              <a:t>https://</a:t>
            </a:r>
            <a:r>
              <a:rPr lang="tr-TR" dirty="0" smtClean="0">
                <a:hlinkClick r:id="rId2"/>
              </a:rPr>
              <a:t>github.com/adafruit/Adafruit_Python_DHT.git</a:t>
            </a:r>
            <a:r>
              <a:rPr lang="tr-TR" dirty="0" smtClean="0"/>
              <a:t>» komutu ile </a:t>
            </a:r>
            <a:r>
              <a:rPr lang="tr-TR" dirty="0"/>
              <a:t>kaynak kodlar </a:t>
            </a:r>
            <a:r>
              <a:rPr lang="tr-TR" dirty="0" smtClean="0"/>
              <a:t>GitHub </a:t>
            </a:r>
            <a:r>
              <a:rPr lang="tr-TR" dirty="0"/>
              <a:t>sitesinden </a:t>
            </a:r>
            <a:r>
              <a:rPr lang="tr-TR" dirty="0" smtClean="0"/>
              <a:t>indirilir.</a:t>
            </a:r>
            <a:r>
              <a:rPr lang="tr-TR" dirty="0"/>
              <a:t> İndirilen klasör içinde kurulum dosyası yer almaktadır</a:t>
            </a:r>
            <a:r>
              <a:rPr lang="tr-TR" dirty="0" smtClean="0"/>
              <a:t>.</a:t>
            </a:r>
            <a:endParaRPr lang="tr-TR" dirty="0"/>
          </a:p>
          <a:p>
            <a:r>
              <a:rPr lang="tr-TR" dirty="0" smtClean="0"/>
              <a:t>«cd Adafruit_Python_DHT» komutu ile indirilen klasöre </a:t>
            </a:r>
            <a:r>
              <a:rPr lang="tr-TR" dirty="0"/>
              <a:t>geçiyoruz. </a:t>
            </a:r>
          </a:p>
        </p:txBody>
      </p:sp>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2012" y="3278284"/>
            <a:ext cx="7739564" cy="2206301"/>
          </a:xfrm>
          <a:prstGeom prst="rect">
            <a:avLst/>
          </a:prstGeom>
        </p:spPr>
      </p:pic>
    </p:spTree>
    <p:extLst>
      <p:ext uri="{BB962C8B-B14F-4D97-AF65-F5344CB8AC3E}">
        <p14:creationId xmlns:p14="http://schemas.microsoft.com/office/powerpoint/2010/main" val="3675572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DHT11 </a:t>
            </a:r>
            <a:r>
              <a:rPr lang="tr-TR" dirty="0" smtClean="0"/>
              <a:t>Kütüphanesi </a:t>
            </a:r>
            <a:r>
              <a:rPr lang="tr-TR" dirty="0"/>
              <a:t>Kurulumu</a:t>
            </a:r>
          </a:p>
        </p:txBody>
      </p:sp>
      <p:sp>
        <p:nvSpPr>
          <p:cNvPr id="3" name="İçerik Yer Tutucusu 2"/>
          <p:cNvSpPr>
            <a:spLocks noGrp="1"/>
          </p:cNvSpPr>
          <p:nvPr>
            <p:ph idx="1"/>
          </p:nvPr>
        </p:nvSpPr>
        <p:spPr>
          <a:xfrm>
            <a:off x="838200" y="1825625"/>
            <a:ext cx="5353594" cy="4351338"/>
          </a:xfrm>
        </p:spPr>
        <p:txBody>
          <a:bodyPr/>
          <a:lstStyle/>
          <a:p>
            <a:pPr algn="just"/>
            <a:r>
              <a:rPr lang="tr-TR" dirty="0" smtClean="0"/>
              <a:t>«sudo </a:t>
            </a:r>
            <a:r>
              <a:rPr lang="tr-TR" dirty="0"/>
              <a:t>python setup.py </a:t>
            </a:r>
            <a:r>
              <a:rPr lang="tr-TR" dirty="0" smtClean="0"/>
              <a:t>install» komutuyla klasörün içindeki ‘</a:t>
            </a:r>
            <a:r>
              <a:rPr lang="tr-TR" dirty="0" err="1" smtClean="0"/>
              <a:t>setup</a:t>
            </a:r>
            <a:r>
              <a:rPr lang="tr-TR" dirty="0" smtClean="0"/>
              <a:t>’ dosyası kurulur. Kurulum bittikten sonra hazır hale gelmesi için sistemin yeniden başlatılması gerekecektir.</a:t>
            </a:r>
          </a:p>
          <a:p>
            <a:pPr algn="just"/>
            <a:endParaRPr lang="tr-TR" dirty="0"/>
          </a:p>
          <a:p>
            <a:pPr algn="just"/>
            <a:r>
              <a:rPr lang="tr-TR" dirty="0" smtClean="0"/>
              <a:t>«sudo reboot»  komutu ile sistem yeniden başlatılır.</a:t>
            </a:r>
            <a:endParaRPr lang="tr-TR" dirty="0"/>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5897" y="1784386"/>
            <a:ext cx="5146624" cy="4485785"/>
          </a:xfrm>
          <a:prstGeom prst="rect">
            <a:avLst/>
          </a:prstGeom>
        </p:spPr>
      </p:pic>
    </p:spTree>
    <p:extLst>
      <p:ext uri="{BB962C8B-B14F-4D97-AF65-F5344CB8AC3E}">
        <p14:creationId xmlns:p14="http://schemas.microsoft.com/office/powerpoint/2010/main" val="3795961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DHT11 </a:t>
            </a:r>
            <a:r>
              <a:rPr lang="tr-TR" dirty="0"/>
              <a:t>Kurulumunu Test Etme</a:t>
            </a:r>
          </a:p>
        </p:txBody>
      </p:sp>
      <p:sp>
        <p:nvSpPr>
          <p:cNvPr id="3" name="İçerik Yer Tutucusu 2"/>
          <p:cNvSpPr>
            <a:spLocks noGrp="1"/>
          </p:cNvSpPr>
          <p:nvPr>
            <p:ph idx="1"/>
          </p:nvPr>
        </p:nvSpPr>
        <p:spPr>
          <a:xfrm>
            <a:off x="838200" y="1825625"/>
            <a:ext cx="10421983" cy="4351338"/>
          </a:xfrm>
        </p:spPr>
        <p:txBody>
          <a:bodyPr>
            <a:normAutofit/>
          </a:bodyPr>
          <a:lstStyle/>
          <a:p>
            <a:r>
              <a:rPr lang="tr-TR" sz="2000" dirty="0" smtClean="0"/>
              <a:t>Adafruit, sensörünüzün düzgün çalışıp çalışmadığını kontrol etmek için kullanabileceğiniz örnek bir komut dosyası sağlar. </a:t>
            </a:r>
            <a:r>
              <a:rPr lang="tr-TR" dirty="0" smtClean="0"/>
              <a:t>Bunun için sırasıyla şu komutlar girilir :</a:t>
            </a:r>
            <a:endParaRPr lang="tr-TR" sz="2000" dirty="0"/>
          </a:p>
          <a:p>
            <a:r>
              <a:rPr lang="tr-TR" sz="2000" dirty="0" smtClean="0"/>
              <a:t>«</a:t>
            </a:r>
            <a:r>
              <a:rPr lang="fr-FR" sz="2000" dirty="0" smtClean="0"/>
              <a:t>cd Adafruit_Python_DHT</a:t>
            </a:r>
            <a:r>
              <a:rPr lang="tr-TR" dirty="0" smtClean="0"/>
              <a:t>» komutu ile İndirilen kütüphanenin klasörüne geçiş yapılır.</a:t>
            </a:r>
            <a:endParaRPr lang="tr-TR" sz="2000" dirty="0" smtClean="0"/>
          </a:p>
          <a:p>
            <a:r>
              <a:rPr lang="tr-TR" sz="2000" dirty="0" smtClean="0"/>
              <a:t>«</a:t>
            </a:r>
            <a:r>
              <a:rPr lang="fr-FR" sz="2000" dirty="0" smtClean="0"/>
              <a:t>cd examples</a:t>
            </a:r>
            <a:r>
              <a:rPr lang="tr-TR" sz="2000" dirty="0" smtClean="0"/>
              <a:t>» </a:t>
            </a:r>
            <a:r>
              <a:rPr lang="tr-TR" dirty="0"/>
              <a:t>komutu ile ö</a:t>
            </a:r>
            <a:r>
              <a:rPr lang="tr-TR" sz="2000" dirty="0" smtClean="0"/>
              <a:t>rneklerin bulunduğu klasörün içine girilir.</a:t>
            </a:r>
          </a:p>
          <a:p>
            <a:r>
              <a:rPr lang="tr-TR" sz="2000" dirty="0" smtClean="0"/>
              <a:t>«python </a:t>
            </a:r>
            <a:r>
              <a:rPr lang="tr-TR" sz="2000" dirty="0"/>
              <a:t>AdafruitDHT.py 11 </a:t>
            </a:r>
            <a:r>
              <a:rPr lang="tr-TR" sz="2000" dirty="0" smtClean="0"/>
              <a:t>17» </a:t>
            </a:r>
            <a:endParaRPr lang="tr-TR" sz="2000" dirty="0"/>
          </a:p>
          <a:p>
            <a:r>
              <a:rPr lang="tr-TR" sz="2000" dirty="0"/>
              <a:t>Örnek komut dosyası iki parametre alır. Birincisi, DHT11'i temsil etmek için “11” olarak ayarlanan sensör tipidir. İkincisi GPIO </a:t>
            </a:r>
            <a:r>
              <a:rPr lang="tr-TR" sz="2000" dirty="0" smtClean="0"/>
              <a:t>numarasıdır.</a:t>
            </a:r>
          </a:p>
          <a:p>
            <a:r>
              <a:rPr lang="tr-TR" sz="2000" dirty="0">
                <a:solidFill>
                  <a:srgbClr val="FF0000"/>
                </a:solidFill>
              </a:rPr>
              <a:t>BCM Numaralandırma kullanılmalı</a:t>
            </a:r>
            <a:r>
              <a:rPr lang="tr-TR" sz="2000" dirty="0" smtClean="0">
                <a:solidFill>
                  <a:srgbClr val="FF0000"/>
                </a:solidFill>
              </a:rPr>
              <a:t>!</a:t>
            </a:r>
            <a:endParaRPr lang="tr-TR" sz="2000" dirty="0">
              <a:solidFill>
                <a:srgbClr val="FF0000"/>
              </a:solidFill>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8568" y="5037954"/>
            <a:ext cx="7620792" cy="1139009"/>
          </a:xfrm>
          <a:prstGeom prst="rect">
            <a:avLst/>
          </a:prstGeom>
        </p:spPr>
      </p:pic>
    </p:spTree>
    <p:extLst>
      <p:ext uri="{BB962C8B-B14F-4D97-AF65-F5344CB8AC3E}">
        <p14:creationId xmlns:p14="http://schemas.microsoft.com/office/powerpoint/2010/main" val="1319775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NGINX Web Sunucusu</a:t>
            </a:r>
            <a:endParaRPr lang="tr-TR" dirty="0"/>
          </a:p>
        </p:txBody>
      </p:sp>
      <p:sp>
        <p:nvSpPr>
          <p:cNvPr id="3" name="İçerik Yer Tutucusu 2"/>
          <p:cNvSpPr>
            <a:spLocks noGrp="1"/>
          </p:cNvSpPr>
          <p:nvPr>
            <p:ph idx="1"/>
          </p:nvPr>
        </p:nvSpPr>
        <p:spPr/>
        <p:txBody>
          <a:bodyPr/>
          <a:lstStyle/>
          <a:p>
            <a:r>
              <a:rPr lang="tr-TR" dirty="0" smtClean="0"/>
              <a:t>NGNIX tasarlanırken düşük hafıza kullanımı, yüksek eş zamanlı çalışma ve yüksek performans sağlayacak şekilde tasarlanan açık kaynak kodlu bir web sunucusudur. </a:t>
            </a:r>
          </a:p>
          <a:p>
            <a:r>
              <a:rPr lang="tr-TR" dirty="0" smtClean="0"/>
              <a:t>Linux platformu haricinde  Unix, BSD, Windows gibi platformlarda çalışabilmektedir.</a:t>
            </a:r>
            <a:endParaRPr lang="tr-TR" dirty="0"/>
          </a:p>
        </p:txBody>
      </p:sp>
      <p:pic>
        <p:nvPicPr>
          <p:cNvPr id="7170" name="Picture 2" descr="Nginx nedir? Temel özellikleri ve Nerede kullanılır? | Magne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1243" y="230188"/>
            <a:ext cx="4212557" cy="1414419"/>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3984859" y="3349380"/>
            <a:ext cx="4283242" cy="648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Düşük Hafıza Kullanımı</a:t>
            </a:r>
            <a:endParaRPr lang="tr-TR" dirty="0"/>
          </a:p>
        </p:txBody>
      </p:sp>
      <p:sp>
        <p:nvSpPr>
          <p:cNvPr id="6" name="Dikdörtgen 5"/>
          <p:cNvSpPr/>
          <p:nvPr/>
        </p:nvSpPr>
        <p:spPr>
          <a:xfrm>
            <a:off x="3984859" y="4263326"/>
            <a:ext cx="4283242" cy="648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Eş Zamanlı Çalışma</a:t>
            </a:r>
            <a:endParaRPr lang="tr-TR" dirty="0"/>
          </a:p>
        </p:txBody>
      </p:sp>
      <p:sp>
        <p:nvSpPr>
          <p:cNvPr id="7" name="Dikdörtgen 6"/>
          <p:cNvSpPr/>
          <p:nvPr/>
        </p:nvSpPr>
        <p:spPr>
          <a:xfrm>
            <a:off x="3984859" y="5177273"/>
            <a:ext cx="4283242" cy="648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Yüksek Performans</a:t>
            </a:r>
            <a:endParaRPr lang="tr-TR" dirty="0"/>
          </a:p>
        </p:txBody>
      </p:sp>
    </p:spTree>
    <p:extLst>
      <p:ext uri="{BB962C8B-B14F-4D97-AF65-F5344CB8AC3E}">
        <p14:creationId xmlns:p14="http://schemas.microsoft.com/office/powerpoint/2010/main" val="2627003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NGINX Kurulumu</a:t>
            </a:r>
            <a:endParaRPr lang="tr-TR" dirty="0"/>
          </a:p>
        </p:txBody>
      </p:sp>
      <p:sp>
        <p:nvSpPr>
          <p:cNvPr id="3" name="İçerik Yer Tutucusu 2"/>
          <p:cNvSpPr>
            <a:spLocks noGrp="1"/>
          </p:cNvSpPr>
          <p:nvPr>
            <p:ph idx="1"/>
          </p:nvPr>
        </p:nvSpPr>
        <p:spPr/>
        <p:txBody>
          <a:bodyPr/>
          <a:lstStyle/>
          <a:p>
            <a:r>
              <a:rPr lang="tr-TR" dirty="0" smtClean="0"/>
              <a:t>Raspberry Pi ’</a:t>
            </a:r>
            <a:r>
              <a:rPr lang="tr-TR" dirty="0" err="1" smtClean="0"/>
              <a:t>yı</a:t>
            </a:r>
            <a:r>
              <a:rPr lang="tr-TR" dirty="0" smtClean="0"/>
              <a:t> web sunucusu olarak kullanabilmek için ilk olarak Raspbian üzerinde </a:t>
            </a:r>
            <a:r>
              <a:rPr lang="tr-TR" dirty="0"/>
              <a:t>Nginx </a:t>
            </a:r>
            <a:r>
              <a:rPr lang="tr-TR" dirty="0" smtClean="0"/>
              <a:t>kurulmalıdır.</a:t>
            </a:r>
          </a:p>
          <a:p>
            <a:r>
              <a:rPr lang="tr-TR" dirty="0" smtClean="0"/>
              <a:t>«sudo apt-get install nginx» komutu ile Nginx kurulumu yapılır.</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274" y="3218572"/>
            <a:ext cx="8175058" cy="2337497"/>
          </a:xfrm>
          <a:prstGeom prst="rect">
            <a:avLst/>
          </a:prstGeom>
        </p:spPr>
      </p:pic>
    </p:spTree>
    <p:extLst>
      <p:ext uri="{BB962C8B-B14F-4D97-AF65-F5344CB8AC3E}">
        <p14:creationId xmlns:p14="http://schemas.microsoft.com/office/powerpoint/2010/main" val="1642557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NGINX Servisini Başlatma</a:t>
            </a:r>
            <a:endParaRPr lang="tr-TR" dirty="0"/>
          </a:p>
        </p:txBody>
      </p:sp>
      <p:sp>
        <p:nvSpPr>
          <p:cNvPr id="3" name="İçerik Yer Tutucusu 2"/>
          <p:cNvSpPr>
            <a:spLocks noGrp="1"/>
          </p:cNvSpPr>
          <p:nvPr>
            <p:ph idx="1"/>
          </p:nvPr>
        </p:nvSpPr>
        <p:spPr/>
        <p:txBody>
          <a:bodyPr/>
          <a:lstStyle/>
          <a:p>
            <a:r>
              <a:rPr lang="tr-TR" dirty="0" smtClean="0"/>
              <a:t>Kurulum tamamlandıktan sonra </a:t>
            </a:r>
            <a:r>
              <a:rPr lang="tr-TR" dirty="0"/>
              <a:t>Nginx </a:t>
            </a:r>
            <a:r>
              <a:rPr lang="tr-TR" dirty="0" smtClean="0"/>
              <a:t>servisi başlatılması gerekir.</a:t>
            </a:r>
          </a:p>
          <a:p>
            <a:r>
              <a:rPr lang="tr-TR" dirty="0" smtClean="0"/>
              <a:t>«/etc/</a:t>
            </a:r>
            <a:r>
              <a:rPr lang="tr-TR" dirty="0" err="1" smtClean="0"/>
              <a:t>init.d</a:t>
            </a:r>
            <a:r>
              <a:rPr lang="tr-TR" dirty="0" smtClean="0"/>
              <a:t>/nginx start» komutu ile Nginx servisi başlatılır.</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554" y="2904214"/>
            <a:ext cx="6277851" cy="3277057"/>
          </a:xfrm>
          <a:prstGeom prst="rect">
            <a:avLst/>
          </a:prstGeom>
        </p:spPr>
      </p:pic>
    </p:spTree>
    <p:extLst>
      <p:ext uri="{BB962C8B-B14F-4D97-AF65-F5344CB8AC3E}">
        <p14:creationId xmlns:p14="http://schemas.microsoft.com/office/powerpoint/2010/main" val="3120073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NGINX Kurulumunu Test Etme</a:t>
            </a:r>
            <a:endParaRPr lang="tr-TR" dirty="0"/>
          </a:p>
        </p:txBody>
      </p:sp>
      <p:sp>
        <p:nvSpPr>
          <p:cNvPr id="3" name="İçerik Yer Tutucusu 2"/>
          <p:cNvSpPr>
            <a:spLocks noGrp="1"/>
          </p:cNvSpPr>
          <p:nvPr>
            <p:ph idx="1"/>
          </p:nvPr>
        </p:nvSpPr>
        <p:spPr/>
        <p:txBody>
          <a:bodyPr/>
          <a:lstStyle/>
          <a:p>
            <a:r>
              <a:rPr lang="tr-TR" dirty="0" smtClean="0"/>
              <a:t>Kontrol etmek için bilgisayardan tarayıcıyı açılıp Raspberry Pi ’a ait IP adresi yazılır ve aşağıdaki gibi bir sayfa açılması gerekir.</a:t>
            </a:r>
          </a:p>
          <a:p>
            <a:r>
              <a:rPr lang="tr-TR" dirty="0" smtClean="0"/>
              <a:t>Artık Nginx HTML dosyalarını sunmaya hazırdır.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258" y="3215843"/>
            <a:ext cx="7049484" cy="3096057"/>
          </a:xfrm>
          <a:prstGeom prst="rect">
            <a:avLst/>
          </a:prstGeom>
        </p:spPr>
      </p:pic>
    </p:spTree>
    <p:extLst>
      <p:ext uri="{BB962C8B-B14F-4D97-AF65-F5344CB8AC3E}">
        <p14:creationId xmlns:p14="http://schemas.microsoft.com/office/powerpoint/2010/main" val="1820635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SQLite Kurulumu</a:t>
            </a:r>
            <a:endParaRPr lang="tr-TR" dirty="0"/>
          </a:p>
        </p:txBody>
      </p:sp>
      <p:sp>
        <p:nvSpPr>
          <p:cNvPr id="3" name="İçerik Yer Tutucusu 2"/>
          <p:cNvSpPr>
            <a:spLocks noGrp="1"/>
          </p:cNvSpPr>
          <p:nvPr>
            <p:ph idx="1"/>
          </p:nvPr>
        </p:nvSpPr>
        <p:spPr/>
        <p:txBody>
          <a:bodyPr/>
          <a:lstStyle/>
          <a:p>
            <a:pPr algn="just"/>
            <a:r>
              <a:rPr lang="tr-TR" dirty="0" smtClean="0"/>
              <a:t>Verileri yazmak için Raspberry Pi üzerine kurulan veri tabanı yazılımıdır. Yapılan uygulamada çok büyük miktarlarda veri tutulmadığından bu uygulama için SQLite veri tabanı kullanıldı.</a:t>
            </a:r>
          </a:p>
          <a:p>
            <a:pPr algn="just"/>
            <a:r>
              <a:rPr lang="tr-TR" dirty="0" smtClean="0"/>
              <a:t>Uygulamamız web tabanlı bir uygulama olacağından proje klasörünü </a:t>
            </a:r>
            <a:r>
              <a:rPr lang="tr-TR" dirty="0"/>
              <a:t>N</a:t>
            </a:r>
            <a:r>
              <a:rPr lang="tr-TR" dirty="0" smtClean="0"/>
              <a:t>ginx web sunucumuzun doküman kök dizini içinde açmamız daha iyi olacaktır.</a:t>
            </a:r>
          </a:p>
          <a:p>
            <a:pPr algn="just"/>
            <a:r>
              <a:rPr lang="tr-TR" dirty="0" smtClean="0"/>
              <a:t>Bu klasöre Raspberry Pi kullanıcısının yazma yetkisi olmadığından burada klasör veya dosya açarken komutları «sudo» ile birlikte kullanmak gerekecektir.</a:t>
            </a:r>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1228" y="230188"/>
            <a:ext cx="2582572" cy="1433830"/>
          </a:xfrm>
          <a:prstGeom prst="rect">
            <a:avLst/>
          </a:prstGeom>
        </p:spPr>
      </p:pic>
    </p:spTree>
    <p:extLst>
      <p:ext uri="{BB962C8B-B14F-4D97-AF65-F5344CB8AC3E}">
        <p14:creationId xmlns:p14="http://schemas.microsoft.com/office/powerpoint/2010/main" val="1242584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Linux Dosya Sistemi</a:t>
            </a:r>
            <a:endParaRPr lang="tr-TR" dirty="0"/>
          </a:p>
        </p:txBody>
      </p:sp>
      <p:sp>
        <p:nvSpPr>
          <p:cNvPr id="3" name="İçerik Yer Tutucusu 2"/>
          <p:cNvSpPr>
            <a:spLocks noGrp="1"/>
          </p:cNvSpPr>
          <p:nvPr>
            <p:ph idx="1"/>
          </p:nvPr>
        </p:nvSpPr>
        <p:spPr>
          <a:xfrm>
            <a:off x="838200" y="1825625"/>
            <a:ext cx="4874623" cy="4351338"/>
          </a:xfrm>
        </p:spPr>
        <p:txBody>
          <a:bodyPr>
            <a:normAutofit lnSpcReduction="10000"/>
          </a:bodyPr>
          <a:lstStyle/>
          <a:p>
            <a:pPr algn="just"/>
            <a:r>
              <a:rPr lang="tr-TR" dirty="0" smtClean="0"/>
              <a:t>Linux dosya sisteminde normal kullanıcı (user), /home klasörünün altındaki kendisine ait alanda komutları çalıştırabilir. Ancak kök dizini içerisindeki diğer klasörlerde herhangi bir işlem yapma yetkisi yoktur.</a:t>
            </a:r>
          </a:p>
          <a:p>
            <a:pPr algn="just"/>
            <a:r>
              <a:rPr lang="tr-TR" dirty="0" smtClean="0"/>
              <a:t>Kök dizinindeki tüm dosyalarda değişiklikleri ancak süper kullanıcı (Super user) yapabilir.</a:t>
            </a:r>
          </a:p>
          <a:p>
            <a:pPr algn="just"/>
            <a:r>
              <a:rPr lang="tr-TR" dirty="0" smtClean="0"/>
              <a:t>Normal bir kullanıcıda iken değişiklik yapmak için kullanıcıya süper yetki verilmesi gerekir. Bunun içinde kodların önünde «sudo» ifadesi yer alır.</a:t>
            </a:r>
          </a:p>
          <a:p>
            <a:pPr algn="just"/>
            <a:r>
              <a:rPr lang="tr-TR" dirty="0" smtClean="0"/>
              <a:t>Ör: sudo + pi =&gt; superuser</a:t>
            </a:r>
          </a:p>
          <a:p>
            <a:pPr algn="just"/>
            <a:r>
              <a:rPr lang="tr-TR" dirty="0" smtClean="0"/>
              <a:t>[sudo = Super-User DO]</a:t>
            </a:r>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7852" y="2234927"/>
            <a:ext cx="5914286" cy="2800000"/>
          </a:xfrm>
          <a:prstGeom prst="rect">
            <a:avLst/>
          </a:prstGeom>
        </p:spPr>
      </p:pic>
    </p:spTree>
    <p:extLst>
      <p:ext uri="{BB962C8B-B14F-4D97-AF65-F5344CB8AC3E}">
        <p14:creationId xmlns:p14="http://schemas.microsoft.com/office/powerpoint/2010/main" val="1742616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Proje Amacı</a:t>
            </a:r>
            <a:endParaRPr lang="tr-TR" dirty="0"/>
          </a:p>
        </p:txBody>
      </p:sp>
      <p:sp>
        <p:nvSpPr>
          <p:cNvPr id="3" name="İçerik Yer Tutucusu 2"/>
          <p:cNvSpPr>
            <a:spLocks noGrp="1"/>
          </p:cNvSpPr>
          <p:nvPr>
            <p:ph idx="1"/>
          </p:nvPr>
        </p:nvSpPr>
        <p:spPr/>
        <p:txBody>
          <a:bodyPr/>
          <a:lstStyle/>
          <a:p>
            <a:r>
              <a:rPr lang="tr-TR" dirty="0" smtClean="0"/>
              <a:t>Projenin amacı ARM mimarisine sahip bir mikrodenetleyici olan Raspberry Pi </a:t>
            </a:r>
            <a:r>
              <a:rPr lang="tr-TR" dirty="0"/>
              <a:t>kartı </a:t>
            </a:r>
            <a:r>
              <a:rPr lang="tr-TR" dirty="0" smtClean="0"/>
              <a:t>ve DHT11 </a:t>
            </a:r>
            <a:r>
              <a:rPr lang="tr-TR" dirty="0"/>
              <a:t>sensörü ile ortam sıcaklık ve </a:t>
            </a:r>
            <a:r>
              <a:rPr lang="tr-TR" dirty="0" smtClean="0"/>
              <a:t>nem bilgilerini veri tabanına kaydedip daha sonra bu verileri web ortamında paylaşmaktır. Proje sürecinde Raspberry Pi kartında Linux komutları kullanımı, paket yükleme ve kurulumu, veri tabanı kurulumu ve işlemleri, web sunucu kurulumu ve web sitesi oluşturma hakkında bilgi öğrenmek amaçlanmıştır.</a:t>
            </a:r>
            <a:endParaRPr lang="tr-TR" dirty="0"/>
          </a:p>
        </p:txBody>
      </p:sp>
    </p:spTree>
    <p:extLst>
      <p:ext uri="{BB962C8B-B14F-4D97-AF65-F5344CB8AC3E}">
        <p14:creationId xmlns:p14="http://schemas.microsoft.com/office/powerpoint/2010/main" val="3487139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SQLite Kurulumu</a:t>
            </a:r>
          </a:p>
        </p:txBody>
      </p:sp>
      <p:sp>
        <p:nvSpPr>
          <p:cNvPr id="3" name="İçerik Yer Tutucusu 2"/>
          <p:cNvSpPr>
            <a:spLocks noGrp="1"/>
          </p:cNvSpPr>
          <p:nvPr>
            <p:ph idx="1"/>
          </p:nvPr>
        </p:nvSpPr>
        <p:spPr/>
        <p:txBody>
          <a:bodyPr>
            <a:normAutofit/>
          </a:bodyPr>
          <a:lstStyle/>
          <a:p>
            <a:pPr algn="just"/>
            <a:r>
              <a:rPr lang="tr-TR" dirty="0" smtClean="0"/>
              <a:t>«cd /var/www» komutu ile kök dizininde </a:t>
            </a:r>
            <a:r>
              <a:rPr lang="tr-TR" dirty="0"/>
              <a:t>bulunan klasörleri  /</a:t>
            </a:r>
            <a:r>
              <a:rPr lang="tr-TR" dirty="0" smtClean="0"/>
              <a:t>var’ </a:t>
            </a:r>
            <a:r>
              <a:rPr lang="tr-TR" dirty="0" err="1" smtClean="0"/>
              <a:t>ın</a:t>
            </a:r>
            <a:r>
              <a:rPr lang="tr-TR" dirty="0" smtClean="0"/>
              <a:t> altında yer alan /www klasörüne geçilir.</a:t>
            </a:r>
          </a:p>
          <a:p>
            <a:pPr algn="just"/>
            <a:r>
              <a:rPr lang="tr-TR" dirty="0" smtClean="0"/>
              <a:t>«sudo apt-get install sqlite3» komutu ile SQLite dosyası indirilir.</a:t>
            </a:r>
            <a:endParaRPr lang="tr-TR" dirty="0"/>
          </a:p>
          <a:p>
            <a:pPr algn="just"/>
            <a:r>
              <a:rPr lang="tr-TR" dirty="0" smtClean="0"/>
              <a:t>İndirme işleminden sonra veri tabanı kurulu olacaktır. Artık ölçüm verilerini saklayacağımız tablomuzu oluşturabiliriz.</a:t>
            </a:r>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143" y="3793066"/>
            <a:ext cx="7562673" cy="2076028"/>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1228" y="230188"/>
            <a:ext cx="2582572" cy="1433830"/>
          </a:xfrm>
          <a:prstGeom prst="rect">
            <a:avLst/>
          </a:prstGeom>
        </p:spPr>
      </p:pic>
    </p:spTree>
    <p:extLst>
      <p:ext uri="{BB962C8B-B14F-4D97-AF65-F5344CB8AC3E}">
        <p14:creationId xmlns:p14="http://schemas.microsoft.com/office/powerpoint/2010/main" val="2528522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SQLite Kurulumu</a:t>
            </a:r>
          </a:p>
        </p:txBody>
      </p:sp>
      <p:sp>
        <p:nvSpPr>
          <p:cNvPr id="3" name="İçerik Yer Tutucusu 2"/>
          <p:cNvSpPr>
            <a:spLocks noGrp="1"/>
          </p:cNvSpPr>
          <p:nvPr>
            <p:ph idx="1"/>
          </p:nvPr>
        </p:nvSpPr>
        <p:spPr/>
        <p:txBody>
          <a:bodyPr/>
          <a:lstStyle/>
          <a:p>
            <a:pPr algn="just"/>
            <a:r>
              <a:rPr lang="tr-TR" dirty="0" smtClean="0"/>
              <a:t>«sudo </a:t>
            </a:r>
            <a:r>
              <a:rPr lang="tr-TR" dirty="0"/>
              <a:t>sqlite3 </a:t>
            </a:r>
            <a:r>
              <a:rPr lang="tr-TR" dirty="0" smtClean="0"/>
              <a:t>veriler.db» komutu </a:t>
            </a:r>
            <a:r>
              <a:rPr lang="tr-TR" dirty="0"/>
              <a:t>ile </a:t>
            </a:r>
            <a:r>
              <a:rPr lang="tr-TR" dirty="0" smtClean="0"/>
              <a:t>‘veriler’ adında veri tabanı oluşturulur.</a:t>
            </a:r>
          </a:p>
          <a:p>
            <a:pPr algn="just"/>
            <a:r>
              <a:rPr lang="tr-TR" dirty="0" smtClean="0"/>
              <a:t>Tablo oluşturmak için gerekli komutlar girilir:</a:t>
            </a:r>
          </a:p>
          <a:p>
            <a:pPr algn="just"/>
            <a:r>
              <a:rPr lang="tr-TR" dirty="0" smtClean="0"/>
              <a:t>«BEGIN;»</a:t>
            </a:r>
          </a:p>
          <a:p>
            <a:pPr algn="just"/>
            <a:r>
              <a:rPr lang="tr-TR" dirty="0" smtClean="0"/>
              <a:t>«CREATE TABLE degerler (zaman DATETIME, sicaklik NUMERIC, nem NUMERIC);»</a:t>
            </a:r>
          </a:p>
          <a:p>
            <a:pPr algn="just"/>
            <a:r>
              <a:rPr lang="tr-TR" dirty="0" smtClean="0"/>
              <a:t>«.quit» ile işlemi tamamlayıp çıkıyoruz.</a:t>
            </a:r>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9445" y="4093029"/>
            <a:ext cx="6845801" cy="1994262"/>
          </a:xfrm>
          <a:prstGeom prst="rect">
            <a:avLst/>
          </a:prstGeom>
        </p:spPr>
      </p:pic>
    </p:spTree>
    <p:extLst>
      <p:ext uri="{BB962C8B-B14F-4D97-AF65-F5344CB8AC3E}">
        <p14:creationId xmlns:p14="http://schemas.microsoft.com/office/powerpoint/2010/main" val="1551319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SQLite</a:t>
            </a:r>
            <a:endParaRPr lang="tr-TR" dirty="0"/>
          </a:p>
        </p:txBody>
      </p:sp>
      <p:sp>
        <p:nvSpPr>
          <p:cNvPr id="3" name="İçerik Yer Tutucusu 2"/>
          <p:cNvSpPr>
            <a:spLocks noGrp="1"/>
          </p:cNvSpPr>
          <p:nvPr>
            <p:ph idx="1"/>
          </p:nvPr>
        </p:nvSpPr>
        <p:spPr/>
        <p:txBody>
          <a:bodyPr>
            <a:normAutofit/>
          </a:bodyPr>
          <a:lstStyle/>
          <a:p>
            <a:pPr algn="just"/>
            <a:r>
              <a:rPr lang="tr-TR" dirty="0" smtClean="0"/>
              <a:t>Veri tabanı dosyamızın sahibi olarak www-data kullanıcısını atayalım. Böylece NGINX web sunucusunun veri tabanı dosyamızı okuyabilmesi sağlanır.</a:t>
            </a:r>
          </a:p>
          <a:p>
            <a:pPr algn="just"/>
            <a:r>
              <a:rPr lang="tr-TR" dirty="0" smtClean="0"/>
              <a:t>«sudo chown www-data:www-data /var/www/</a:t>
            </a:r>
            <a:r>
              <a:rPr lang="tr-TR" dirty="0" err="1" smtClean="0"/>
              <a:t>veriler.db</a:t>
            </a:r>
            <a:r>
              <a:rPr lang="tr-TR" dirty="0" smtClean="0"/>
              <a:t>»</a:t>
            </a:r>
          </a:p>
          <a:p>
            <a:pPr algn="just"/>
            <a:r>
              <a:rPr lang="tr-TR" dirty="0" smtClean="0"/>
              <a:t>Veri tabanı dosyamız ve içinde oluşturduğumuz tablomuz hazır.</a:t>
            </a:r>
          </a:p>
          <a:p>
            <a:pPr algn="just"/>
            <a:r>
              <a:rPr lang="tr-TR" dirty="0" smtClean="0"/>
              <a:t>Şimdi Raspberry Pi’ a bağlı DHT11 sensöründen veri okumaya ve bu verileri veri tabanına yazma süreçlerine geçilebilir.</a:t>
            </a:r>
          </a:p>
        </p:txBody>
      </p:sp>
    </p:spTree>
    <p:extLst>
      <p:ext uri="{BB962C8B-B14F-4D97-AF65-F5344CB8AC3E}">
        <p14:creationId xmlns:p14="http://schemas.microsoft.com/office/powerpoint/2010/main" val="2494532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Sensörden </a:t>
            </a:r>
            <a:r>
              <a:rPr lang="tr-TR" dirty="0"/>
              <a:t>O</a:t>
            </a:r>
            <a:r>
              <a:rPr lang="tr-TR" dirty="0" smtClean="0"/>
              <a:t>kunan </a:t>
            </a:r>
            <a:r>
              <a:rPr lang="tr-TR" dirty="0"/>
              <a:t>V</a:t>
            </a:r>
            <a:r>
              <a:rPr lang="tr-TR" dirty="0" smtClean="0"/>
              <a:t>erileri Veri Tabanına </a:t>
            </a:r>
            <a:r>
              <a:rPr lang="tr-TR" dirty="0"/>
              <a:t>K</a:t>
            </a:r>
            <a:r>
              <a:rPr lang="tr-TR" dirty="0" smtClean="0"/>
              <a:t>aydetme</a:t>
            </a:r>
            <a:endParaRPr lang="tr-TR" dirty="0"/>
          </a:p>
        </p:txBody>
      </p:sp>
      <p:sp>
        <p:nvSpPr>
          <p:cNvPr id="3" name="İçerik Yer Tutucusu 2"/>
          <p:cNvSpPr>
            <a:spLocks noGrp="1"/>
          </p:cNvSpPr>
          <p:nvPr>
            <p:ph idx="1"/>
          </p:nvPr>
        </p:nvSpPr>
        <p:spPr/>
        <p:txBody>
          <a:bodyPr/>
          <a:lstStyle/>
          <a:p>
            <a:pPr algn="just"/>
            <a:r>
              <a:rPr lang="tr-TR" dirty="0" smtClean="0"/>
              <a:t>‘/var/www’ klasöründe iken terminalde «sudo nano veri_oku.py» komutu ile yeni bir Python dosyası açıp verileri okuyacak ve veri tabanına yazacak kodu buraya yazıyoruz.</a:t>
            </a:r>
          </a:p>
          <a:p>
            <a:endParaRPr lang="tr-TR" dirty="0"/>
          </a:p>
          <a:p>
            <a:pPr marL="0" indent="0">
              <a:buNone/>
            </a:pPr>
            <a:endParaRPr lang="tr-TR" dirty="0"/>
          </a:p>
          <a:p>
            <a:endParaRPr lang="tr-TR" dirty="0"/>
          </a:p>
        </p:txBody>
      </p:sp>
      <p:pic>
        <p:nvPicPr>
          <p:cNvPr id="5" name="İçerik Yer Tutucus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6934" y="2598541"/>
            <a:ext cx="7385854" cy="3378927"/>
          </a:xfrm>
          <a:prstGeom prst="rect">
            <a:avLst/>
          </a:prstGeom>
        </p:spPr>
      </p:pic>
    </p:spTree>
    <p:extLst>
      <p:ext uri="{BB962C8B-B14F-4D97-AF65-F5344CB8AC3E}">
        <p14:creationId xmlns:p14="http://schemas.microsoft.com/office/powerpoint/2010/main" val="1824330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Test</a:t>
            </a:r>
            <a:endParaRPr lang="tr-TR" dirty="0"/>
          </a:p>
        </p:txBody>
      </p:sp>
      <p:sp>
        <p:nvSpPr>
          <p:cNvPr id="3" name="İçerik Yer Tutucusu 2"/>
          <p:cNvSpPr>
            <a:spLocks noGrp="1"/>
          </p:cNvSpPr>
          <p:nvPr>
            <p:ph idx="1"/>
          </p:nvPr>
        </p:nvSpPr>
        <p:spPr/>
        <p:txBody>
          <a:bodyPr/>
          <a:lstStyle/>
          <a:p>
            <a:pPr algn="just"/>
            <a:r>
              <a:rPr lang="tr-TR" dirty="0" smtClean="0"/>
              <a:t>Yazdığımız kodu test etmek için komut satırında</a:t>
            </a:r>
          </a:p>
          <a:p>
            <a:pPr algn="just"/>
            <a:r>
              <a:rPr lang="tr-TR" dirty="0" smtClean="0"/>
              <a:t>«sudo python ./veri_oku.py»   komutunu girdiğimizde veri tabanına kayıt yapıp bir satır aşağıya inmesi gerekir.</a:t>
            </a:r>
          </a:p>
          <a:p>
            <a:pPr algn="just"/>
            <a:r>
              <a:rPr lang="tr-TR" dirty="0" smtClean="0"/>
              <a:t>Programımız hatasız olarak çalıştığında sıcaklık ve nem verileri sensörden okunup veri tabanına yazılacak ve tekrar komut satırına dönülecektir.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858" y="4027740"/>
            <a:ext cx="11395536" cy="1174943"/>
          </a:xfrm>
          <a:prstGeom prst="rect">
            <a:avLst/>
          </a:prstGeom>
        </p:spPr>
      </p:pic>
    </p:spTree>
    <p:extLst>
      <p:ext uri="{BB962C8B-B14F-4D97-AF65-F5344CB8AC3E}">
        <p14:creationId xmlns:p14="http://schemas.microsoft.com/office/powerpoint/2010/main" val="1765617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Flask ile Ölçüm Verilerini Webde yayınlamak</a:t>
            </a:r>
          </a:p>
        </p:txBody>
      </p:sp>
      <p:sp>
        <p:nvSpPr>
          <p:cNvPr id="3" name="İçerik Yer Tutucusu 2"/>
          <p:cNvSpPr>
            <a:spLocks noGrp="1"/>
          </p:cNvSpPr>
          <p:nvPr>
            <p:ph idx="1"/>
          </p:nvPr>
        </p:nvSpPr>
        <p:spPr/>
        <p:txBody>
          <a:bodyPr/>
          <a:lstStyle/>
          <a:p>
            <a:r>
              <a:rPr lang="tr-TR" dirty="0" smtClean="0"/>
              <a:t>Veri tabanına keydedilen verileri web ortamında yayınlamak için Python diliyle yazılmış olan mikro framework olan Flask</a:t>
            </a:r>
            <a:r>
              <a:rPr lang="tr-TR" dirty="0"/>
              <a:t> </a:t>
            </a:r>
            <a:r>
              <a:rPr lang="tr-TR" dirty="0" smtClean="0"/>
              <a:t>kullanıldı. Flask bir mikro framework olmasına rağmen küçük boyutlu ve kolay öğrenilmesi nedeniyle web uygulamaları ve API’ lar geliştirmek için uygundur.</a:t>
            </a:r>
            <a:endParaRPr lang="tr-TR" dirty="0"/>
          </a:p>
        </p:txBody>
      </p:sp>
      <p:pic>
        <p:nvPicPr>
          <p:cNvPr id="1026" name="Picture 2" descr="Flask Framework Nedir ve Kurulumu – Cahit İŞLEY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4937" y="3315653"/>
            <a:ext cx="3122515" cy="1746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288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Flask Kurulum</a:t>
            </a:r>
            <a:endParaRPr lang="tr-TR" dirty="0"/>
          </a:p>
        </p:txBody>
      </p:sp>
      <p:sp>
        <p:nvSpPr>
          <p:cNvPr id="3" name="İçerik Yer Tutucusu 2"/>
          <p:cNvSpPr>
            <a:spLocks noGrp="1"/>
          </p:cNvSpPr>
          <p:nvPr>
            <p:ph idx="1"/>
          </p:nvPr>
        </p:nvSpPr>
        <p:spPr/>
        <p:txBody>
          <a:bodyPr/>
          <a:lstStyle/>
          <a:p>
            <a:r>
              <a:rPr lang="tr-TR" dirty="0" smtClean="0"/>
              <a:t>Flask’i kurmadan önce Python paket yöneticisi pip’i kurmamız gerekiyor.</a:t>
            </a:r>
          </a:p>
          <a:p>
            <a:r>
              <a:rPr lang="tr-TR" dirty="0" smtClean="0"/>
              <a:t>«sudo apt-get install python-pip» komutu ile ‘pip’ kurulur.</a:t>
            </a:r>
          </a:p>
          <a:p>
            <a:r>
              <a:rPr lang="tr-TR" dirty="0" smtClean="0"/>
              <a:t>«pip install </a:t>
            </a:r>
            <a:r>
              <a:rPr lang="tr-TR" smtClean="0"/>
              <a:t>flask» </a:t>
            </a:r>
            <a:r>
              <a:rPr lang="tr-TR" dirty="0" smtClean="0"/>
              <a:t>komutu ile Flask’ın kurulumu sağlanacaktır.</a:t>
            </a:r>
            <a:endParaRPr lang="tr-TR" dirty="0"/>
          </a:p>
        </p:txBody>
      </p:sp>
    </p:spTree>
    <p:extLst>
      <p:ext uri="{BB962C8B-B14F-4D97-AF65-F5344CB8AC3E}">
        <p14:creationId xmlns:p14="http://schemas.microsoft.com/office/powerpoint/2010/main" val="2261194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Flask ile Verileri Web Sitesinde Yayınlamak</a:t>
            </a:r>
            <a:endParaRPr lang="tr-TR" dirty="0"/>
          </a:p>
        </p:txBody>
      </p:sp>
      <p:sp>
        <p:nvSpPr>
          <p:cNvPr id="3" name="İçerik Yer Tutucusu 2"/>
          <p:cNvSpPr>
            <a:spLocks noGrp="1"/>
          </p:cNvSpPr>
          <p:nvPr>
            <p:ph idx="1"/>
          </p:nvPr>
        </p:nvSpPr>
        <p:spPr/>
        <p:txBody>
          <a:bodyPr/>
          <a:lstStyle/>
          <a:p>
            <a:r>
              <a:rPr lang="tr-TR" dirty="0" smtClean="0"/>
              <a:t>«sudo mkdir sicaklik_nem» komutu ile /var/www klasörünün altında web sitesi için gerekli dosyalar oluşturulur.</a:t>
            </a:r>
          </a:p>
          <a:p>
            <a:r>
              <a:rPr lang="tr-TR" dirty="0" smtClean="0"/>
              <a:t>«cd sicaklik_nem» komutu ile oluşturulan dosyaya geçilir.</a:t>
            </a:r>
          </a:p>
          <a:p>
            <a:r>
              <a:rPr lang="tr-TR" dirty="0" smtClean="0"/>
              <a:t>Web sitesi 2 bölümden oluşur.</a:t>
            </a:r>
          </a:p>
          <a:p>
            <a:r>
              <a:rPr lang="tr-TR" dirty="0" smtClean="0"/>
              <a:t>*Back-End</a:t>
            </a:r>
          </a:p>
          <a:p>
            <a:r>
              <a:rPr lang="tr-TR" dirty="0"/>
              <a:t>*</a:t>
            </a:r>
            <a:r>
              <a:rPr lang="tr-TR" dirty="0" smtClean="0"/>
              <a:t>Front-End</a:t>
            </a:r>
            <a:endParaRPr lang="tr-TR" dirty="0"/>
          </a:p>
        </p:txBody>
      </p:sp>
    </p:spTree>
    <p:extLst>
      <p:ext uri="{BB962C8B-B14F-4D97-AF65-F5344CB8AC3E}">
        <p14:creationId xmlns:p14="http://schemas.microsoft.com/office/powerpoint/2010/main" val="1529890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Web Sitesi Arka </a:t>
            </a:r>
            <a:r>
              <a:rPr lang="tr-TR" dirty="0"/>
              <a:t>Yüz (Back-End)</a:t>
            </a:r>
          </a:p>
        </p:txBody>
      </p:sp>
      <p:sp>
        <p:nvSpPr>
          <p:cNvPr id="3" name="İçerik Yer Tutucusu 2"/>
          <p:cNvSpPr>
            <a:spLocks noGrp="1"/>
          </p:cNvSpPr>
          <p:nvPr>
            <p:ph idx="1"/>
          </p:nvPr>
        </p:nvSpPr>
        <p:spPr/>
        <p:txBody>
          <a:bodyPr/>
          <a:lstStyle/>
          <a:p>
            <a:r>
              <a:rPr lang="tr-TR" dirty="0"/>
              <a:t>Bir web projesinin son kullanıcının görmediği çekirdek yazılım kısmına </a:t>
            </a:r>
            <a:r>
              <a:rPr lang="tr-TR" b="1" dirty="0"/>
              <a:t>Back-End </a:t>
            </a:r>
            <a:r>
              <a:rPr lang="tr-TR" dirty="0"/>
              <a:t>denir</a:t>
            </a:r>
            <a:r>
              <a:rPr lang="tr-TR" dirty="0" smtClean="0"/>
              <a:t>.</a:t>
            </a:r>
          </a:p>
          <a:p>
            <a:r>
              <a:rPr lang="tr-TR" dirty="0"/>
              <a:t>Kullanıcıların görmediği kısımların ve ana sistemin </a:t>
            </a:r>
            <a:r>
              <a:rPr lang="tr-TR" dirty="0" smtClean="0"/>
              <a:t>arka yüzün </a:t>
            </a:r>
            <a:r>
              <a:rPr lang="tr-TR" dirty="0"/>
              <a:t>geliştirilme işlemidir. Bir programın hangi programlama diliyle yazılacağını bulmak, bu yazılımın programlama dilleriyle meydana getirilmesi ve bir </a:t>
            </a:r>
            <a:r>
              <a:rPr lang="tr-TR" dirty="0" smtClean="0"/>
              <a:t>veri tabanına </a:t>
            </a:r>
            <a:r>
              <a:rPr lang="tr-TR" dirty="0"/>
              <a:t>bağlanması gibi işlevlerin tümü </a:t>
            </a:r>
            <a:r>
              <a:rPr lang="tr-TR" dirty="0" err="1"/>
              <a:t>b</a:t>
            </a:r>
            <a:r>
              <a:rPr lang="tr-TR" dirty="0" err="1" smtClean="0"/>
              <a:t>ack-end</a:t>
            </a:r>
            <a:r>
              <a:rPr lang="tr-TR" dirty="0" smtClean="0"/>
              <a:t> </a:t>
            </a:r>
            <a:r>
              <a:rPr lang="tr-TR" dirty="0"/>
              <a:t>yazılım tasarımına girer</a:t>
            </a:r>
          </a:p>
          <a:p>
            <a:r>
              <a:rPr lang="tr-TR" dirty="0"/>
              <a:t>«sudo nano uygulama.py» </a:t>
            </a:r>
            <a:r>
              <a:rPr lang="tr-TR" dirty="0" smtClean="0"/>
              <a:t>komutu ile ‘uygulama’ adında bir </a:t>
            </a:r>
            <a:r>
              <a:rPr lang="tr-TR" dirty="0"/>
              <a:t>Python dosyası </a:t>
            </a:r>
            <a:r>
              <a:rPr lang="tr-TR" dirty="0" smtClean="0"/>
              <a:t>açılıp içine kodlar yazılır.</a:t>
            </a:r>
            <a:endParaRPr lang="tr-TR" dirty="0"/>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3712" y="3990495"/>
            <a:ext cx="6525536" cy="1028844"/>
          </a:xfrm>
          <a:prstGeom prst="rect">
            <a:avLst/>
          </a:prstGeom>
        </p:spPr>
      </p:pic>
    </p:spTree>
    <p:extLst>
      <p:ext uri="{BB962C8B-B14F-4D97-AF65-F5344CB8AC3E}">
        <p14:creationId xmlns:p14="http://schemas.microsoft.com/office/powerpoint/2010/main" val="1034601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Python Dosyası</a:t>
            </a:r>
            <a:endParaRPr lang="tr-TR" dirty="0"/>
          </a:p>
        </p:txBody>
      </p:sp>
      <p:pic>
        <p:nvPicPr>
          <p:cNvPr id="6" name="İçerik Yer Tutucus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6174" y="1789070"/>
            <a:ext cx="5980611" cy="4340766"/>
          </a:xfrm>
          <a:prstGeom prst="rect">
            <a:avLst/>
          </a:prstGeom>
        </p:spPr>
      </p:pic>
    </p:spTree>
    <p:extLst>
      <p:ext uri="{BB962C8B-B14F-4D97-AF65-F5344CB8AC3E}">
        <p14:creationId xmlns:p14="http://schemas.microsoft.com/office/powerpoint/2010/main" val="651952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Proje Gereksinimleri</a:t>
            </a:r>
            <a:endParaRPr lang="tr-TR" dirty="0"/>
          </a:p>
        </p:txBody>
      </p:sp>
      <p:sp>
        <p:nvSpPr>
          <p:cNvPr id="3" name="İçerik Yer Tutucusu 2"/>
          <p:cNvSpPr>
            <a:spLocks noGrp="1"/>
          </p:cNvSpPr>
          <p:nvPr>
            <p:ph idx="1"/>
          </p:nvPr>
        </p:nvSpPr>
        <p:spPr/>
        <p:txBody>
          <a:bodyPr>
            <a:normAutofit/>
          </a:bodyPr>
          <a:lstStyle/>
          <a:p>
            <a:r>
              <a:rPr lang="tr-TR" dirty="0" smtClean="0"/>
              <a:t>DONANIM :</a:t>
            </a:r>
          </a:p>
          <a:p>
            <a:pPr lvl="1"/>
            <a:r>
              <a:rPr lang="tr-TR" dirty="0" smtClean="0"/>
              <a:t>Raspberry Pi 4</a:t>
            </a:r>
          </a:p>
          <a:p>
            <a:pPr lvl="1"/>
            <a:r>
              <a:rPr lang="tr-TR" dirty="0" smtClean="0"/>
              <a:t>DHT11 Sensör</a:t>
            </a:r>
          </a:p>
          <a:p>
            <a:pPr lvl="1"/>
            <a:r>
              <a:rPr lang="tr-TR" dirty="0" smtClean="0"/>
              <a:t>Micro SD Kart 16 GB</a:t>
            </a:r>
          </a:p>
          <a:p>
            <a:pPr lvl="1"/>
            <a:r>
              <a:rPr lang="tr-TR" dirty="0" smtClean="0"/>
              <a:t>Adaptör 5V-3A  USB-C</a:t>
            </a:r>
          </a:p>
          <a:p>
            <a:pPr lvl="1"/>
            <a:r>
              <a:rPr lang="tr-TR" dirty="0" smtClean="0"/>
              <a:t>Bağlantı için gerekli kablolar</a:t>
            </a:r>
          </a:p>
          <a:p>
            <a:pPr marL="457200" lvl="1" indent="0">
              <a:buNone/>
            </a:pPr>
            <a:endParaRPr lang="tr-TR" dirty="0" smtClean="0"/>
          </a:p>
          <a:p>
            <a:r>
              <a:rPr lang="tr-TR" dirty="0" smtClean="0"/>
              <a:t>İŞLETİM SİSTEMİ :</a:t>
            </a:r>
          </a:p>
          <a:p>
            <a:pPr lvl="1"/>
            <a:r>
              <a:rPr lang="tr-TR" dirty="0" smtClean="0"/>
              <a:t>Raspbian İşletim Sistemi</a:t>
            </a:r>
            <a:endParaRPr lang="tr-TR" dirty="0"/>
          </a:p>
          <a:p>
            <a:pPr marL="457200" lvl="1" indent="0">
              <a:buNone/>
            </a:pPr>
            <a:endParaRPr lang="tr-TR" dirty="0" smtClean="0"/>
          </a:p>
          <a:p>
            <a:pPr marL="457200" lvl="1" indent="0">
              <a:buNone/>
            </a:pP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3703" y="2516195"/>
            <a:ext cx="3661954" cy="3661954"/>
          </a:xfrm>
          <a:prstGeom prst="rect">
            <a:avLst/>
          </a:prstGeom>
        </p:spPr>
      </p:pic>
      <p:pic>
        <p:nvPicPr>
          <p:cNvPr id="6" name="Picture 2" descr="Sandisk Ultra Android microSDXC 16GB + SD Adapter 80MB/s Fiyat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9005" y="2154789"/>
            <a:ext cx="1118474" cy="9176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Raspberry Pi 4 Lisanslı Güç Adaptörü 5V 3A USB-C Satın Al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05265" y="4092304"/>
            <a:ext cx="2219596" cy="2219596"/>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73584" y="1981382"/>
            <a:ext cx="1866900" cy="1866900"/>
          </a:xfrm>
          <a:prstGeom prst="rect">
            <a:avLst/>
          </a:prstGeom>
        </p:spPr>
      </p:pic>
    </p:spTree>
    <p:extLst>
      <p:ext uri="{BB962C8B-B14F-4D97-AF65-F5344CB8AC3E}">
        <p14:creationId xmlns:p14="http://schemas.microsoft.com/office/powerpoint/2010/main" val="5289314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Web Sitesi Önyüz (Front-End)</a:t>
            </a:r>
            <a:endParaRPr lang="tr-TR" dirty="0"/>
          </a:p>
        </p:txBody>
      </p:sp>
      <p:sp>
        <p:nvSpPr>
          <p:cNvPr id="7" name="İçerik Yer Tutucusu 6"/>
          <p:cNvSpPr>
            <a:spLocks noGrp="1"/>
          </p:cNvSpPr>
          <p:nvPr>
            <p:ph idx="1"/>
          </p:nvPr>
        </p:nvSpPr>
        <p:spPr>
          <a:xfrm>
            <a:off x="838200" y="2210635"/>
            <a:ext cx="10515600" cy="4351338"/>
          </a:xfrm>
        </p:spPr>
        <p:txBody>
          <a:bodyPr/>
          <a:lstStyle/>
          <a:p>
            <a:r>
              <a:rPr lang="tr-TR" dirty="0"/>
              <a:t>Web sitesinin ön yüzünün </a:t>
            </a:r>
            <a:r>
              <a:rPr lang="tr-TR" dirty="0" smtClean="0"/>
              <a:t>HTML</a:t>
            </a:r>
            <a:r>
              <a:rPr lang="tr-TR" dirty="0"/>
              <a:t>, CSS ve JavaScript gibi teknolojileri kullanarak web sitesinin görsel tarafını oluşturma işlemi </a:t>
            </a:r>
            <a:r>
              <a:rPr lang="tr-TR" dirty="0" smtClean="0"/>
              <a:t>front-end </a:t>
            </a:r>
            <a:r>
              <a:rPr lang="tr-TR" dirty="0"/>
              <a:t>olarak tanımlanır. Web sitesinin yapımında kullanılacak renk, içerik yerleşimi, yazı tipi vb. tasarım çalışmalarını kapsar. </a:t>
            </a:r>
            <a:endParaRPr lang="tr-TR" dirty="0" smtClean="0"/>
          </a:p>
          <a:p>
            <a:r>
              <a:rPr lang="tr-TR" dirty="0" smtClean="0"/>
              <a:t>«sudo mkdir templates» komutu ile ‘templates’ klasörü oluşturulur.</a:t>
            </a:r>
          </a:p>
          <a:p>
            <a:r>
              <a:rPr lang="tr-TR" dirty="0" smtClean="0"/>
              <a:t>«cd templates» komutu ile oluşturulan klasöre geçiş yapılır.</a:t>
            </a:r>
          </a:p>
          <a:p>
            <a:r>
              <a:rPr lang="tr-TR" dirty="0" smtClean="0"/>
              <a:t>«sudo nano index.html» komutu ile ‘index’ adlı bir HTML dosyası açılıp içine kodlar yazılır.</a:t>
            </a: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360" y="4798424"/>
            <a:ext cx="8725280" cy="1084282"/>
          </a:xfrm>
          <a:prstGeom prst="rect">
            <a:avLst/>
          </a:prstGeom>
        </p:spPr>
      </p:pic>
    </p:spTree>
    <p:extLst>
      <p:ext uri="{BB962C8B-B14F-4D97-AF65-F5344CB8AC3E}">
        <p14:creationId xmlns:p14="http://schemas.microsoft.com/office/powerpoint/2010/main" val="850582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HTML Dosyası</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9314" y="1898515"/>
            <a:ext cx="4354332" cy="4284571"/>
          </a:xfrm>
        </p:spPr>
      </p:pic>
    </p:spTree>
    <p:extLst>
      <p:ext uri="{BB962C8B-B14F-4D97-AF65-F5344CB8AC3E}">
        <p14:creationId xmlns:p14="http://schemas.microsoft.com/office/powerpoint/2010/main" val="965677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Web Sitesini Yayına Alma</a:t>
            </a:r>
            <a:endParaRPr lang="tr-TR" dirty="0"/>
          </a:p>
        </p:txBody>
      </p:sp>
      <p:sp>
        <p:nvSpPr>
          <p:cNvPr id="3" name="İçerik Yer Tutucusu 2"/>
          <p:cNvSpPr>
            <a:spLocks noGrp="1"/>
          </p:cNvSpPr>
          <p:nvPr>
            <p:ph idx="1"/>
          </p:nvPr>
        </p:nvSpPr>
        <p:spPr/>
        <p:txBody>
          <a:bodyPr/>
          <a:lstStyle/>
          <a:p>
            <a:r>
              <a:rPr lang="tr-TR" dirty="0" smtClean="0"/>
              <a:t>«python uygulama.py</a:t>
            </a:r>
            <a:r>
              <a:rPr lang="tr-TR" dirty="0"/>
              <a:t>» </a:t>
            </a:r>
            <a:r>
              <a:rPr lang="tr-TR" dirty="0" smtClean="0"/>
              <a:t>komutu </a:t>
            </a:r>
            <a:r>
              <a:rPr lang="tr-TR" dirty="0"/>
              <a:t>ile </a:t>
            </a:r>
            <a:r>
              <a:rPr lang="tr-TR" dirty="0" smtClean="0"/>
              <a:t>uygulama </a:t>
            </a:r>
            <a:r>
              <a:rPr lang="tr-TR" dirty="0"/>
              <a:t>Flask geliştirme sunucusu ile </a:t>
            </a:r>
            <a:r>
              <a:rPr lang="tr-TR" dirty="0" smtClean="0"/>
              <a:t>çalıştırılır</a:t>
            </a:r>
            <a:r>
              <a:rPr lang="tr-TR" dirty="0"/>
              <a:t>. Bu işlemler tamamlandıktan sonra </a:t>
            </a:r>
            <a:r>
              <a:rPr lang="tr-TR" dirty="0" smtClean="0"/>
              <a:t>veri tabanındaki </a:t>
            </a:r>
            <a:r>
              <a:rPr lang="tr-TR" dirty="0"/>
              <a:t>kaydedilen veriler sitede gözükür.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0011" y="3393605"/>
            <a:ext cx="8491978" cy="1956208"/>
          </a:xfrm>
          <a:prstGeom prst="rect">
            <a:avLst/>
          </a:prstGeom>
        </p:spPr>
      </p:pic>
    </p:spTree>
    <p:extLst>
      <p:ext uri="{BB962C8B-B14F-4D97-AF65-F5344CB8AC3E}">
        <p14:creationId xmlns:p14="http://schemas.microsoft.com/office/powerpoint/2010/main" val="1133956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Sonuç</a:t>
            </a:r>
            <a:endParaRPr lang="tr-T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 y="1871859"/>
            <a:ext cx="4480207" cy="2991414"/>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4009" y="1871859"/>
            <a:ext cx="4311671" cy="4364683"/>
          </a:xfrm>
          <a:prstGeom prst="rect">
            <a:avLst/>
          </a:prstGeom>
        </p:spPr>
      </p:pic>
    </p:spTree>
    <p:extLst>
      <p:ext uri="{BB962C8B-B14F-4D97-AF65-F5344CB8AC3E}">
        <p14:creationId xmlns:p14="http://schemas.microsoft.com/office/powerpoint/2010/main" val="3536514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smtClean="0"/>
              <a:t>Projede kullanılan gerekli dosyalar, kodlar ve kaynaklar aşağıdaki GitHub linkinde yer almaktadır:</a:t>
            </a:r>
            <a:endParaRPr lang="tr-TR" dirty="0"/>
          </a:p>
          <a:p>
            <a:r>
              <a:rPr lang="tr-TR" dirty="0">
                <a:hlinkClick r:id="rId2"/>
              </a:rPr>
              <a:t>https://github.com/msensoy/GomSisProje</a:t>
            </a:r>
            <a:r>
              <a:rPr lang="tr-TR" dirty="0" smtClean="0"/>
              <a:t> </a:t>
            </a:r>
          </a:p>
          <a:p>
            <a:endParaRPr lang="tr-TR" dirty="0"/>
          </a:p>
          <a:p>
            <a:r>
              <a:rPr lang="tr-TR" dirty="0" smtClean="0"/>
              <a:t>Adım adım projenin hazırlanışı video linki: </a:t>
            </a:r>
            <a:r>
              <a:rPr lang="tr-TR" dirty="0">
                <a:hlinkClick r:id="rId3"/>
              </a:rPr>
              <a:t>https://www.youtube.com/watch?v=r5sigewGcic&amp;feature=youtu.be</a:t>
            </a:r>
            <a:endParaRPr lang="tr-TR" dirty="0"/>
          </a:p>
        </p:txBody>
      </p:sp>
    </p:spTree>
    <p:extLst>
      <p:ext uri="{BB962C8B-B14F-4D97-AF65-F5344CB8AC3E}">
        <p14:creationId xmlns:p14="http://schemas.microsoft.com/office/powerpoint/2010/main" val="3643211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431177" y="2967334"/>
            <a:ext cx="4687722" cy="923330"/>
          </a:xfrm>
          <a:prstGeom prst="rect">
            <a:avLst/>
          </a:prstGeom>
          <a:noFill/>
        </p:spPr>
        <p:txBody>
          <a:bodyPr wrap="square" lIns="91440" tIns="45720" rIns="91440" bIns="45720">
            <a:spAutoFit/>
          </a:bodyPr>
          <a:lstStyle/>
          <a:p>
            <a:pPr algn="ctr"/>
            <a:r>
              <a:rPr lang="tr-TR" sz="5400" dirty="0" smtClean="0">
                <a:ln w="0"/>
                <a:solidFill>
                  <a:schemeClr val="accent1"/>
                </a:solidFill>
                <a:effectLst>
                  <a:outerShdw blurRad="38100" dist="25400" dir="5400000" algn="ctr" rotWithShape="0">
                    <a:srgbClr val="6E747A">
                      <a:alpha val="43000"/>
                    </a:srgbClr>
                  </a:outerShdw>
                </a:effectLst>
              </a:rPr>
              <a:t>TEŞEKKÜRLER…</a:t>
            </a:r>
            <a:endParaRPr lang="tr-TR"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824918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İşletim Sisteminin Kurulumu</a:t>
            </a:r>
            <a:endParaRPr lang="tr-TR" dirty="0"/>
          </a:p>
        </p:txBody>
      </p:sp>
      <p:sp>
        <p:nvSpPr>
          <p:cNvPr id="3" name="İçerik Yer Tutucusu 2"/>
          <p:cNvSpPr>
            <a:spLocks noGrp="1"/>
          </p:cNvSpPr>
          <p:nvPr>
            <p:ph idx="1"/>
          </p:nvPr>
        </p:nvSpPr>
        <p:spPr/>
        <p:txBody>
          <a:bodyPr/>
          <a:lstStyle/>
          <a:p>
            <a:pPr algn="just"/>
            <a:r>
              <a:rPr lang="tr-TR" dirty="0" smtClean="0"/>
              <a:t>Raspberry </a:t>
            </a:r>
            <a:r>
              <a:rPr lang="tr-TR" dirty="0"/>
              <a:t>Pi için optimize </a:t>
            </a:r>
            <a:r>
              <a:rPr lang="tr-TR" dirty="0" smtClean="0"/>
              <a:t>edilmiş, bir Linux dağıtımı olan Debian‘ a </a:t>
            </a:r>
            <a:r>
              <a:rPr lang="tr-TR" dirty="0"/>
              <a:t>dayalı özgür bir işletim </a:t>
            </a:r>
            <a:r>
              <a:rPr lang="tr-TR" dirty="0" smtClean="0"/>
              <a:t>sistemidir. </a:t>
            </a:r>
            <a:r>
              <a:rPr lang="tr-TR" dirty="0"/>
              <a:t>Bu işletim sistemi, Raspberry </a:t>
            </a:r>
            <a:r>
              <a:rPr lang="tr-TR" dirty="0" smtClean="0"/>
              <a:t>Pi için temel programların </a:t>
            </a:r>
            <a:r>
              <a:rPr lang="tr-TR" dirty="0"/>
              <a:t>ve </a:t>
            </a:r>
            <a:r>
              <a:rPr lang="tr-TR" dirty="0" smtClean="0"/>
              <a:t>diğer programların çalışmasını sağlar.</a:t>
            </a:r>
          </a:p>
          <a:p>
            <a:pPr algn="just"/>
            <a:r>
              <a:rPr lang="tr-TR" dirty="0" smtClean="0"/>
              <a:t>‘SD </a:t>
            </a:r>
            <a:r>
              <a:rPr lang="tr-TR" dirty="0"/>
              <a:t>Card </a:t>
            </a:r>
            <a:r>
              <a:rPr lang="tr-TR" dirty="0" smtClean="0"/>
              <a:t>Formatter’ </a:t>
            </a:r>
            <a:r>
              <a:rPr lang="tr-TR" dirty="0"/>
              <a:t>programını ile işletim sisteminin yükleneceği SD Kart formatlanır.</a:t>
            </a:r>
          </a:p>
          <a:p>
            <a:pPr algn="just"/>
            <a:r>
              <a:rPr lang="tr-TR" dirty="0" smtClean="0"/>
              <a:t>‘Win32 </a:t>
            </a:r>
            <a:r>
              <a:rPr lang="tr-TR" dirty="0"/>
              <a:t>Disk </a:t>
            </a:r>
            <a:r>
              <a:rPr lang="tr-TR" dirty="0" smtClean="0"/>
              <a:t>Imager’ programı </a:t>
            </a:r>
            <a:r>
              <a:rPr lang="tr-TR" dirty="0"/>
              <a:t>ile web sitesinden yüklenen dosyayı SD Karta aktarılır</a:t>
            </a:r>
            <a:r>
              <a:rPr lang="tr-TR" dirty="0" smtClean="0"/>
              <a:t>.</a:t>
            </a:r>
          </a:p>
          <a:p>
            <a:pPr algn="just"/>
            <a:r>
              <a:rPr lang="tr-TR" dirty="0" smtClean="0"/>
              <a:t>Detaylı kurulumu için linkteki videoya bakınız:</a:t>
            </a:r>
          </a:p>
          <a:p>
            <a:r>
              <a:rPr lang="tr-TR" dirty="0">
                <a:hlinkClick r:id="rId2"/>
              </a:rPr>
              <a:t>https://www.youtube.com/watch?v=q29tQKh_5p8&amp;t=202s</a:t>
            </a:r>
            <a:endParaRPr lang="tr-TR" dirty="0"/>
          </a:p>
          <a:p>
            <a:endParaRPr lang="tr-TR" dirty="0"/>
          </a:p>
        </p:txBody>
      </p:sp>
      <p:pic>
        <p:nvPicPr>
          <p:cNvPr id="6" name="Picture 2" descr="Raspberry Pi'nizi (Raspbian) Güncel Tutun | Tankado.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6626" y="230188"/>
            <a:ext cx="2256699" cy="1320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6858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DHT11 Sensörü</a:t>
            </a:r>
            <a:endParaRPr lang="tr-TR" dirty="0"/>
          </a:p>
        </p:txBody>
      </p:sp>
      <p:sp>
        <p:nvSpPr>
          <p:cNvPr id="3" name="İçerik Yer Tutucusu 2"/>
          <p:cNvSpPr>
            <a:spLocks noGrp="1"/>
          </p:cNvSpPr>
          <p:nvPr>
            <p:ph idx="1"/>
          </p:nvPr>
        </p:nvSpPr>
        <p:spPr/>
        <p:txBody>
          <a:bodyPr>
            <a:normAutofit/>
          </a:bodyPr>
          <a:lstStyle/>
          <a:p>
            <a:pPr fontAlgn="base"/>
            <a:r>
              <a:rPr lang="tr-TR" dirty="0" smtClean="0"/>
              <a:t>Sıcaklık </a:t>
            </a:r>
            <a:r>
              <a:rPr lang="tr-TR" dirty="0"/>
              <a:t>ve n</a:t>
            </a:r>
            <a:r>
              <a:rPr lang="tr-TR" dirty="0" smtClean="0"/>
              <a:t>em ölçümlerinde kullanılabilecek </a:t>
            </a:r>
            <a:r>
              <a:rPr lang="tr-TR" dirty="0"/>
              <a:t>bir sensördür. </a:t>
            </a:r>
            <a:r>
              <a:rPr lang="tr-TR" dirty="0" smtClean="0"/>
              <a:t>Maksimum </a:t>
            </a:r>
            <a:r>
              <a:rPr lang="tr-TR" dirty="0"/>
              <a:t>+-%5 civarı bir hassasiyet sağlamaktadır</a:t>
            </a:r>
            <a:r>
              <a:rPr lang="tr-TR" dirty="0" smtClean="0"/>
              <a:t>.</a:t>
            </a:r>
          </a:p>
          <a:p>
            <a:pPr fontAlgn="base"/>
            <a:r>
              <a:rPr lang="tr-TR" dirty="0"/>
              <a:t>Çalışma Voltajı: </a:t>
            </a:r>
            <a:r>
              <a:rPr lang="tr-TR" dirty="0" smtClean="0"/>
              <a:t>3 - 5,5 V</a:t>
            </a:r>
            <a:endParaRPr lang="tr-TR" dirty="0"/>
          </a:p>
          <a:p>
            <a:pPr fontAlgn="base"/>
            <a:r>
              <a:rPr lang="tr-TR" dirty="0"/>
              <a:t>Çalışma Akımı: </a:t>
            </a:r>
            <a:r>
              <a:rPr lang="tr-TR" dirty="0" smtClean="0"/>
              <a:t>0,5 - 2,5 mA</a:t>
            </a:r>
          </a:p>
          <a:p>
            <a:pPr fontAlgn="base"/>
            <a:endParaRPr lang="tr-TR" dirty="0"/>
          </a:p>
          <a:p>
            <a:pPr fontAlgn="base"/>
            <a:r>
              <a:rPr lang="tr-TR" dirty="0" smtClean="0"/>
              <a:t>Sensör Pinleri :</a:t>
            </a:r>
          </a:p>
          <a:p>
            <a:pPr lvl="1" fontAlgn="base"/>
            <a:r>
              <a:rPr lang="tr-TR" dirty="0" smtClean="0"/>
              <a:t>VCC= 3.3 Volt besleme pini</a:t>
            </a:r>
          </a:p>
          <a:p>
            <a:pPr lvl="1" fontAlgn="base"/>
            <a:r>
              <a:rPr lang="tr-TR" dirty="0" smtClean="0"/>
              <a:t>GND= Toprak bağlantı pini</a:t>
            </a:r>
          </a:p>
          <a:p>
            <a:pPr lvl="1" fontAlgn="base"/>
            <a:r>
              <a:rPr lang="tr-TR" dirty="0" smtClean="0"/>
              <a:t>DATA= Ölçülen verilerin okunacağı pin</a:t>
            </a:r>
            <a:endParaRPr lang="tr-TR" dirty="0"/>
          </a:p>
        </p:txBody>
      </p:sp>
      <p:pic>
        <p:nvPicPr>
          <p:cNvPr id="1026" name="Picture 2" descr="DHT11 Nem ve Isı Sensörü Kartı | 9,99 TL - Hemen 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4692" y="3070838"/>
            <a:ext cx="4417308" cy="3236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133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Donanım Bağlantı Şeması</a:t>
            </a:r>
          </a:p>
        </p:txBody>
      </p:sp>
      <p:sp>
        <p:nvSpPr>
          <p:cNvPr id="3" name="İçerik Yer Tutucusu 2"/>
          <p:cNvSpPr>
            <a:spLocks noGrp="1"/>
          </p:cNvSpPr>
          <p:nvPr>
            <p:ph idx="1"/>
          </p:nvPr>
        </p:nvSpPr>
        <p:spPr>
          <a:xfrm>
            <a:off x="838200" y="1825625"/>
            <a:ext cx="6430908" cy="4351338"/>
          </a:xfrm>
        </p:spPr>
        <p:txBody>
          <a:bodyPr/>
          <a:lstStyle/>
          <a:p>
            <a:pPr algn="just"/>
            <a:r>
              <a:rPr lang="tr-TR" dirty="0" smtClean="0"/>
              <a:t>DHT11 sensörünün gerilim ve toprak beslemesini Raspberry Pi’ ye ait 3.3 Volt ve Ground pinlerine bağladıktan sonra geriye kalan data pinini Raspberry Pi’ deki herhangi bir GPIO pinine bağlanabilir.</a:t>
            </a:r>
          </a:p>
          <a:p>
            <a:pPr algn="just"/>
            <a:r>
              <a:rPr lang="tr-TR" dirty="0" smtClean="0"/>
              <a:t>Yapılan projede sensörün data pini GPIO 17 pinine bağlanmıştır.</a:t>
            </a:r>
            <a:endParaRPr lang="tr-TR" dirty="0"/>
          </a:p>
        </p:txBody>
      </p:sp>
      <p:pic>
        <p:nvPicPr>
          <p:cNvPr id="1026" name="Picture 2" descr="Raspberry pi 3 Tutorial Connecting DHT11 Temperature and humidity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5136" y="1915884"/>
            <a:ext cx="4237510" cy="2772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475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95300" y="423615"/>
            <a:ext cx="10515600" cy="1325563"/>
          </a:xfrm>
        </p:spPr>
        <p:txBody>
          <a:bodyPr/>
          <a:lstStyle/>
          <a:p>
            <a:r>
              <a:rPr lang="tr-TR" dirty="0" smtClean="0"/>
              <a:t>SSH Protokolünü Aktif Etme</a:t>
            </a:r>
            <a:endParaRPr lang="tr-TR" dirty="0"/>
          </a:p>
        </p:txBody>
      </p:sp>
      <p:sp>
        <p:nvSpPr>
          <p:cNvPr id="3" name="İçerik Yer Tutucusu 2"/>
          <p:cNvSpPr>
            <a:spLocks noGrp="1"/>
          </p:cNvSpPr>
          <p:nvPr>
            <p:ph idx="1"/>
          </p:nvPr>
        </p:nvSpPr>
        <p:spPr>
          <a:xfrm>
            <a:off x="495300" y="1749178"/>
            <a:ext cx="8362950" cy="4351338"/>
          </a:xfrm>
        </p:spPr>
        <p:txBody>
          <a:bodyPr/>
          <a:lstStyle/>
          <a:p>
            <a:r>
              <a:rPr lang="tr-TR" dirty="0" smtClean="0"/>
              <a:t>Raspberry Pi’ a başka bir bilgisayardan erişim için SSH protokolünden yararlanılabilir.</a:t>
            </a:r>
          </a:p>
          <a:p>
            <a:r>
              <a:rPr lang="tr-TR" dirty="0" smtClean="0"/>
              <a:t>Bu protokolün aktif edilmesi için adımlar şu şekildedir :</a:t>
            </a:r>
          </a:p>
          <a:p>
            <a:r>
              <a:rPr lang="tr-TR" dirty="0"/>
              <a:t>1-) Terminal ekranından «sudo raspi-config» komutu </a:t>
            </a:r>
            <a:r>
              <a:rPr lang="tr-TR" dirty="0" smtClean="0"/>
              <a:t>çalıştırılır</a:t>
            </a:r>
          </a:p>
          <a:p>
            <a:r>
              <a:rPr lang="tr-TR" dirty="0"/>
              <a:t>2-) Açılan ekrandan «Interfacing Options» seçilir.</a:t>
            </a:r>
          </a:p>
          <a:p>
            <a:r>
              <a:rPr lang="tr-TR" dirty="0"/>
              <a:t>3-) Son olarak SSH seçilir ve aktif </a:t>
            </a:r>
            <a:r>
              <a:rPr lang="tr-TR" dirty="0" smtClean="0"/>
              <a:t>edilir</a:t>
            </a:r>
            <a:r>
              <a:rPr lang="tr-TR" dirty="0"/>
              <a:t> </a:t>
            </a:r>
            <a:r>
              <a:rPr lang="tr-TR" dirty="0" smtClean="0"/>
              <a:t>ve bu pencereden çıkılır.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5879" y="1769059"/>
            <a:ext cx="3124199" cy="1998270"/>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5879" y="1086396"/>
            <a:ext cx="3124199" cy="623020"/>
          </a:xfrm>
          <a:prstGeom prst="rect">
            <a:avLst/>
          </a:prstGeom>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5880" y="3787210"/>
            <a:ext cx="3124199" cy="1993198"/>
          </a:xfrm>
          <a:prstGeom prst="rect">
            <a:avLst/>
          </a:prstGeom>
        </p:spPr>
      </p:pic>
    </p:spTree>
    <p:extLst>
      <p:ext uri="{BB962C8B-B14F-4D97-AF65-F5344CB8AC3E}">
        <p14:creationId xmlns:p14="http://schemas.microsoft.com/office/powerpoint/2010/main" val="83608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SSH Protokolünü Aktif Etme</a:t>
            </a:r>
          </a:p>
        </p:txBody>
      </p:sp>
      <p:sp>
        <p:nvSpPr>
          <p:cNvPr id="3" name="İçerik Yer Tutucusu 2"/>
          <p:cNvSpPr>
            <a:spLocks noGrp="1"/>
          </p:cNvSpPr>
          <p:nvPr>
            <p:ph idx="1"/>
          </p:nvPr>
        </p:nvSpPr>
        <p:spPr/>
        <p:txBody>
          <a:bodyPr/>
          <a:lstStyle/>
          <a:p>
            <a:r>
              <a:rPr lang="tr-TR" dirty="0" smtClean="0"/>
              <a:t>4-)</a:t>
            </a:r>
            <a:r>
              <a:rPr lang="tr-TR" dirty="0"/>
              <a:t> Terminal ekranından «ifconfig» komutu çalıştırıldığında ağ bağlantıları görüntülenecektir.</a:t>
            </a:r>
          </a:p>
          <a:p>
            <a:r>
              <a:rPr lang="tr-TR" dirty="0" smtClean="0"/>
              <a:t>Bu ekrandan Raspberry </a:t>
            </a:r>
            <a:r>
              <a:rPr lang="tr-TR" dirty="0"/>
              <a:t>Pi ait IP </a:t>
            </a:r>
            <a:r>
              <a:rPr lang="tr-TR" dirty="0" smtClean="0"/>
              <a:t>adresi öğrenilebilir. Bunun için bağlı olunan ağın isminin altında «inet» ’in yanına bakmak yeterlidir.</a:t>
            </a:r>
            <a:endParaRPr lang="tr-TR" dirty="0"/>
          </a:p>
          <a:p>
            <a:pPr marL="0" indent="0">
              <a:buNone/>
            </a:pPr>
            <a:endParaRPr lang="tr-TR" dirty="0"/>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44687" y="2989218"/>
            <a:ext cx="4345576" cy="3259182"/>
          </a:xfrm>
          <a:prstGeom prst="rect">
            <a:avLst/>
          </a:prstGeom>
        </p:spPr>
      </p:pic>
    </p:spTree>
    <p:extLst>
      <p:ext uri="{BB962C8B-B14F-4D97-AF65-F5344CB8AC3E}">
        <p14:creationId xmlns:p14="http://schemas.microsoft.com/office/powerpoint/2010/main" val="266052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SSH Protokolünü Aktif Etme</a:t>
            </a:r>
          </a:p>
        </p:txBody>
      </p:sp>
      <p:sp>
        <p:nvSpPr>
          <p:cNvPr id="3" name="İçerik Yer Tutucusu 2"/>
          <p:cNvSpPr>
            <a:spLocks noGrp="1"/>
          </p:cNvSpPr>
          <p:nvPr>
            <p:ph idx="1"/>
          </p:nvPr>
        </p:nvSpPr>
        <p:spPr>
          <a:xfrm>
            <a:off x="838200" y="1825625"/>
            <a:ext cx="7088368" cy="4351338"/>
          </a:xfrm>
        </p:spPr>
        <p:txBody>
          <a:bodyPr>
            <a:normAutofit/>
          </a:bodyPr>
          <a:lstStyle/>
          <a:p>
            <a:r>
              <a:rPr lang="tr-TR" dirty="0" smtClean="0"/>
              <a:t>4-) Uzaktan bağlanacak olan bilgisayara bir SSH programı olan PuTTY indirilir. Programı indirme linki: </a:t>
            </a:r>
            <a:r>
              <a:rPr lang="tr-TR" dirty="0" smtClean="0">
                <a:hlinkClick r:id="rId2"/>
              </a:rPr>
              <a:t>https</a:t>
            </a:r>
            <a:r>
              <a:rPr lang="tr-TR" dirty="0">
                <a:hlinkClick r:id="rId2"/>
              </a:rPr>
              <a:t>://www.chiark.greenend.org.uk/~</a:t>
            </a:r>
            <a:r>
              <a:rPr lang="tr-TR" dirty="0" smtClean="0">
                <a:hlinkClick r:id="rId2"/>
              </a:rPr>
              <a:t>sgtatham/putty/latest.html</a:t>
            </a:r>
            <a:endParaRPr lang="tr-TR" dirty="0"/>
          </a:p>
          <a:p>
            <a:r>
              <a:rPr lang="tr-TR" dirty="0" smtClean="0"/>
              <a:t>5-)</a:t>
            </a:r>
            <a:r>
              <a:rPr lang="tr-TR" dirty="0"/>
              <a:t> </a:t>
            </a:r>
            <a:r>
              <a:rPr lang="tr-TR" dirty="0" smtClean="0"/>
              <a:t>Açılan PuTTY uygulamasında bağlantı tipi SSH seçilir ve  IP adresi kısmına da Raspberry’ e ait olan IP adresi girilir. Daha sonra çıkan ekrandan Raspberry’ e ait kullanıcı ve şifre girildikten sonra işlem tamamlanır.</a:t>
            </a:r>
          </a:p>
          <a:p>
            <a:endParaRPr lang="tr-TR" dirty="0" smtClean="0"/>
          </a:p>
          <a:p>
            <a:endParaRPr lang="tr-TR" dirty="0"/>
          </a:p>
        </p:txBody>
      </p:sp>
      <p:pic>
        <p:nvPicPr>
          <p:cNvPr id="4" name="İçerik Yer Tutucusu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6568" y="1929512"/>
            <a:ext cx="4265432" cy="4143563"/>
          </a:xfrm>
          <a:prstGeom prst="rect">
            <a:avLst/>
          </a:prstGeom>
        </p:spPr>
      </p:pic>
    </p:spTree>
    <p:extLst>
      <p:ext uri="{BB962C8B-B14F-4D97-AF65-F5344CB8AC3E}">
        <p14:creationId xmlns:p14="http://schemas.microsoft.com/office/powerpoint/2010/main" val="3662055637"/>
      </p:ext>
    </p:extLst>
  </p:cSld>
  <p:clrMapOvr>
    <a:masterClrMapping/>
  </p:clrMapOvr>
</p:sld>
</file>

<file path=ppt/theme/theme1.xml><?xml version="1.0" encoding="utf-8"?>
<a:theme xmlns:a="http://schemas.openxmlformats.org/drawingml/2006/main" name="Geçmişe bakış">
  <a:themeElements>
    <a:clrScheme name="Geçmişe bakış">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755</TotalTime>
  <Words>1431</Words>
  <Application>Microsoft Office PowerPoint</Application>
  <PresentationFormat>Geniş ekran</PresentationFormat>
  <Paragraphs>146</Paragraphs>
  <Slides>35</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35</vt:i4>
      </vt:variant>
    </vt:vector>
  </HeadingPairs>
  <TitlesOfParts>
    <vt:vector size="38" baseType="lpstr">
      <vt:lpstr>Calibri</vt:lpstr>
      <vt:lpstr>Calibri Light</vt:lpstr>
      <vt:lpstr>Geçmişe bakış</vt:lpstr>
      <vt:lpstr>Veri Tabanına Kaydedilen Ortam Sıcaklık ve Nem Bilgilerini Web Sitesinde Yayınlamak</vt:lpstr>
      <vt:lpstr>Proje Amacı</vt:lpstr>
      <vt:lpstr>Proje Gereksinimleri</vt:lpstr>
      <vt:lpstr>İşletim Sisteminin Kurulumu</vt:lpstr>
      <vt:lpstr>DHT11 Sensörü</vt:lpstr>
      <vt:lpstr>Donanım Bağlantı Şeması</vt:lpstr>
      <vt:lpstr>SSH Protokolünü Aktif Etme</vt:lpstr>
      <vt:lpstr>SSH Protokolünü Aktif Etme</vt:lpstr>
      <vt:lpstr>SSH Protokolünü Aktif Etme</vt:lpstr>
      <vt:lpstr>Paket Güncelleme</vt:lpstr>
      <vt:lpstr>DHT11 Kütüphanesi Kurulumu</vt:lpstr>
      <vt:lpstr>DHT11 Kütüphanesi Kurulumu</vt:lpstr>
      <vt:lpstr>DHT11 Kurulumunu Test Etme</vt:lpstr>
      <vt:lpstr>NGINX Web Sunucusu</vt:lpstr>
      <vt:lpstr>NGINX Kurulumu</vt:lpstr>
      <vt:lpstr>NGINX Servisini Başlatma</vt:lpstr>
      <vt:lpstr>NGINX Kurulumunu Test Etme</vt:lpstr>
      <vt:lpstr>SQLite Kurulumu</vt:lpstr>
      <vt:lpstr>Linux Dosya Sistemi</vt:lpstr>
      <vt:lpstr>SQLite Kurulumu</vt:lpstr>
      <vt:lpstr>SQLite Kurulumu</vt:lpstr>
      <vt:lpstr>SQLite</vt:lpstr>
      <vt:lpstr>Sensörden Okunan Verileri Veri Tabanına Kaydetme</vt:lpstr>
      <vt:lpstr>Test</vt:lpstr>
      <vt:lpstr>Flask ile Ölçüm Verilerini Webde yayınlamak</vt:lpstr>
      <vt:lpstr>Flask Kurulum</vt:lpstr>
      <vt:lpstr>Flask ile Verileri Web Sitesinde Yayınlamak</vt:lpstr>
      <vt:lpstr>Web Sitesi Arka Yüz (Back-End)</vt:lpstr>
      <vt:lpstr>Python Dosyası</vt:lpstr>
      <vt:lpstr>Web Sitesi Önyüz (Front-End)</vt:lpstr>
      <vt:lpstr>HTML Dosyası</vt:lpstr>
      <vt:lpstr>Web Sitesini Yayına Alma</vt:lpstr>
      <vt:lpstr>Sonuç</vt:lpstr>
      <vt:lpstr>PowerPoint Sunusu</vt:lpstr>
      <vt:lpstr>PowerPoint Sunusu</vt:lpstr>
    </vt:vector>
  </TitlesOfParts>
  <Company>Silentall Unattended Installer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Microsoft hesabı</dc:creator>
  <cp:lastModifiedBy>Microsoft hesabı</cp:lastModifiedBy>
  <cp:revision>119</cp:revision>
  <dcterms:created xsi:type="dcterms:W3CDTF">2020-05-08T15:52:29Z</dcterms:created>
  <dcterms:modified xsi:type="dcterms:W3CDTF">2020-05-13T16:04:27Z</dcterms:modified>
</cp:coreProperties>
</file>