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3"/>
  </p:notesMasterIdLst>
  <p:sldIdLst>
    <p:sldId id="429" r:id="rId2"/>
    <p:sldId id="451" r:id="rId3"/>
    <p:sldId id="455" r:id="rId4"/>
    <p:sldId id="462" r:id="rId5"/>
    <p:sldId id="472" r:id="rId6"/>
    <p:sldId id="456" r:id="rId7"/>
    <p:sldId id="471" r:id="rId8"/>
    <p:sldId id="470" r:id="rId9"/>
    <p:sldId id="473" r:id="rId10"/>
    <p:sldId id="474" r:id="rId11"/>
    <p:sldId id="475" r:id="rId12"/>
    <p:sldId id="476" r:id="rId13"/>
    <p:sldId id="463" r:id="rId14"/>
    <p:sldId id="477" r:id="rId15"/>
    <p:sldId id="480" r:id="rId16"/>
    <p:sldId id="481" r:id="rId17"/>
    <p:sldId id="478" r:id="rId18"/>
    <p:sldId id="479" r:id="rId19"/>
    <p:sldId id="482" r:id="rId20"/>
    <p:sldId id="454" r:id="rId21"/>
    <p:sldId id="393" r:id="rId22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CC99"/>
    <a:srgbClr val="0000FF"/>
    <a:srgbClr val="9900FF"/>
    <a:srgbClr val="6600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86" autoAdjust="0"/>
    <p:restoredTop sz="95026" autoAdjust="0"/>
  </p:normalViewPr>
  <p:slideViewPr>
    <p:cSldViewPr>
      <p:cViewPr varScale="1">
        <p:scale>
          <a:sx n="85" d="100"/>
          <a:sy n="85" d="100"/>
        </p:scale>
        <p:origin x="142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강민서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>
                <a:latin typeface="Arial"/>
                <a:ea typeface="굴림"/>
              </a:rPr>
              <a:t>Email : 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a01063294905</a:t>
            </a:r>
            <a:r>
              <a:rPr lang="en-US" altLang="ko-KR" sz="1800" b="1">
                <a:latin typeface="Arial"/>
                <a:ea typeface="굴림"/>
              </a:rPr>
              <a:t>@gmail.com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3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8" r:id="rId7"/>
    <p:sldLayoutId id="2147483759" r:id="rId8"/>
    <p:sldLayoutId id="2147483760" r:id="rId9"/>
    <p:sldLayoutId id="2147483761" r:id="rId10"/>
    <p:sldLayoutId id="2147483745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C61D7-E0F3-4777-8726-7F1E76229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상권분석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623A7F-6E61-4C68-8518-0CB891D30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560" y="4509120"/>
            <a:ext cx="6400800" cy="1752600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컴퓨터공학과</a:t>
            </a:r>
            <a:r>
              <a:rPr lang="en-US" altLang="ko-KR" dirty="0"/>
              <a:t>/23.01.30/</a:t>
            </a:r>
            <a:r>
              <a:rPr lang="ko-KR" altLang="en-US" dirty="0"/>
              <a:t>강민서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6C26414-A102-48A0-B3BE-B35723AA7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_x596017944">
            <a:extLst>
              <a:ext uri="{FF2B5EF4-FFF2-40B4-BE49-F238E27FC236}">
                <a16:creationId xmlns:a16="http://schemas.microsoft.com/office/drawing/2014/main" id="{F357016D-AA4C-4075-A110-30B35B6DE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3434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순천향대학교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컴퓨터시스템연구실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8565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상권정보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상권변화지표 데이터 가져오기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E79B371-AF3B-FC20-9135-9ECDFD84A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72816"/>
            <a:ext cx="7789210" cy="4845649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5EAC6D2A-5610-0534-2BAF-FB0EA115EE3E}"/>
              </a:ext>
            </a:extLst>
          </p:cNvPr>
          <p:cNvSpPr txBox="1">
            <a:spLocks/>
          </p:cNvSpPr>
          <p:nvPr/>
        </p:nvSpPr>
        <p:spPr>
          <a:xfrm>
            <a:off x="814518" y="1617097"/>
            <a:ext cx="5089872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200" b="0" dirty="0">
                <a:solidFill>
                  <a:srgbClr val="00CC99"/>
                </a:solidFill>
                <a:latin typeface="+mn-lt"/>
              </a:rPr>
              <a:t>결과</a:t>
            </a:r>
            <a:endParaRPr lang="en-US" altLang="ko-KR" sz="1200" b="0" dirty="0">
              <a:solidFill>
                <a:srgbClr val="00CC9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4233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상권정보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상권변화지표 데이터 가져오기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7601AF-ABC0-22EF-CB79-1DCE05A6C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092" y="1642693"/>
            <a:ext cx="5760640" cy="505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84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상권정보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F02201-BC7D-26B6-AD2C-5F158268A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844824"/>
            <a:ext cx="6197161" cy="4743422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84974B5-E5C2-CC1A-7DF4-86C4CFCEF5B5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점포 데이터에서 업종분석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9250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상권정보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점포 데이터에서 업종분석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E7995BA-16DF-6CE8-E25B-44FB486D0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850475"/>
            <a:ext cx="7561382" cy="446731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52280F8-B6EC-7C6B-2D39-E85A02869FE7}"/>
              </a:ext>
            </a:extLst>
          </p:cNvPr>
          <p:cNvSpPr/>
          <p:nvPr/>
        </p:nvSpPr>
        <p:spPr>
          <a:xfrm>
            <a:off x="4283968" y="2780928"/>
            <a:ext cx="648072" cy="3744416"/>
          </a:xfrm>
          <a:prstGeom prst="rect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476785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상권정보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점포 데이터에서 업종분석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22F995-851E-8119-CE6C-8552524B9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844824"/>
            <a:ext cx="5095749" cy="4720956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342096D5-B248-9154-9088-7BB97586C6C8}"/>
              </a:ext>
            </a:extLst>
          </p:cNvPr>
          <p:cNvSpPr txBox="1">
            <a:spLocks/>
          </p:cNvSpPr>
          <p:nvPr/>
        </p:nvSpPr>
        <p:spPr>
          <a:xfrm>
            <a:off x="609937" y="1617097"/>
            <a:ext cx="4242523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200" b="0" dirty="0">
                <a:solidFill>
                  <a:srgbClr val="00CC99"/>
                </a:solidFill>
                <a:latin typeface="+mn-lt"/>
              </a:rPr>
              <a:t>//</a:t>
            </a:r>
            <a:r>
              <a:rPr lang="ko-KR" altLang="en-US" sz="1200" b="0" dirty="0">
                <a:solidFill>
                  <a:srgbClr val="00CC99"/>
                </a:solidFill>
                <a:latin typeface="+mn-lt"/>
              </a:rPr>
              <a:t>외식업 </a:t>
            </a:r>
            <a:r>
              <a:rPr lang="en-US" altLang="ko-KR" sz="1200" b="0" dirty="0">
                <a:solidFill>
                  <a:srgbClr val="00CC99"/>
                </a:solidFill>
                <a:latin typeface="+mn-lt"/>
              </a:rPr>
              <a:t>cs10001 ~ cs10010 </a:t>
            </a:r>
          </a:p>
        </p:txBody>
      </p:sp>
    </p:spTree>
    <p:extLst>
      <p:ext uri="{BB962C8B-B14F-4D97-AF65-F5344CB8AC3E}">
        <p14:creationId xmlns:p14="http://schemas.microsoft.com/office/powerpoint/2010/main" val="1500170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상권정보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점포 데이터에서 업종분석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42096D5-B248-9154-9088-7BB97586C6C8}"/>
              </a:ext>
            </a:extLst>
          </p:cNvPr>
          <p:cNvSpPr txBox="1">
            <a:spLocks/>
          </p:cNvSpPr>
          <p:nvPr/>
        </p:nvSpPr>
        <p:spPr>
          <a:xfrm>
            <a:off x="609937" y="1617097"/>
            <a:ext cx="4242523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200" b="0" dirty="0">
                <a:solidFill>
                  <a:srgbClr val="00CC99"/>
                </a:solidFill>
                <a:latin typeface="+mn-lt"/>
              </a:rPr>
              <a:t>//</a:t>
            </a:r>
            <a:r>
              <a:rPr lang="ko-KR" altLang="en-US" sz="1200" b="0" dirty="0">
                <a:solidFill>
                  <a:srgbClr val="00CC99"/>
                </a:solidFill>
                <a:latin typeface="+mn-lt"/>
              </a:rPr>
              <a:t>서비스업 </a:t>
            </a:r>
            <a:r>
              <a:rPr lang="en-US" altLang="ko-KR" sz="1200" b="0" dirty="0">
                <a:solidFill>
                  <a:srgbClr val="00CC99"/>
                </a:solidFill>
                <a:latin typeface="+mn-lt"/>
              </a:rPr>
              <a:t>cs20001 ~ cs20047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B457BF0-EF7C-8377-D83C-BAA3138F57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63"/>
          <a:stretch/>
        </p:blipFill>
        <p:spPr>
          <a:xfrm>
            <a:off x="1979712" y="2345919"/>
            <a:ext cx="5485598" cy="437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39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상권정보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점포 데이터에서 업종분석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42096D5-B248-9154-9088-7BB97586C6C8}"/>
              </a:ext>
            </a:extLst>
          </p:cNvPr>
          <p:cNvSpPr txBox="1">
            <a:spLocks/>
          </p:cNvSpPr>
          <p:nvPr/>
        </p:nvSpPr>
        <p:spPr>
          <a:xfrm>
            <a:off x="609937" y="1617097"/>
            <a:ext cx="4242523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200" b="0" dirty="0">
                <a:solidFill>
                  <a:srgbClr val="00CC99"/>
                </a:solidFill>
                <a:latin typeface="+mn-lt"/>
              </a:rPr>
              <a:t>//</a:t>
            </a:r>
            <a:r>
              <a:rPr lang="ko-KR" altLang="en-US" sz="1200" b="0" dirty="0">
                <a:solidFill>
                  <a:srgbClr val="00CC99"/>
                </a:solidFill>
                <a:latin typeface="+mn-lt"/>
              </a:rPr>
              <a:t>소매업 </a:t>
            </a:r>
            <a:r>
              <a:rPr lang="en-US" altLang="ko-KR" sz="1200" b="0" dirty="0">
                <a:solidFill>
                  <a:srgbClr val="00CC99"/>
                </a:solidFill>
                <a:latin typeface="+mn-lt"/>
              </a:rPr>
              <a:t>cs30001 ~ cs30043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16AA05-9BE6-871D-467E-A190ABC7A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131182"/>
            <a:ext cx="5412921" cy="469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624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상권정보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점포 데이터에서 업종분석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F83770-E3C1-DD58-B2B3-F690D1091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40" y="2276872"/>
            <a:ext cx="8351912" cy="3761649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F38ECC3F-3918-22D2-EEA9-CE798019A088}"/>
              </a:ext>
            </a:extLst>
          </p:cNvPr>
          <p:cNvSpPr txBox="1">
            <a:spLocks/>
          </p:cNvSpPr>
          <p:nvPr/>
        </p:nvSpPr>
        <p:spPr>
          <a:xfrm>
            <a:off x="609937" y="1617097"/>
            <a:ext cx="4754151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200" b="0" dirty="0">
                <a:solidFill>
                  <a:srgbClr val="00CC99"/>
                </a:solidFill>
                <a:latin typeface="+mn-lt"/>
              </a:rPr>
              <a:t>//</a:t>
            </a:r>
            <a:r>
              <a:rPr lang="ko-KR" altLang="en-US" sz="1200" b="0" dirty="0">
                <a:solidFill>
                  <a:srgbClr val="00CC99"/>
                </a:solidFill>
                <a:latin typeface="+mn-lt"/>
              </a:rPr>
              <a:t>외식업 </a:t>
            </a:r>
            <a:r>
              <a:rPr lang="en-US" altLang="ko-KR" sz="1200" b="0" dirty="0">
                <a:solidFill>
                  <a:srgbClr val="00CC99"/>
                </a:solidFill>
                <a:latin typeface="+mn-lt"/>
              </a:rPr>
              <a:t>cs1, </a:t>
            </a:r>
            <a:r>
              <a:rPr lang="ko-KR" altLang="en-US" sz="1200" b="0" dirty="0">
                <a:solidFill>
                  <a:srgbClr val="00CC99"/>
                </a:solidFill>
                <a:latin typeface="+mn-lt"/>
              </a:rPr>
              <a:t>서비스업 </a:t>
            </a:r>
            <a:r>
              <a:rPr lang="en-US" altLang="ko-KR" sz="1200" b="0" dirty="0">
                <a:solidFill>
                  <a:srgbClr val="00CC99"/>
                </a:solidFill>
                <a:latin typeface="+mn-lt"/>
              </a:rPr>
              <a:t>cs2, </a:t>
            </a:r>
            <a:r>
              <a:rPr lang="ko-KR" altLang="en-US" sz="1200" b="0" dirty="0">
                <a:solidFill>
                  <a:srgbClr val="00CC99"/>
                </a:solidFill>
                <a:latin typeface="+mn-lt"/>
              </a:rPr>
              <a:t>소매업 </a:t>
            </a:r>
            <a:r>
              <a:rPr lang="en-US" altLang="ko-KR" sz="1200" b="0" dirty="0">
                <a:solidFill>
                  <a:srgbClr val="00CC99"/>
                </a:solidFill>
                <a:latin typeface="+mn-lt"/>
              </a:rPr>
              <a:t>cs3</a:t>
            </a:r>
            <a:r>
              <a:rPr lang="ko-KR" altLang="en-US" sz="1200" b="0" dirty="0">
                <a:solidFill>
                  <a:srgbClr val="00CC99"/>
                </a:solidFill>
                <a:latin typeface="+mn-lt"/>
              </a:rPr>
              <a:t>으로 시작하는 것을 이용</a:t>
            </a:r>
            <a:r>
              <a:rPr lang="en-US" altLang="ko-KR" sz="1200" b="0" dirty="0">
                <a:solidFill>
                  <a:srgbClr val="00CC99"/>
                </a:solidFill>
                <a:latin typeface="+mn-lt"/>
              </a:rPr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9150DF-17BF-D565-3063-7ADEDF8EE711}"/>
              </a:ext>
            </a:extLst>
          </p:cNvPr>
          <p:cNvSpPr/>
          <p:nvPr/>
        </p:nvSpPr>
        <p:spPr>
          <a:xfrm>
            <a:off x="4176340" y="2788779"/>
            <a:ext cx="648072" cy="3744416"/>
          </a:xfrm>
          <a:prstGeom prst="rect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48648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상권정보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점포 데이터에서 업종분석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17BC39-2ADF-6D15-A746-260A5D8C5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994" y="2276872"/>
            <a:ext cx="5795095" cy="4276595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CE78DFE9-C9BB-BB41-72C7-242BA74DD1A5}"/>
              </a:ext>
            </a:extLst>
          </p:cNvPr>
          <p:cNvSpPr txBox="1">
            <a:spLocks/>
          </p:cNvSpPr>
          <p:nvPr/>
        </p:nvSpPr>
        <p:spPr>
          <a:xfrm>
            <a:off x="609937" y="1617097"/>
            <a:ext cx="4754151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200" b="0" dirty="0">
                <a:solidFill>
                  <a:srgbClr val="00CC99"/>
                </a:solidFill>
                <a:latin typeface="+mn-lt"/>
              </a:rPr>
              <a:t>//</a:t>
            </a:r>
            <a:r>
              <a:rPr lang="ko-KR" altLang="en-US" sz="1200" b="0" dirty="0">
                <a:solidFill>
                  <a:srgbClr val="00CC99"/>
                </a:solidFill>
                <a:latin typeface="+mn-lt"/>
              </a:rPr>
              <a:t>행정동 코드별로</a:t>
            </a:r>
            <a:r>
              <a:rPr lang="en-US" altLang="ko-KR" sz="1200" b="0" dirty="0">
                <a:solidFill>
                  <a:srgbClr val="00CC99"/>
                </a:solidFill>
                <a:latin typeface="+mn-lt"/>
              </a:rPr>
              <a:t>(</a:t>
            </a:r>
            <a:r>
              <a:rPr lang="en-US" altLang="ko-KR" sz="1200" b="0" dirty="0" err="1">
                <a:solidFill>
                  <a:srgbClr val="00CC99"/>
                </a:solidFill>
                <a:latin typeface="+mn-lt"/>
              </a:rPr>
              <a:t>groupby</a:t>
            </a:r>
            <a:r>
              <a:rPr lang="en-US" altLang="ko-KR" sz="1200" b="0" dirty="0">
                <a:solidFill>
                  <a:srgbClr val="00CC99"/>
                </a:solidFill>
                <a:latin typeface="+mn-lt"/>
              </a:rPr>
              <a:t>)</a:t>
            </a:r>
            <a:r>
              <a:rPr lang="ko-KR" altLang="en-US" sz="1200" b="0" dirty="0">
                <a:solidFill>
                  <a:srgbClr val="00CC99"/>
                </a:solidFill>
                <a:latin typeface="+mn-lt"/>
              </a:rPr>
              <a:t> 각 업종 개수</a:t>
            </a:r>
            <a:r>
              <a:rPr lang="en-US" altLang="ko-KR" sz="1200" b="0" dirty="0">
                <a:solidFill>
                  <a:srgbClr val="00CC99"/>
                </a:solidFill>
                <a:latin typeface="+mn-lt"/>
              </a:rPr>
              <a:t>(</a:t>
            </a:r>
            <a:r>
              <a:rPr lang="en-US" altLang="ko-KR" sz="1200" b="0" dirty="0" err="1">
                <a:solidFill>
                  <a:srgbClr val="00CC99"/>
                </a:solidFill>
                <a:latin typeface="+mn-lt"/>
              </a:rPr>
              <a:t>value_counts</a:t>
            </a:r>
            <a:r>
              <a:rPr lang="en-US" altLang="ko-KR" sz="1200" b="0" dirty="0">
                <a:solidFill>
                  <a:srgbClr val="00CC99"/>
                </a:solidFill>
                <a:latin typeface="+mn-lt"/>
              </a:rPr>
              <a:t>)</a:t>
            </a:r>
            <a:r>
              <a:rPr lang="ko-KR" altLang="en-US" sz="1200" b="0" dirty="0">
                <a:solidFill>
                  <a:srgbClr val="00CC99"/>
                </a:solidFill>
                <a:latin typeface="+mn-lt"/>
              </a:rPr>
              <a:t>를</a:t>
            </a:r>
            <a:r>
              <a:rPr lang="en-US" altLang="ko-KR" sz="1200" b="0" dirty="0">
                <a:solidFill>
                  <a:srgbClr val="00CC99"/>
                </a:solidFill>
                <a:latin typeface="+mn-lt"/>
              </a:rPr>
              <a:t> </a:t>
            </a:r>
            <a:r>
              <a:rPr lang="ko-KR" altLang="en-US" sz="1200" b="0" dirty="0">
                <a:solidFill>
                  <a:srgbClr val="00CC99"/>
                </a:solidFill>
                <a:latin typeface="+mn-lt"/>
              </a:rPr>
              <a:t>구함</a:t>
            </a:r>
            <a:endParaRPr lang="en-US" altLang="ko-KR" sz="1200" b="0" dirty="0">
              <a:solidFill>
                <a:srgbClr val="00CC9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8388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상권정보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점포 데이터에서 업종분석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6CE76A-A6D3-AFCA-7458-3FF345820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67" y="2183700"/>
            <a:ext cx="3572374" cy="451548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42F8DF2D-3C26-645F-3E61-7A1AFE025567}"/>
              </a:ext>
            </a:extLst>
          </p:cNvPr>
          <p:cNvSpPr txBox="1">
            <a:spLocks/>
          </p:cNvSpPr>
          <p:nvPr/>
        </p:nvSpPr>
        <p:spPr>
          <a:xfrm>
            <a:off x="609937" y="1617097"/>
            <a:ext cx="3241983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200" b="0" dirty="0">
                <a:solidFill>
                  <a:srgbClr val="00CC99"/>
                </a:solidFill>
                <a:latin typeface="+mn-lt"/>
              </a:rPr>
              <a:t>// </a:t>
            </a:r>
            <a:r>
              <a:rPr lang="en-US" altLang="ko-KR" sz="1200" b="0" dirty="0" err="1">
                <a:solidFill>
                  <a:srgbClr val="00CC99"/>
                </a:solidFill>
                <a:latin typeface="+mn-lt"/>
              </a:rPr>
              <a:t>df.unstack</a:t>
            </a:r>
            <a:r>
              <a:rPr lang="en-US" altLang="ko-KR" sz="1200" b="0" dirty="0">
                <a:solidFill>
                  <a:srgbClr val="00CC99"/>
                </a:solidFill>
                <a:latin typeface="+mn-lt"/>
              </a:rPr>
              <a:t>() </a:t>
            </a:r>
            <a:r>
              <a:rPr lang="ko-KR" altLang="en-US" sz="1200" b="0" dirty="0">
                <a:solidFill>
                  <a:srgbClr val="00CC99"/>
                </a:solidFill>
                <a:latin typeface="+mn-lt"/>
              </a:rPr>
              <a:t>함수 사용</a:t>
            </a:r>
            <a:endParaRPr lang="en-US" altLang="ko-KR" sz="1200" b="0" dirty="0">
              <a:solidFill>
                <a:srgbClr val="00CC99"/>
              </a:solidFill>
              <a:latin typeface="+mn-l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CA699AD-66B8-7C1F-BA8D-B37F82742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387" y="2394877"/>
            <a:ext cx="3019846" cy="4315427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84D6657E-1BF4-156B-00BF-C2581E56DB37}"/>
              </a:ext>
            </a:extLst>
          </p:cNvPr>
          <p:cNvSpPr txBox="1">
            <a:spLocks/>
          </p:cNvSpPr>
          <p:nvPr/>
        </p:nvSpPr>
        <p:spPr>
          <a:xfrm>
            <a:off x="5301105" y="1651917"/>
            <a:ext cx="3241983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200" b="0" dirty="0">
                <a:solidFill>
                  <a:srgbClr val="00CC99"/>
                </a:solidFill>
                <a:latin typeface="+mn-lt"/>
              </a:rPr>
              <a:t>// </a:t>
            </a:r>
            <a:r>
              <a:rPr lang="en-US" altLang="ko-KR" sz="1200" b="0" dirty="0" err="1">
                <a:solidFill>
                  <a:srgbClr val="00CC99"/>
                </a:solidFill>
                <a:latin typeface="+mn-lt"/>
              </a:rPr>
              <a:t>df.column</a:t>
            </a:r>
            <a:r>
              <a:rPr lang="en-US" altLang="ko-KR" sz="1200" b="0" dirty="0">
                <a:solidFill>
                  <a:srgbClr val="00CC99"/>
                </a:solidFill>
                <a:latin typeface="+mn-lt"/>
              </a:rPr>
              <a:t> </a:t>
            </a:r>
            <a:r>
              <a:rPr lang="ko-KR" altLang="en-US" sz="1200" b="0" dirty="0">
                <a:solidFill>
                  <a:srgbClr val="00CC99"/>
                </a:solidFill>
                <a:latin typeface="+mn-lt"/>
              </a:rPr>
              <a:t>이용하여 정리</a:t>
            </a:r>
            <a:endParaRPr lang="en-US" altLang="ko-KR" sz="1200" b="0" dirty="0">
              <a:solidFill>
                <a:srgbClr val="00CC9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645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상권정보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이번 세미나에 사용한 데이터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717AC97-4338-C8C1-36FC-C86F4C0D782A}"/>
              </a:ext>
            </a:extLst>
          </p:cNvPr>
          <p:cNvSpPr txBox="1">
            <a:spLocks/>
          </p:cNvSpPr>
          <p:nvPr/>
        </p:nvSpPr>
        <p:spPr>
          <a:xfrm>
            <a:off x="742366" y="2492896"/>
            <a:ext cx="6984776" cy="30040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1600" b="0" i="0" dirty="0" err="1">
                <a:solidFill>
                  <a:schemeClr val="tx1"/>
                </a:solidFill>
                <a:effectLst/>
                <a:latin typeface="+mn-lt"/>
              </a:rPr>
              <a:t>소상공인시장진흥공단</a:t>
            </a:r>
            <a:r>
              <a:rPr lang="en-US" altLang="ko-KR" sz="1600" b="0" i="0" dirty="0">
                <a:solidFill>
                  <a:schemeClr val="tx1"/>
                </a:solidFill>
                <a:effectLst/>
                <a:latin typeface="+mn-lt"/>
              </a:rPr>
              <a:t>_</a:t>
            </a:r>
            <a:r>
              <a:rPr lang="ko-KR" altLang="en-US" sz="1600" b="0" i="0" dirty="0">
                <a:solidFill>
                  <a:schemeClr val="tx1"/>
                </a:solidFill>
                <a:effectLst/>
                <a:latin typeface="+mn-lt"/>
              </a:rPr>
              <a:t>상가</a:t>
            </a:r>
            <a:r>
              <a:rPr lang="en-US" altLang="ko-KR" sz="1600" b="0" i="0" dirty="0">
                <a:solidFill>
                  <a:schemeClr val="tx1"/>
                </a:solidFill>
                <a:effectLst/>
                <a:latin typeface="+mn-lt"/>
              </a:rPr>
              <a:t>(</a:t>
            </a:r>
            <a:r>
              <a:rPr lang="ko-KR" altLang="en-US" sz="1600" b="0" i="0" dirty="0">
                <a:solidFill>
                  <a:schemeClr val="tx1"/>
                </a:solidFill>
                <a:effectLst/>
                <a:latin typeface="+mn-lt"/>
              </a:rPr>
              <a:t>상권</a:t>
            </a:r>
            <a:r>
              <a:rPr lang="en-US" altLang="ko-KR" sz="1600" b="0" i="0" dirty="0">
                <a:solidFill>
                  <a:schemeClr val="tx1"/>
                </a:solidFill>
                <a:effectLst/>
                <a:latin typeface="+mn-lt"/>
              </a:rPr>
              <a:t>)</a:t>
            </a:r>
            <a:r>
              <a:rPr lang="ko-KR" altLang="en-US" sz="1600" b="0" i="0" dirty="0">
                <a:solidFill>
                  <a:schemeClr val="tx1"/>
                </a:solidFill>
                <a:effectLst/>
                <a:latin typeface="+mn-lt"/>
              </a:rPr>
              <a:t>정보</a:t>
            </a:r>
            <a:endParaRPr lang="en-US" altLang="ko-KR" sz="160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0" i="0" dirty="0">
                <a:solidFill>
                  <a:schemeClr val="tx1"/>
                </a:solidFill>
                <a:effectLst/>
                <a:latin typeface="+mn-lt"/>
              </a:rPr>
              <a:t>서울시 </a:t>
            </a:r>
            <a:r>
              <a:rPr lang="ko-KR" altLang="en-US" sz="1600" b="0" i="0" dirty="0" err="1">
                <a:solidFill>
                  <a:schemeClr val="tx1"/>
                </a:solidFill>
                <a:effectLst/>
                <a:latin typeface="+mn-lt"/>
              </a:rPr>
              <a:t>우리마을가게</a:t>
            </a:r>
            <a:r>
              <a:rPr lang="ko-KR" altLang="en-US" sz="1600" b="0" i="0" dirty="0">
                <a:solidFill>
                  <a:schemeClr val="tx1"/>
                </a:solidFill>
                <a:effectLst/>
                <a:latin typeface="+mn-lt"/>
              </a:rPr>
              <a:t> 상권분석서비스</a:t>
            </a:r>
            <a:r>
              <a:rPr lang="en-US" altLang="ko-KR" sz="1600" b="0" i="0" dirty="0">
                <a:solidFill>
                  <a:schemeClr val="tx1"/>
                </a:solidFill>
                <a:effectLst/>
                <a:latin typeface="+mn-lt"/>
              </a:rPr>
              <a:t>(</a:t>
            </a:r>
            <a:r>
              <a:rPr lang="ko-KR" altLang="en-US" sz="1600" b="0" i="0" dirty="0">
                <a:solidFill>
                  <a:schemeClr val="tx1"/>
                </a:solidFill>
                <a:effectLst/>
                <a:latin typeface="+mn-lt"/>
              </a:rPr>
              <a:t>상권영역</a:t>
            </a:r>
            <a:r>
              <a:rPr lang="en-US" altLang="ko-KR" sz="1600" b="0" i="0" dirty="0">
                <a:solidFill>
                  <a:schemeClr val="tx1"/>
                </a:solidFill>
                <a:effectLst/>
                <a:latin typeface="+mn-lt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0" i="0" dirty="0">
                <a:solidFill>
                  <a:schemeClr val="tx1"/>
                </a:solidFill>
                <a:effectLst/>
                <a:latin typeface="+mn-lt"/>
              </a:rPr>
              <a:t>서울시</a:t>
            </a:r>
            <a:r>
              <a:rPr lang="en-US" altLang="ko-KR" sz="1600" b="0" i="0" dirty="0">
                <a:solidFill>
                  <a:schemeClr val="tx1"/>
                </a:solidFill>
                <a:effectLst/>
                <a:latin typeface="+mn-lt"/>
              </a:rPr>
              <a:t>_</a:t>
            </a:r>
            <a:r>
              <a:rPr lang="ko-KR" altLang="en-US" sz="1600" b="0" i="0" dirty="0" err="1">
                <a:solidFill>
                  <a:schemeClr val="tx1"/>
                </a:solidFill>
                <a:effectLst/>
                <a:latin typeface="+mn-lt"/>
              </a:rPr>
              <a:t>우리마을가게</a:t>
            </a:r>
            <a:r>
              <a:rPr lang="en-US" altLang="ko-KR" sz="1600" b="0" i="0" dirty="0">
                <a:solidFill>
                  <a:schemeClr val="tx1"/>
                </a:solidFill>
                <a:effectLst/>
                <a:latin typeface="+mn-lt"/>
              </a:rPr>
              <a:t>_</a:t>
            </a:r>
            <a:r>
              <a:rPr lang="ko-KR" altLang="en-US" sz="1600" b="0" i="0" dirty="0">
                <a:solidFill>
                  <a:schemeClr val="tx1"/>
                </a:solidFill>
                <a:effectLst/>
                <a:latin typeface="+mn-lt"/>
              </a:rPr>
              <a:t>상권분석서비스</a:t>
            </a:r>
            <a:r>
              <a:rPr lang="en-US" altLang="ko-KR" sz="1600" b="0" i="0" dirty="0">
                <a:solidFill>
                  <a:schemeClr val="tx1"/>
                </a:solidFill>
                <a:effectLst/>
                <a:latin typeface="+mn-lt"/>
              </a:rPr>
              <a:t>(</a:t>
            </a:r>
            <a:r>
              <a:rPr lang="ko-KR" altLang="en-US" sz="1600" b="0" i="0" dirty="0">
                <a:solidFill>
                  <a:schemeClr val="tx1"/>
                </a:solidFill>
                <a:effectLst/>
                <a:latin typeface="+mn-lt"/>
              </a:rPr>
              <a:t>상권</a:t>
            </a:r>
            <a:r>
              <a:rPr lang="en-US" altLang="ko-KR" sz="1600" b="0" i="0" dirty="0">
                <a:solidFill>
                  <a:schemeClr val="tx1"/>
                </a:solidFill>
                <a:effectLst/>
                <a:latin typeface="+mn-lt"/>
              </a:rPr>
              <a:t>-</a:t>
            </a:r>
            <a:r>
              <a:rPr lang="ko-KR" altLang="en-US" sz="1600" b="0" i="0" dirty="0">
                <a:solidFill>
                  <a:schemeClr val="tx1"/>
                </a:solidFill>
                <a:effectLst/>
                <a:latin typeface="+mn-lt"/>
              </a:rPr>
              <a:t>점포</a:t>
            </a:r>
            <a:r>
              <a:rPr lang="en-US" altLang="ko-KR" sz="1600" b="0" i="0" dirty="0">
                <a:solidFill>
                  <a:schemeClr val="tx1"/>
                </a:solidFill>
                <a:effectLst/>
                <a:latin typeface="+mn-lt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0" i="0" dirty="0">
                <a:solidFill>
                  <a:schemeClr val="tx1"/>
                </a:solidFill>
                <a:effectLst/>
                <a:latin typeface="+mn-lt"/>
              </a:rPr>
              <a:t>서울시 </a:t>
            </a:r>
            <a:r>
              <a:rPr lang="ko-KR" altLang="en-US" sz="1600" b="0" i="0" dirty="0" err="1">
                <a:solidFill>
                  <a:schemeClr val="tx1"/>
                </a:solidFill>
                <a:effectLst/>
                <a:latin typeface="+mn-lt"/>
              </a:rPr>
              <a:t>우리마을가게</a:t>
            </a:r>
            <a:r>
              <a:rPr lang="ko-KR" altLang="en-US" sz="1600" b="0" i="0" dirty="0">
                <a:solidFill>
                  <a:schemeClr val="tx1"/>
                </a:solidFill>
                <a:effectLst/>
                <a:latin typeface="+mn-lt"/>
              </a:rPr>
              <a:t> 상권분석서비스</a:t>
            </a:r>
            <a:r>
              <a:rPr lang="en-US" altLang="ko-KR" sz="1600" b="0" i="0" dirty="0">
                <a:solidFill>
                  <a:schemeClr val="tx1"/>
                </a:solidFill>
                <a:effectLst/>
                <a:latin typeface="+mn-lt"/>
              </a:rPr>
              <a:t>(</a:t>
            </a:r>
            <a:r>
              <a:rPr lang="ko-KR" altLang="en-US" sz="1600" b="0" i="0" dirty="0" err="1">
                <a:solidFill>
                  <a:schemeClr val="tx1"/>
                </a:solidFill>
                <a:effectLst/>
                <a:latin typeface="+mn-lt"/>
              </a:rPr>
              <a:t>행정동별</a:t>
            </a:r>
            <a:r>
              <a:rPr lang="ko-KR" altLang="en-US" sz="1600" b="0" i="0" dirty="0">
                <a:solidFill>
                  <a:schemeClr val="tx1"/>
                </a:solidFill>
                <a:effectLst/>
                <a:latin typeface="+mn-lt"/>
              </a:rPr>
              <a:t> 상권변화지표</a:t>
            </a:r>
            <a:r>
              <a:rPr lang="en-US" altLang="ko-KR" sz="1600" b="0" i="0" dirty="0">
                <a:solidFill>
                  <a:schemeClr val="tx1"/>
                </a:solidFill>
                <a:effectLst/>
                <a:latin typeface="+mn-lt"/>
              </a:rPr>
              <a:t>)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9947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정리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to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do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372187-76D6-CA9D-3FCF-2B9C83146AF9}"/>
              </a:ext>
            </a:extLst>
          </p:cNvPr>
          <p:cNvSpPr txBox="1">
            <a:spLocks/>
          </p:cNvSpPr>
          <p:nvPr/>
        </p:nvSpPr>
        <p:spPr>
          <a:xfrm>
            <a:off x="1012154" y="2132856"/>
            <a:ext cx="6984776" cy="30040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위에서 정리한 데이터를 </a:t>
            </a:r>
            <a:r>
              <a:rPr lang="en-US" altLang="ko-KR" sz="1600" b="0" i="0" dirty="0" err="1">
                <a:solidFill>
                  <a:schemeClr val="tx1"/>
                </a:solidFill>
                <a:latin typeface="+mn-lt"/>
              </a:rPr>
              <a:t>mongoDB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에 저장 및 </a:t>
            </a:r>
            <a:r>
              <a:rPr lang="en-US" altLang="ko-KR" sz="1600" b="0" i="0" dirty="0" err="1">
                <a:solidFill>
                  <a:schemeClr val="tx1"/>
                </a:solidFill>
                <a:latin typeface="+mn-lt"/>
              </a:rPr>
              <a:t>django</a:t>
            </a: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연동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매출데이터 정리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5947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상권정보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상권데이터 가져오기 </a:t>
            </a: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(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수정</a:t>
            </a: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)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9A2BBE-541C-8F5F-CC6B-A391110FF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772816"/>
            <a:ext cx="8028384" cy="457517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5C01518-8560-0D04-4FE2-59F8ED20B2C5}"/>
              </a:ext>
            </a:extLst>
          </p:cNvPr>
          <p:cNvSpPr/>
          <p:nvPr/>
        </p:nvSpPr>
        <p:spPr>
          <a:xfrm>
            <a:off x="755650" y="5589240"/>
            <a:ext cx="3600326" cy="758747"/>
          </a:xfrm>
          <a:prstGeom prst="rect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19CE108-A793-30EA-C260-231E56045C4F}"/>
              </a:ext>
            </a:extLst>
          </p:cNvPr>
          <p:cNvSpPr txBox="1">
            <a:spLocks/>
          </p:cNvSpPr>
          <p:nvPr/>
        </p:nvSpPr>
        <p:spPr>
          <a:xfrm>
            <a:off x="4319246" y="5589240"/>
            <a:ext cx="4998224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200" b="0" dirty="0">
                <a:solidFill>
                  <a:srgbClr val="00CC99"/>
                </a:solidFill>
                <a:latin typeface="+mn-lt"/>
              </a:rPr>
              <a:t>//</a:t>
            </a:r>
            <a:r>
              <a:rPr lang="ko-KR" altLang="en-US" sz="1200" b="0" dirty="0">
                <a:solidFill>
                  <a:srgbClr val="00CC99"/>
                </a:solidFill>
                <a:latin typeface="+mn-lt"/>
              </a:rPr>
              <a:t>상권코드는 포함</a:t>
            </a:r>
            <a:r>
              <a:rPr lang="en-US" altLang="ko-KR" sz="1200" b="0" dirty="0">
                <a:solidFill>
                  <a:srgbClr val="00CC99"/>
                </a:solidFill>
                <a:latin typeface="+mn-lt"/>
              </a:rPr>
              <a:t>x -&gt; join</a:t>
            </a:r>
            <a:r>
              <a:rPr lang="ko-KR" altLang="en-US" sz="1200" b="0" dirty="0">
                <a:solidFill>
                  <a:srgbClr val="00CC99"/>
                </a:solidFill>
                <a:latin typeface="+mn-lt"/>
              </a:rPr>
              <a:t>연산 시 상권코드때문에 원하는 결과를 </a:t>
            </a:r>
            <a:endParaRPr lang="en-US" altLang="ko-KR" sz="1200" b="0" dirty="0">
              <a:solidFill>
                <a:srgbClr val="00CC99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b="0" dirty="0">
                <a:solidFill>
                  <a:srgbClr val="00CC99"/>
                </a:solidFill>
                <a:latin typeface="+mn-lt"/>
              </a:rPr>
              <a:t>얻지 못했기 때문</a:t>
            </a:r>
            <a:endParaRPr lang="en-US" altLang="ko-KR" sz="1200" b="0" dirty="0">
              <a:solidFill>
                <a:srgbClr val="00CC99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0" dirty="0">
                <a:solidFill>
                  <a:srgbClr val="00CC99"/>
                </a:solidFill>
                <a:latin typeface="+mn-lt"/>
              </a:rPr>
              <a:t>//</a:t>
            </a:r>
            <a:r>
              <a:rPr lang="ko-KR" altLang="en-US" sz="1200" b="0" dirty="0">
                <a:solidFill>
                  <a:srgbClr val="00CC99"/>
                </a:solidFill>
                <a:latin typeface="+mn-lt"/>
              </a:rPr>
              <a:t>중복</a:t>
            </a:r>
            <a:r>
              <a:rPr lang="en-US" altLang="ko-KR" sz="1200" b="0" dirty="0">
                <a:solidFill>
                  <a:srgbClr val="00CC99"/>
                </a:solidFill>
                <a:latin typeface="+mn-lt"/>
              </a:rPr>
              <a:t> </a:t>
            </a:r>
            <a:r>
              <a:rPr lang="ko-KR" altLang="en-US" sz="1200" b="0" dirty="0">
                <a:solidFill>
                  <a:srgbClr val="00CC99"/>
                </a:solidFill>
                <a:latin typeface="+mn-lt"/>
              </a:rPr>
              <a:t>삭제</a:t>
            </a:r>
            <a:endParaRPr lang="en-US" altLang="ko-KR" sz="1200" b="0" dirty="0">
              <a:solidFill>
                <a:srgbClr val="00CC9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3990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상권정보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상권데이터 가져오기</a:t>
            </a: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(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수정</a:t>
            </a: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)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4FBFC2-D289-056C-C138-B03D0C11B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066159"/>
            <a:ext cx="3093480" cy="39790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2D781D6-384F-1CAB-46C8-288300A6E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109" y="2066159"/>
            <a:ext cx="2532134" cy="3979068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ADFC7EB-5F40-F80E-11FC-9F403B100FCE}"/>
              </a:ext>
            </a:extLst>
          </p:cNvPr>
          <p:cNvCxnSpPr>
            <a:cxnSpLocks/>
          </p:cNvCxnSpPr>
          <p:nvPr/>
        </p:nvCxnSpPr>
        <p:spPr>
          <a:xfrm>
            <a:off x="4788024" y="4096106"/>
            <a:ext cx="44408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35657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상권정보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상권데이터 가져오기</a:t>
            </a: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(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수정</a:t>
            </a: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)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ADFC7EB-5F40-F80E-11FC-9F403B100FCE}"/>
              </a:ext>
            </a:extLst>
          </p:cNvPr>
          <p:cNvCxnSpPr>
            <a:cxnSpLocks/>
          </p:cNvCxnSpPr>
          <p:nvPr/>
        </p:nvCxnSpPr>
        <p:spPr>
          <a:xfrm>
            <a:off x="4504542" y="3861048"/>
            <a:ext cx="44408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tailEnd type="triangle"/>
          </a:ln>
          <a:effectLst/>
        </p:spPr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89CC1B3-EE7F-86BB-A526-C18014D26C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975" r="59880"/>
          <a:stretch/>
        </p:blipFill>
        <p:spPr>
          <a:xfrm>
            <a:off x="632185" y="2215654"/>
            <a:ext cx="3425874" cy="35788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65A7AAA-CFFB-72E4-EA24-608F58F6E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1895334"/>
            <a:ext cx="2933637" cy="4581128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95F35704-5BD8-9071-8978-7FDDEA96981C}"/>
              </a:ext>
            </a:extLst>
          </p:cNvPr>
          <p:cNvSpPr txBox="1">
            <a:spLocks/>
          </p:cNvSpPr>
          <p:nvPr/>
        </p:nvSpPr>
        <p:spPr>
          <a:xfrm>
            <a:off x="5220072" y="1588374"/>
            <a:ext cx="4998224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200" b="0" dirty="0">
                <a:solidFill>
                  <a:srgbClr val="00CC99"/>
                </a:solidFill>
                <a:latin typeface="+mn-lt"/>
              </a:rPr>
              <a:t>//</a:t>
            </a:r>
            <a:r>
              <a:rPr lang="ko-KR" altLang="en-US" sz="1200" b="0" dirty="0">
                <a:solidFill>
                  <a:srgbClr val="00CC99"/>
                </a:solidFill>
                <a:latin typeface="+mn-lt"/>
              </a:rPr>
              <a:t>중복 제거된 것을 확인</a:t>
            </a:r>
            <a:endParaRPr lang="en-US" altLang="ko-KR" sz="1200" b="0" dirty="0">
              <a:solidFill>
                <a:srgbClr val="00CC9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1480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상권정보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상권변화지표 데이터 가져오기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5AA90C9-B5B0-52C8-42E1-A9DB18782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209" y="1999259"/>
            <a:ext cx="5666405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28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상권정보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상권변화지표 데이터 가져오기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372F3ED-387A-164E-6847-7F460E4F9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2492896"/>
            <a:ext cx="8166147" cy="252028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4D367DE-417F-6B5B-0095-6F31FC19AC23}"/>
              </a:ext>
            </a:extLst>
          </p:cNvPr>
          <p:cNvSpPr/>
          <p:nvPr/>
        </p:nvSpPr>
        <p:spPr>
          <a:xfrm>
            <a:off x="2771800" y="2780928"/>
            <a:ext cx="2808312" cy="2376264"/>
          </a:xfrm>
          <a:prstGeom prst="rect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093733-B098-8383-7AB2-4929238DEC25}"/>
              </a:ext>
            </a:extLst>
          </p:cNvPr>
          <p:cNvSpPr/>
          <p:nvPr/>
        </p:nvSpPr>
        <p:spPr>
          <a:xfrm>
            <a:off x="6588224" y="2756520"/>
            <a:ext cx="1080120" cy="2376264"/>
          </a:xfrm>
          <a:prstGeom prst="rect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544539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상권정보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상권변화지표 데이터 가져오기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389B0B-08DE-BAAC-A347-1EB4026AF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80" y="1971040"/>
            <a:ext cx="8534063" cy="2714449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EC73D8ED-2865-F1F8-16B1-C862068F88D7}"/>
              </a:ext>
            </a:extLst>
          </p:cNvPr>
          <p:cNvSpPr txBox="1">
            <a:spLocks/>
          </p:cNvSpPr>
          <p:nvPr/>
        </p:nvSpPr>
        <p:spPr>
          <a:xfrm>
            <a:off x="4505941" y="2974321"/>
            <a:ext cx="4242523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200" b="0" dirty="0">
                <a:solidFill>
                  <a:srgbClr val="00CC99"/>
                </a:solidFill>
                <a:latin typeface="+mn-lt"/>
              </a:rPr>
              <a:t>//</a:t>
            </a:r>
            <a:r>
              <a:rPr lang="ko-KR" altLang="en-US" sz="1200" b="0" dirty="0">
                <a:solidFill>
                  <a:srgbClr val="00CC99"/>
                </a:solidFill>
                <a:latin typeface="+mn-lt"/>
              </a:rPr>
              <a:t>상권변화지표 데이터에는 모든 년도에 대해 있기때문에</a:t>
            </a:r>
            <a:endParaRPr lang="en-US" altLang="ko-KR" sz="1200" b="0" dirty="0">
              <a:solidFill>
                <a:srgbClr val="00CC99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b="0" dirty="0">
                <a:solidFill>
                  <a:srgbClr val="00CC99"/>
                </a:solidFill>
                <a:latin typeface="+mn-lt"/>
              </a:rPr>
              <a:t>내가 올리는 파일의 년도를 가져와 검색하기 위함</a:t>
            </a:r>
            <a:endParaRPr lang="en-US" altLang="ko-KR" sz="1200" b="0" dirty="0">
              <a:solidFill>
                <a:srgbClr val="00CC99"/>
              </a:solidFill>
              <a:latin typeface="+mn-lt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80FAEF2-E8FB-EE33-58BB-FB7F76380C23}"/>
              </a:ext>
            </a:extLst>
          </p:cNvPr>
          <p:cNvSpPr txBox="1">
            <a:spLocks/>
          </p:cNvSpPr>
          <p:nvPr/>
        </p:nvSpPr>
        <p:spPr>
          <a:xfrm>
            <a:off x="526965" y="4707646"/>
            <a:ext cx="4998224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200" b="0" dirty="0">
                <a:solidFill>
                  <a:srgbClr val="00CC99"/>
                </a:solidFill>
                <a:latin typeface="+mn-lt"/>
              </a:rPr>
              <a:t>//</a:t>
            </a:r>
            <a:r>
              <a:rPr lang="ko-KR" altLang="en-US" sz="1200" b="0" dirty="0">
                <a:solidFill>
                  <a:srgbClr val="00CC99"/>
                </a:solidFill>
                <a:latin typeface="+mn-lt"/>
              </a:rPr>
              <a:t>점포 데이터에서 가져온 년도로 원하는 데이터 가져옴</a:t>
            </a:r>
            <a:endParaRPr lang="en-US" altLang="ko-KR" sz="1200" b="0" dirty="0">
              <a:solidFill>
                <a:srgbClr val="00CC99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0" dirty="0">
                <a:solidFill>
                  <a:srgbClr val="00CC99"/>
                </a:solidFill>
                <a:latin typeface="+mn-lt"/>
              </a:rPr>
              <a:t>//</a:t>
            </a:r>
            <a:r>
              <a:rPr lang="ko-KR" altLang="en-US" sz="1200" b="0" dirty="0">
                <a:solidFill>
                  <a:srgbClr val="00CC99"/>
                </a:solidFill>
                <a:latin typeface="+mn-lt"/>
              </a:rPr>
              <a:t>필요 없는 데이터 삭제</a:t>
            </a:r>
            <a:endParaRPr lang="en-US" altLang="ko-KR" sz="1200" b="0" dirty="0">
              <a:solidFill>
                <a:srgbClr val="00CC99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0" dirty="0">
                <a:solidFill>
                  <a:srgbClr val="00CC99"/>
                </a:solidFill>
                <a:latin typeface="+mn-lt"/>
              </a:rPr>
              <a:t>//</a:t>
            </a:r>
            <a:r>
              <a:rPr lang="ko-KR" altLang="en-US" sz="1200" b="0" dirty="0">
                <a:solidFill>
                  <a:srgbClr val="00CC99"/>
                </a:solidFill>
                <a:latin typeface="+mn-lt"/>
              </a:rPr>
              <a:t>상권데이터와 같이 행정동 코드명일치를 위해 </a:t>
            </a:r>
            <a:r>
              <a:rPr lang="en-US" altLang="ko-KR" sz="1200" b="0" dirty="0">
                <a:solidFill>
                  <a:srgbClr val="00CC99"/>
                </a:solidFill>
                <a:latin typeface="+mn-lt"/>
              </a:rPr>
              <a:t>100</a:t>
            </a:r>
            <a:r>
              <a:rPr lang="ko-KR" altLang="en-US" sz="1200" b="0" dirty="0">
                <a:solidFill>
                  <a:srgbClr val="00CC99"/>
                </a:solidFill>
                <a:latin typeface="+mn-lt"/>
              </a:rPr>
              <a:t>을 곱함</a:t>
            </a:r>
            <a:endParaRPr lang="en-US" altLang="ko-KR" sz="1200" b="0" dirty="0">
              <a:solidFill>
                <a:srgbClr val="00CC9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7575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상권정보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상권변화지표 데이터 가져오기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2B4C188-F992-87DC-0FA2-CC8D565E9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24" y="1944273"/>
            <a:ext cx="7956376" cy="4541209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9E87B83A-786A-DBAC-39DB-A7C3D4160D0E}"/>
              </a:ext>
            </a:extLst>
          </p:cNvPr>
          <p:cNvSpPr txBox="1">
            <a:spLocks/>
          </p:cNvSpPr>
          <p:nvPr/>
        </p:nvSpPr>
        <p:spPr>
          <a:xfrm>
            <a:off x="6277885" y="4149080"/>
            <a:ext cx="4242523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200" b="0" dirty="0">
                <a:solidFill>
                  <a:srgbClr val="00CC99"/>
                </a:solidFill>
                <a:latin typeface="+mn-lt"/>
              </a:rPr>
              <a:t>//</a:t>
            </a:r>
            <a:r>
              <a:rPr lang="ko-KR" altLang="en-US" sz="1200" b="0" dirty="0">
                <a:solidFill>
                  <a:srgbClr val="00CC99"/>
                </a:solidFill>
                <a:latin typeface="+mn-lt"/>
              </a:rPr>
              <a:t>점포 데이터와 상권변화지표 데이터를</a:t>
            </a:r>
            <a:endParaRPr lang="en-US" altLang="ko-KR" sz="1200" b="0" dirty="0">
              <a:solidFill>
                <a:srgbClr val="00CC99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b="0" dirty="0">
                <a:solidFill>
                  <a:srgbClr val="00CC99"/>
                </a:solidFill>
                <a:latin typeface="+mn-lt"/>
              </a:rPr>
              <a:t>행정동 코드를 기준으로 </a:t>
            </a:r>
            <a:r>
              <a:rPr lang="en-US" altLang="ko-KR" sz="1200" b="0" dirty="0">
                <a:solidFill>
                  <a:srgbClr val="00CC99"/>
                </a:solidFill>
                <a:latin typeface="+mn-lt"/>
              </a:rPr>
              <a:t>join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20F2586-7BB0-04AE-66B9-F83DD4B45E1D}"/>
              </a:ext>
            </a:extLst>
          </p:cNvPr>
          <p:cNvSpPr txBox="1">
            <a:spLocks/>
          </p:cNvSpPr>
          <p:nvPr/>
        </p:nvSpPr>
        <p:spPr>
          <a:xfrm>
            <a:off x="1043608" y="5229200"/>
            <a:ext cx="5089872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200" b="0" dirty="0">
                <a:solidFill>
                  <a:srgbClr val="00CC99"/>
                </a:solidFill>
                <a:latin typeface="+mn-lt"/>
              </a:rPr>
              <a:t>//</a:t>
            </a:r>
            <a:r>
              <a:rPr lang="ko-KR" altLang="en-US" sz="1200" b="0" dirty="0">
                <a:solidFill>
                  <a:srgbClr val="00CC99"/>
                </a:solidFill>
                <a:latin typeface="+mn-lt"/>
              </a:rPr>
              <a:t>행정동 코드와 행정동명 데이터프레임에 분기별 데이터를 조인</a:t>
            </a:r>
            <a:endParaRPr lang="en-US" altLang="ko-KR" sz="1200" b="0" dirty="0">
              <a:solidFill>
                <a:srgbClr val="00CC9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506386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22335</TotalTime>
  <Words>284</Words>
  <Application>Microsoft Office PowerPoint</Application>
  <PresentationFormat>화면 슬라이드 쇼(4:3)</PresentationFormat>
  <Paragraphs>70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상권분석</vt:lpstr>
      <vt:lpstr>상권정보</vt:lpstr>
      <vt:lpstr>상권정보</vt:lpstr>
      <vt:lpstr>상권정보</vt:lpstr>
      <vt:lpstr>상권정보</vt:lpstr>
      <vt:lpstr>상권정보</vt:lpstr>
      <vt:lpstr>상권정보</vt:lpstr>
      <vt:lpstr>상권정보</vt:lpstr>
      <vt:lpstr>상권정보</vt:lpstr>
      <vt:lpstr>상권정보</vt:lpstr>
      <vt:lpstr>상권정보</vt:lpstr>
      <vt:lpstr>상권정보</vt:lpstr>
      <vt:lpstr>상권정보</vt:lpstr>
      <vt:lpstr>상권정보</vt:lpstr>
      <vt:lpstr>상권정보</vt:lpstr>
      <vt:lpstr>상권정보</vt:lpstr>
      <vt:lpstr>상권정보</vt:lpstr>
      <vt:lpstr>상권정보</vt:lpstr>
      <vt:lpstr>상권정보</vt:lpstr>
      <vt:lpstr>정리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강민서</cp:lastModifiedBy>
  <cp:revision>1333</cp:revision>
  <cp:lastPrinted>2016-11-01T07:29:09Z</cp:lastPrinted>
  <dcterms:created xsi:type="dcterms:W3CDTF">2013-09-09T21:16:08Z</dcterms:created>
  <dcterms:modified xsi:type="dcterms:W3CDTF">2023-01-29T23:04:24Z</dcterms:modified>
</cp:coreProperties>
</file>