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0"/>
  </p:notesMasterIdLst>
  <p:sldIdLst>
    <p:sldId id="429" r:id="rId2"/>
    <p:sldId id="456" r:id="rId3"/>
    <p:sldId id="457" r:id="rId4"/>
    <p:sldId id="458" r:id="rId5"/>
    <p:sldId id="459" r:id="rId6"/>
    <p:sldId id="465" r:id="rId7"/>
    <p:sldId id="466" r:id="rId8"/>
    <p:sldId id="461" r:id="rId9"/>
    <p:sldId id="462" r:id="rId10"/>
    <p:sldId id="460" r:id="rId11"/>
    <p:sldId id="463" r:id="rId12"/>
    <p:sldId id="480" r:id="rId13"/>
    <p:sldId id="464" r:id="rId14"/>
    <p:sldId id="467" r:id="rId15"/>
    <p:sldId id="468" r:id="rId16"/>
    <p:sldId id="469" r:id="rId17"/>
    <p:sldId id="470" r:id="rId18"/>
    <p:sldId id="481" r:id="rId19"/>
    <p:sldId id="471" r:id="rId20"/>
    <p:sldId id="474" r:id="rId21"/>
    <p:sldId id="476" r:id="rId22"/>
    <p:sldId id="477" r:id="rId23"/>
    <p:sldId id="478" r:id="rId24"/>
    <p:sldId id="472" r:id="rId25"/>
    <p:sldId id="475" r:id="rId26"/>
    <p:sldId id="479" r:id="rId27"/>
    <p:sldId id="482" r:id="rId28"/>
    <p:sldId id="393" r:id="rId2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CC99"/>
    <a:srgbClr val="0000FF"/>
    <a:srgbClr val="9900FF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3:25:35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7,'413'-6,"54"6,-334 6,-41-6,-86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3:25:43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1,'269'13,"117"-6,-260-5,132-4,-166-5,-86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5:27:23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1,'63'-1,"68"2,452 10,-354-13,-203 2,-18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5:27:25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45,'653'-9,"-538"0,88-9,17 10,-212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4.xml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/23.09.14/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http://220.69.209.126:8088/data_upload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70AB8B-CF65-36B6-C7A0-DF961493E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"/>
          <a:stretch/>
        </p:blipFill>
        <p:spPr>
          <a:xfrm>
            <a:off x="554410" y="2204864"/>
            <a:ext cx="8460432" cy="3159912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CC7F458-52B4-FF89-7B0B-248C6575B625}"/>
              </a:ext>
            </a:extLst>
          </p:cNvPr>
          <p:cNvSpPr txBox="1">
            <a:spLocks/>
          </p:cNvSpPr>
          <p:nvPr/>
        </p:nvSpPr>
        <p:spPr>
          <a:xfrm>
            <a:off x="755650" y="5679416"/>
            <a:ext cx="7776790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docker run -d  -p 8088:8080 -v /home/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hadoop</a:t>
            </a:r>
            <a:r>
              <a:rPr lang="en-US" altLang="ko-KR" sz="1600" b="0" i="0" dirty="0">
                <a:solidFill>
                  <a:schemeClr val="tx1"/>
                </a:solidFill>
              </a:rPr>
              <a:t>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mseo</a:t>
            </a:r>
            <a:r>
              <a:rPr lang="en-US" altLang="ko-KR" sz="1600" b="0" i="0" dirty="0">
                <a:solidFill>
                  <a:schemeClr val="tx1"/>
                </a:solidFill>
              </a:rPr>
              <a:t>/location/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market_front</a:t>
            </a:r>
            <a:r>
              <a:rPr lang="en-US" altLang="ko-KR" sz="1600" b="0" i="0" dirty="0">
                <a:solidFill>
                  <a:schemeClr val="tx1"/>
                </a:solidFill>
              </a:rPr>
              <a:t>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my_front</a:t>
            </a:r>
            <a:r>
              <a:rPr lang="en-US" altLang="ko-KR" sz="1600" b="0" i="0" dirty="0">
                <a:solidFill>
                  <a:schemeClr val="tx1"/>
                </a:solidFill>
              </a:rPr>
              <a:t>:/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srv</a:t>
            </a:r>
            <a:r>
              <a:rPr lang="en-US" altLang="ko-KR" sz="1600" b="0" i="0" dirty="0">
                <a:solidFill>
                  <a:schemeClr val="tx1"/>
                </a:solidFill>
              </a:rPr>
              <a:t>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market_front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market_front_img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8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http://220.69.209.126:8088/data_upload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4AD047-EB9A-A781-51DD-0536AE5F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35656"/>
            <a:ext cx="3648070" cy="142944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007A180-B436-3DF1-02F7-064CB7DDC7D3}"/>
              </a:ext>
            </a:extLst>
          </p:cNvPr>
          <p:cNvSpPr txBox="1">
            <a:spLocks/>
          </p:cNvSpPr>
          <p:nvPr/>
        </p:nvSpPr>
        <p:spPr>
          <a:xfrm>
            <a:off x="578421" y="2573814"/>
            <a:ext cx="5400526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/home/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hadoop</a:t>
            </a:r>
            <a:r>
              <a:rPr lang="en-US" altLang="ko-KR" sz="1600" b="0" i="0" dirty="0">
                <a:solidFill>
                  <a:schemeClr val="tx1"/>
                </a:solidFill>
              </a:rPr>
              <a:t>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mseo</a:t>
            </a:r>
            <a:r>
              <a:rPr lang="en-US" altLang="ko-KR" sz="1600" b="0" i="0" dirty="0">
                <a:solidFill>
                  <a:schemeClr val="tx1"/>
                </a:solidFill>
              </a:rPr>
              <a:t>/location/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market_front</a:t>
            </a:r>
            <a:r>
              <a:rPr lang="en-US" altLang="ko-KR" sz="1600" b="0" i="0" dirty="0">
                <a:solidFill>
                  <a:schemeClr val="tx1"/>
                </a:solidFill>
              </a:rPr>
              <a:t>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my_front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9D3B19-CBD0-718D-32FD-913A5D11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86" y="3040695"/>
            <a:ext cx="4105848" cy="1219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73F89C-84DE-FB72-2750-3AA389C96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18"/>
          <a:stretch/>
        </p:blipFill>
        <p:spPr>
          <a:xfrm>
            <a:off x="683568" y="4756776"/>
            <a:ext cx="3979382" cy="15525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54B933-0AED-BA38-E745-9F7416BC3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535" y="4858653"/>
            <a:ext cx="4150329" cy="12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9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http://220.69.209.126:8088/data_upload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9400E3-AD9B-8BE9-2B38-E4ABB2B0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9018"/>
            <a:ext cx="8676456" cy="50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7D521EA-3DB7-9162-E4A6-3740B2FE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47" y="2028640"/>
            <a:ext cx="7725853" cy="6373114"/>
          </a:xfrm>
          <a:prstGeom prst="rect">
            <a:avLst/>
          </a:prstGeom>
        </p:spPr>
      </p:pic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http://220.69.209.126:8080/api/upload_file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1FAE391-AD82-94CA-74A4-AFCE8E22F9A2}"/>
              </a:ext>
            </a:extLst>
          </p:cNvPr>
          <p:cNvSpPr txBox="1">
            <a:spLocks/>
          </p:cNvSpPr>
          <p:nvPr/>
        </p:nvSpPr>
        <p:spPr>
          <a:xfrm>
            <a:off x="755650" y="5679416"/>
            <a:ext cx="4944904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docker run -d -p 8080:8000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market_img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E3FDE81-D9D6-7933-239D-B50E9CF36423}"/>
                  </a:ext>
                </a:extLst>
              </p14:cNvPr>
              <p14:cNvContentPartPr/>
              <p14:nvPr/>
            </p14:nvContentPartPr>
            <p14:xfrm>
              <a:off x="2634865" y="5879625"/>
              <a:ext cx="374760" cy="4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E3FDE81-D9D6-7933-239D-B50E9CF364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1225" y="5771625"/>
                <a:ext cx="4824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FD8BFCF-01B9-375E-B3E8-869C6027AE77}"/>
                  </a:ext>
                </a:extLst>
              </p14:cNvPr>
              <p14:cNvContentPartPr/>
              <p14:nvPr/>
            </p14:nvContentPartPr>
            <p14:xfrm>
              <a:off x="3174865" y="5863785"/>
              <a:ext cx="432000" cy="16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FD8BFCF-01B9-375E-B3E8-869C6027AE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0865" y="5756145"/>
                <a:ext cx="539640" cy="231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A401595-8D14-B161-C97E-2446F9BB87F9}"/>
              </a:ext>
            </a:extLst>
          </p:cNvPr>
          <p:cNvCxnSpPr>
            <a:cxnSpLocks/>
          </p:cNvCxnSpPr>
          <p:nvPr/>
        </p:nvCxnSpPr>
        <p:spPr>
          <a:xfrm flipV="1">
            <a:off x="2863789" y="3140968"/>
            <a:ext cx="916123" cy="256570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564D36-4480-51AE-8163-48F546925A3E}"/>
              </a:ext>
            </a:extLst>
          </p:cNvPr>
          <p:cNvCxnSpPr>
            <a:cxnSpLocks/>
          </p:cNvCxnSpPr>
          <p:nvPr/>
        </p:nvCxnSpPr>
        <p:spPr>
          <a:xfrm flipV="1">
            <a:off x="3390865" y="5445224"/>
            <a:ext cx="2045231" cy="2341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994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http://220.69.209.126:8080/api/upload_file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2F1042-D551-00B8-5CA8-4C1F77E0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17722"/>
            <a:ext cx="4536799" cy="44940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0F6BB6-B0A3-613D-AE95-FE240990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490170"/>
            <a:ext cx="7385417" cy="7170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F25DE1-D4DE-C4C3-D391-4B58E958C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498" y="2395334"/>
            <a:ext cx="5393307" cy="7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8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2279A73-4B78-D137-CBA7-B617E1C0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47" y="2060848"/>
            <a:ext cx="7725853" cy="6373114"/>
          </a:xfrm>
          <a:prstGeom prst="rect">
            <a:avLst/>
          </a:prstGeom>
        </p:spPr>
      </p:pic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http://220.69.209.126:8080/api/upload_file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3EEBE94-A554-FADA-B259-94E7AD670811}"/>
              </a:ext>
            </a:extLst>
          </p:cNvPr>
          <p:cNvSpPr txBox="1">
            <a:spLocks/>
          </p:cNvSpPr>
          <p:nvPr/>
        </p:nvSpPr>
        <p:spPr>
          <a:xfrm>
            <a:off x="755650" y="5679416"/>
            <a:ext cx="7776790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docker run -d  -p 8080:8000 -v /home/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hadoop</a:t>
            </a:r>
            <a:r>
              <a:rPr lang="en-US" altLang="ko-KR" sz="1600" b="0" i="0" dirty="0">
                <a:solidFill>
                  <a:schemeClr val="tx1"/>
                </a:solidFill>
              </a:rPr>
              <a:t>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mseo</a:t>
            </a:r>
            <a:r>
              <a:rPr lang="en-US" altLang="ko-KR" sz="1600" b="0" i="0" dirty="0">
                <a:solidFill>
                  <a:schemeClr val="tx1"/>
                </a:solidFill>
              </a:rPr>
              <a:t>/location/market/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mysite</a:t>
            </a:r>
            <a:r>
              <a:rPr lang="en-US" altLang="ko-KR" sz="1600" b="0" i="0" dirty="0">
                <a:solidFill>
                  <a:schemeClr val="tx1"/>
                </a:solidFill>
              </a:rPr>
              <a:t>:/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srv</a:t>
            </a:r>
            <a:r>
              <a:rPr lang="en-US" altLang="ko-KR" sz="1600" b="0" i="0" dirty="0">
                <a:solidFill>
                  <a:schemeClr val="tx1"/>
                </a:solidFill>
              </a:rPr>
              <a:t>/market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market_img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4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http://220.69.209.126:8080/api/upload_file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38F1CE1-D4DA-FEE6-2D40-1A49D3005F17}"/>
              </a:ext>
            </a:extLst>
          </p:cNvPr>
          <p:cNvSpPr txBox="1">
            <a:spLocks/>
          </p:cNvSpPr>
          <p:nvPr/>
        </p:nvSpPr>
        <p:spPr>
          <a:xfrm>
            <a:off x="3995936" y="2924944"/>
            <a:ext cx="5023134" cy="20160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1"/>
                </a:solidFill>
              </a:rPr>
              <a:t>network</a:t>
            </a: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Host : Host compute</a:t>
            </a:r>
            <a:r>
              <a:rPr lang="ko-KR" altLang="en-US" sz="1600" b="0" i="0" dirty="0">
                <a:solidFill>
                  <a:schemeClr val="tx1"/>
                </a:solidFill>
              </a:rPr>
              <a:t>와 네트워크와 공유하는 </a:t>
            </a:r>
            <a:r>
              <a:rPr lang="en-US" altLang="ko-KR" sz="1600" b="0" i="0" dirty="0">
                <a:solidFill>
                  <a:schemeClr val="tx1"/>
                </a:solidFill>
              </a:rPr>
              <a:t>Driver</a:t>
            </a: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  <a:highlight>
                  <a:srgbClr val="FFFF00"/>
                </a:highlight>
              </a:rPr>
              <a:t>Bridge</a:t>
            </a:r>
            <a:r>
              <a:rPr lang="en-US" altLang="ko-KR" sz="1600" b="0" i="0" dirty="0">
                <a:solidFill>
                  <a:schemeClr val="tx1"/>
                </a:solidFill>
              </a:rPr>
              <a:t> : </a:t>
            </a:r>
            <a:r>
              <a:rPr lang="ko-KR" altLang="en-US" sz="1600" b="0" i="0" dirty="0">
                <a:solidFill>
                  <a:schemeClr val="tx1"/>
                </a:solidFill>
              </a:rPr>
              <a:t>동일 </a:t>
            </a:r>
            <a:r>
              <a:rPr lang="en-US" altLang="ko-KR" sz="1600" b="0" i="0" dirty="0">
                <a:solidFill>
                  <a:schemeClr val="tx1"/>
                </a:solidFill>
              </a:rPr>
              <a:t>Host Computer</a:t>
            </a:r>
            <a:r>
              <a:rPr lang="ko-KR" altLang="en-US" sz="1600" b="0" i="0" dirty="0">
                <a:solidFill>
                  <a:schemeClr val="tx1"/>
                </a:solidFill>
              </a:rPr>
              <a:t>에 </a:t>
            </a:r>
            <a:r>
              <a:rPr lang="en-US" altLang="ko-KR" sz="1600" b="0" i="0" dirty="0">
                <a:solidFill>
                  <a:schemeClr val="tx1"/>
                </a:solidFill>
              </a:rPr>
              <a:t>Container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들간에</a:t>
            </a:r>
            <a:r>
              <a:rPr lang="ko-KR" altLang="en-US" sz="1600" b="0" i="0" dirty="0">
                <a:solidFill>
                  <a:schemeClr val="tx1"/>
                </a:solidFill>
              </a:rPr>
              <a:t> 통신을 하기 위한 </a:t>
            </a:r>
            <a:r>
              <a:rPr lang="en-US" altLang="ko-KR" sz="1600" b="0" i="0" dirty="0">
                <a:solidFill>
                  <a:schemeClr val="tx1"/>
                </a:solidFill>
              </a:rPr>
              <a:t>Driver</a:t>
            </a: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Overlay : </a:t>
            </a:r>
            <a:r>
              <a:rPr lang="ko-KR" altLang="en-US" sz="1600" b="0" i="0" dirty="0">
                <a:solidFill>
                  <a:schemeClr val="tx1"/>
                </a:solidFill>
              </a:rPr>
              <a:t>다른 </a:t>
            </a:r>
            <a:r>
              <a:rPr lang="en-US" altLang="ko-KR" sz="1600" b="0" i="0" dirty="0">
                <a:solidFill>
                  <a:schemeClr val="tx1"/>
                </a:solidFill>
              </a:rPr>
              <a:t>Host Computer</a:t>
            </a:r>
            <a:r>
              <a:rPr lang="ko-KR" altLang="en-US" sz="1600" b="0" i="0" dirty="0">
                <a:solidFill>
                  <a:schemeClr val="tx1"/>
                </a:solidFill>
              </a:rPr>
              <a:t>간에 </a:t>
            </a:r>
            <a:r>
              <a:rPr lang="en-US" altLang="ko-KR" sz="1600" b="0" i="0" dirty="0">
                <a:solidFill>
                  <a:schemeClr val="tx1"/>
                </a:solidFill>
              </a:rPr>
              <a:t>Container</a:t>
            </a:r>
            <a:r>
              <a:rPr lang="ko-KR" altLang="en-US" sz="1600" b="0" i="0" dirty="0">
                <a:solidFill>
                  <a:schemeClr val="tx1"/>
                </a:solidFill>
              </a:rPr>
              <a:t>들이 통신을 하기 위한 </a:t>
            </a:r>
            <a:r>
              <a:rPr lang="en-US" altLang="ko-KR" sz="1600" b="0" i="0" dirty="0">
                <a:solidFill>
                  <a:schemeClr val="tx1"/>
                </a:solidFill>
              </a:rPr>
              <a:t>Driver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53ABD-EF8D-8928-FC96-CF5E008E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3"/>
          <a:stretch/>
        </p:blipFill>
        <p:spPr>
          <a:xfrm>
            <a:off x="457285" y="2451788"/>
            <a:ext cx="3542114" cy="353950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9F8110-FF5C-62A4-4122-1EFE1A3AB375}"/>
              </a:ext>
            </a:extLst>
          </p:cNvPr>
          <p:cNvSpPr/>
          <p:nvPr/>
        </p:nvSpPr>
        <p:spPr>
          <a:xfrm>
            <a:off x="1187624" y="3789040"/>
            <a:ext cx="792088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3727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http://220.69.209.126:8080/api/upload_file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B9A306-73C8-21C0-0FEA-258CF64E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36912"/>
            <a:ext cx="8630863" cy="2736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C69C8C-06A2-9838-7AF9-046FBEE8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76872"/>
            <a:ext cx="4316531" cy="38621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671055-5AAA-C421-97C8-721307D1FD9A}"/>
              </a:ext>
            </a:extLst>
          </p:cNvPr>
          <p:cNvSpPr/>
          <p:nvPr/>
        </p:nvSpPr>
        <p:spPr>
          <a:xfrm>
            <a:off x="5292080" y="4207952"/>
            <a:ext cx="2880320" cy="445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F2F27B-5A68-F092-F353-4C46C99B43BD}"/>
              </a:ext>
            </a:extLst>
          </p:cNvPr>
          <p:cNvSpPr/>
          <p:nvPr/>
        </p:nvSpPr>
        <p:spPr>
          <a:xfrm>
            <a:off x="1676400" y="4137760"/>
            <a:ext cx="2880320" cy="445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8277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http://220.69.209.126:8080/api/upload_file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D983C5-3FB4-1575-EC0E-B538B274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6" y="2028640"/>
            <a:ext cx="7488832" cy="53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mongo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cluster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DD725D3-96D0-0AB0-2D61-56C9BEE1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2386095"/>
            <a:ext cx="8639944" cy="32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전체 시나리오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38356" y="232218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 제공자가 상권영역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점포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추정매출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소득소비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상권변화지표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아파트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인구 파일을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프론트엔드를</a:t>
            </a:r>
            <a:r>
              <a:rPr lang="ko-KR" altLang="en-US" sz="1600" b="0" i="0" dirty="0">
                <a:solidFill>
                  <a:schemeClr val="tx1"/>
                </a:solidFill>
              </a:rPr>
              <a:t> 통해 업로드를 하면 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백엔드에서</a:t>
            </a:r>
            <a:r>
              <a:rPr lang="ko-KR" altLang="en-US" sz="1600" b="0" i="0" dirty="0">
                <a:solidFill>
                  <a:schemeClr val="tx1"/>
                </a:solidFill>
              </a:rPr>
              <a:t> 전달받은 데이터를 상권 데이터 저장소에 저장을 해주고 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전달 받은 데이터를 분석한 결과도 상권 데이터 저장소에 저장을 해줍니다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</a:rPr>
              <a:t>서비스 사용자는 원하는 지역을 선택하면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해당 지역의 상권분석결과를 조회할 수 있습니다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AB0EF-6770-1FEC-77B6-1F376336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73016"/>
            <a:ext cx="6912768" cy="294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7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mongo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cluster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24493B-D6AD-1985-873E-A8A3465090CA}"/>
              </a:ext>
            </a:extLst>
          </p:cNvPr>
          <p:cNvSpPr txBox="1">
            <a:spLocks/>
          </p:cNvSpPr>
          <p:nvPr/>
        </p:nvSpPr>
        <p:spPr>
          <a:xfrm>
            <a:off x="899592" y="2162242"/>
            <a:ext cx="8154819" cy="29949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Replica Set</a:t>
            </a: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: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mongoDB</a:t>
            </a:r>
            <a:r>
              <a:rPr lang="ko-KR" altLang="en-US" sz="1600" b="0" i="0" dirty="0">
                <a:solidFill>
                  <a:schemeClr val="tx1"/>
                </a:solidFill>
              </a:rPr>
              <a:t>에서는 기본적으로 </a:t>
            </a:r>
            <a:r>
              <a:rPr lang="en-US" altLang="ko-KR" sz="1600" b="0" i="0" dirty="0">
                <a:solidFill>
                  <a:schemeClr val="tx1"/>
                </a:solidFill>
              </a:rPr>
              <a:t>Replication(</a:t>
            </a:r>
            <a:r>
              <a:rPr lang="ko-KR" altLang="en-US" sz="1600" b="0" i="0" dirty="0">
                <a:solidFill>
                  <a:schemeClr val="tx1"/>
                </a:solidFill>
              </a:rPr>
              <a:t>복제</a:t>
            </a:r>
            <a:r>
              <a:rPr lang="en-US" altLang="ko-KR" sz="1600" b="0" i="0" dirty="0">
                <a:solidFill>
                  <a:schemeClr val="tx1"/>
                </a:solidFill>
              </a:rPr>
              <a:t>)</a:t>
            </a:r>
            <a:r>
              <a:rPr lang="ko-KR" altLang="en-US" sz="1600" b="0" i="0" dirty="0">
                <a:solidFill>
                  <a:schemeClr val="tx1"/>
                </a:solidFill>
              </a:rPr>
              <a:t>를 지원합니다</a:t>
            </a:r>
            <a:r>
              <a:rPr lang="en-US" altLang="ko-KR" sz="1600" b="0" i="0" dirty="0">
                <a:solidFill>
                  <a:schemeClr val="tx1"/>
                </a:solidFill>
              </a:rPr>
              <a:t>. </a:t>
            </a:r>
            <a:r>
              <a:rPr lang="ko-KR" altLang="en-US" sz="1600" b="0" i="0" dirty="0">
                <a:solidFill>
                  <a:schemeClr val="tx1"/>
                </a:solidFill>
              </a:rPr>
              <a:t>이는 서비스의 지속성과 안전성을 제공하는 </a:t>
            </a:r>
            <a:r>
              <a:rPr lang="en-US" altLang="ko-KR" sz="1600" b="0" i="0" dirty="0">
                <a:solidFill>
                  <a:schemeClr val="tx1"/>
                </a:solidFill>
              </a:rPr>
              <a:t>DB</a:t>
            </a:r>
            <a:r>
              <a:rPr lang="ko-KR" altLang="en-US" sz="1600" b="0" i="0" dirty="0">
                <a:solidFill>
                  <a:schemeClr val="tx1"/>
                </a:solidFill>
              </a:rPr>
              <a:t>시스템 설비이며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mongoDB</a:t>
            </a:r>
            <a:r>
              <a:rPr lang="ko-KR" altLang="en-US" sz="1600" b="0" i="0" dirty="0">
                <a:solidFill>
                  <a:schemeClr val="tx1"/>
                </a:solidFill>
              </a:rPr>
              <a:t>는 단순하게 데이터 복제를 위한 것만이 아니라 </a:t>
            </a:r>
            <a:r>
              <a:rPr lang="en-US" altLang="ko-KR" sz="1600" b="0" i="0" dirty="0">
                <a:solidFill>
                  <a:schemeClr val="tx1"/>
                </a:solidFill>
              </a:rPr>
              <a:t>Primary</a:t>
            </a:r>
            <a:r>
              <a:rPr lang="ko-KR" altLang="en-US" sz="1600" b="0" i="0" dirty="0">
                <a:solidFill>
                  <a:schemeClr val="tx1"/>
                </a:solidFill>
              </a:rPr>
              <a:t>가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장애시</a:t>
            </a:r>
            <a:r>
              <a:rPr lang="en-US" altLang="ko-KR" sz="1600" b="0" i="0" dirty="0">
                <a:solidFill>
                  <a:schemeClr val="tx1"/>
                </a:solidFill>
              </a:rPr>
              <a:t>, Secondary </a:t>
            </a:r>
            <a:r>
              <a:rPr lang="ko-KR" altLang="en-US" sz="1600" b="0" i="0" dirty="0">
                <a:solidFill>
                  <a:schemeClr val="tx1"/>
                </a:solidFill>
              </a:rPr>
              <a:t>중에서 하나를 </a:t>
            </a:r>
            <a:r>
              <a:rPr lang="en-US" altLang="ko-KR" sz="1600" b="0" i="0" dirty="0">
                <a:solidFill>
                  <a:schemeClr val="tx1"/>
                </a:solidFill>
              </a:rPr>
              <a:t>Primary</a:t>
            </a:r>
            <a:r>
              <a:rPr lang="ko-KR" altLang="en-US" sz="1600" b="0" i="0" dirty="0">
                <a:solidFill>
                  <a:schemeClr val="tx1"/>
                </a:solidFill>
              </a:rPr>
              <a:t>로 승격합니다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데이터를 안전하게 보존하기 위해</a:t>
            </a:r>
            <a:endParaRPr lang="en-US" altLang="ko-KR" sz="14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chemeClr val="tx1"/>
                </a:solidFill>
              </a:rPr>
              <a:t>24</a:t>
            </a:r>
            <a:r>
              <a:rPr lang="ko-KR" altLang="en-US" sz="1400" b="0" i="0" dirty="0">
                <a:solidFill>
                  <a:schemeClr val="tx1"/>
                </a:solidFill>
              </a:rPr>
              <a:t>시간 접근 가능한 데이터의 상태를 유지하기 위해</a:t>
            </a:r>
            <a:endParaRPr lang="en-US" altLang="ko-KR" sz="14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서비스 </a:t>
            </a:r>
            <a:r>
              <a:rPr lang="ko-KR" altLang="en-US" sz="1400" b="0" i="0" dirty="0" err="1">
                <a:solidFill>
                  <a:schemeClr val="tx1"/>
                </a:solidFill>
              </a:rPr>
              <a:t>운영시</a:t>
            </a:r>
            <a:r>
              <a:rPr lang="ko-KR" altLang="en-US" sz="1400" b="0" i="0" dirty="0">
                <a:solidFill>
                  <a:schemeClr val="tx1"/>
                </a:solidFill>
              </a:rPr>
              <a:t> 다운타임을 없애기 위해</a:t>
            </a:r>
            <a:endParaRPr lang="en-US" altLang="ko-KR" sz="14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2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mongo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cluster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24493B-D6AD-1985-873E-A8A3465090CA}"/>
              </a:ext>
            </a:extLst>
          </p:cNvPr>
          <p:cNvSpPr txBox="1">
            <a:spLocks/>
          </p:cNvSpPr>
          <p:nvPr/>
        </p:nvSpPr>
        <p:spPr>
          <a:xfrm>
            <a:off x="899592" y="2234250"/>
            <a:ext cx="8154819" cy="29949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Replica Set </a:t>
            </a:r>
            <a:r>
              <a:rPr lang="ko-KR" altLang="en-US" sz="1600" b="0" i="0" dirty="0">
                <a:solidFill>
                  <a:schemeClr val="tx1"/>
                </a:solidFill>
              </a:rPr>
              <a:t>주요특징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프라이머리 서버는 </a:t>
            </a:r>
            <a:r>
              <a:rPr lang="ko-KR" altLang="en-US" sz="1400" b="0" i="0" dirty="0" err="1">
                <a:solidFill>
                  <a:schemeClr val="tx1"/>
                </a:solidFill>
              </a:rPr>
              <a:t>세컨더리</a:t>
            </a:r>
            <a:r>
              <a:rPr lang="ko-KR" altLang="en-US" sz="1400" b="0" i="0" dirty="0">
                <a:solidFill>
                  <a:schemeClr val="tx1"/>
                </a:solidFill>
              </a:rPr>
              <a:t> 서버를 </a:t>
            </a:r>
            <a:r>
              <a:rPr lang="en-US" altLang="ko-KR" sz="1400" b="0" i="0" dirty="0">
                <a:solidFill>
                  <a:schemeClr val="tx1"/>
                </a:solidFill>
              </a:rPr>
              <a:t>2</a:t>
            </a:r>
            <a:r>
              <a:rPr lang="ko-KR" altLang="en-US" sz="1400" b="0" i="0" dirty="0">
                <a:solidFill>
                  <a:schemeClr val="tx1"/>
                </a:solidFill>
              </a:rPr>
              <a:t>초 단위로 상태를 체크하여 데이터 동기화를 위해 </a:t>
            </a:r>
            <a:r>
              <a:rPr lang="en-US" altLang="ko-KR" sz="1400" b="0" i="0" dirty="0" err="1">
                <a:solidFill>
                  <a:schemeClr val="tx1"/>
                </a:solidFill>
              </a:rPr>
              <a:t>HeartBeat</a:t>
            </a:r>
            <a:r>
              <a:rPr lang="ko-KR" altLang="en-US" sz="1400" b="0" i="0" dirty="0">
                <a:solidFill>
                  <a:schemeClr val="tx1"/>
                </a:solidFill>
              </a:rPr>
              <a:t>를 확인</a:t>
            </a:r>
            <a:endParaRPr lang="en-US" altLang="ko-KR" sz="14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chemeClr val="tx1"/>
                </a:solidFill>
              </a:rPr>
              <a:t>heartbeat</a:t>
            </a:r>
            <a:r>
              <a:rPr lang="ko-KR" altLang="en-US" sz="1400" b="0" i="0" dirty="0">
                <a:solidFill>
                  <a:schemeClr val="tx1"/>
                </a:solidFill>
              </a:rPr>
              <a:t>의 수신 결과</a:t>
            </a:r>
            <a:r>
              <a:rPr lang="en-US" altLang="ko-KR" sz="1400" b="0" i="0" dirty="0">
                <a:solidFill>
                  <a:schemeClr val="tx1"/>
                </a:solidFill>
              </a:rPr>
              <a:t>, </a:t>
            </a:r>
            <a:r>
              <a:rPr lang="ko-KR" altLang="en-US" sz="1400" b="0" i="0" dirty="0" err="1">
                <a:solidFill>
                  <a:schemeClr val="tx1"/>
                </a:solidFill>
              </a:rPr>
              <a:t>세컨더리</a:t>
            </a:r>
            <a:r>
              <a:rPr lang="ko-KR" altLang="en-US" sz="1400" b="0" i="0" dirty="0">
                <a:solidFill>
                  <a:schemeClr val="tx1"/>
                </a:solidFill>
              </a:rPr>
              <a:t> 서버를 사용할 수 없는 상황이 되더라도 데이터 복제만 중단될 뿐 프라이머리 서버는 데이터 수신</a:t>
            </a:r>
            <a:r>
              <a:rPr lang="en-US" altLang="ko-KR" sz="1400" b="0" i="0" dirty="0">
                <a:solidFill>
                  <a:schemeClr val="tx1"/>
                </a:solidFill>
              </a:rPr>
              <a:t>/</a:t>
            </a:r>
            <a:r>
              <a:rPr lang="ko-KR" altLang="en-US" sz="1400" b="0" i="0" dirty="0">
                <a:solidFill>
                  <a:schemeClr val="tx1"/>
                </a:solidFill>
              </a:rPr>
              <a:t>저장을 계속 담당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 err="1">
                <a:solidFill>
                  <a:schemeClr val="tx1"/>
                </a:solidFill>
              </a:rPr>
              <a:t>세컨더리</a:t>
            </a:r>
            <a:r>
              <a:rPr lang="ko-KR" altLang="en-US" sz="1400" b="0" i="0" dirty="0">
                <a:solidFill>
                  <a:schemeClr val="tx1"/>
                </a:solidFill>
              </a:rPr>
              <a:t> 서버가 복구되면 그간의 밀린 데이터를 복구해주기 위해 프라이머리 서버는 </a:t>
            </a:r>
            <a:r>
              <a:rPr lang="en-US" altLang="ko-KR" sz="1400" b="0" i="0" dirty="0" err="1">
                <a:solidFill>
                  <a:schemeClr val="tx1"/>
                </a:solidFill>
              </a:rPr>
              <a:t>OpLog</a:t>
            </a:r>
            <a:r>
              <a:rPr lang="ko-KR" altLang="en-US" sz="1400" b="0" i="0" dirty="0">
                <a:solidFill>
                  <a:schemeClr val="tx1"/>
                </a:solidFill>
              </a:rPr>
              <a:t>를 저장하게 되는데</a:t>
            </a:r>
            <a:r>
              <a:rPr lang="en-US" altLang="ko-KR" sz="1400" b="0" i="0" dirty="0">
                <a:solidFill>
                  <a:schemeClr val="tx1"/>
                </a:solidFill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</a:rPr>
              <a:t>이후 </a:t>
            </a:r>
            <a:r>
              <a:rPr lang="ko-KR" altLang="en-US" sz="1400" b="0" i="0" dirty="0" err="1">
                <a:solidFill>
                  <a:schemeClr val="tx1"/>
                </a:solidFill>
              </a:rPr>
              <a:t>세컨더리가</a:t>
            </a:r>
            <a:r>
              <a:rPr lang="ko-KR" altLang="en-US" sz="1400" b="0" i="0" dirty="0">
                <a:solidFill>
                  <a:schemeClr val="tx1"/>
                </a:solidFill>
              </a:rPr>
              <a:t> 복구되면 자동으로 동기화해줌</a:t>
            </a:r>
            <a:endParaRPr lang="en-US" altLang="ko-KR" sz="14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만일 프라이머리 서버가 장애 상황이 된다면</a:t>
            </a:r>
            <a:r>
              <a:rPr lang="en-US" altLang="ko-KR" sz="1400" b="0" i="0" dirty="0">
                <a:solidFill>
                  <a:schemeClr val="tx1"/>
                </a:solidFill>
              </a:rPr>
              <a:t>, </a:t>
            </a:r>
            <a:r>
              <a:rPr lang="ko-KR" altLang="en-US" sz="1400" b="0" i="0" dirty="0" err="1">
                <a:solidFill>
                  <a:schemeClr val="tx1"/>
                </a:solidFill>
              </a:rPr>
              <a:t>세컨더리</a:t>
            </a:r>
            <a:r>
              <a:rPr lang="ko-KR" altLang="en-US" sz="1400" b="0" i="0" dirty="0">
                <a:solidFill>
                  <a:schemeClr val="tx1"/>
                </a:solidFill>
              </a:rPr>
              <a:t> 서버를 프라이머리 서버로 만듦</a:t>
            </a:r>
            <a:endParaRPr lang="en-US" altLang="ko-KR" sz="14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mongo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cluster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24493B-D6AD-1985-873E-A8A3465090CA}"/>
              </a:ext>
            </a:extLst>
          </p:cNvPr>
          <p:cNvSpPr txBox="1">
            <a:spLocks/>
          </p:cNvSpPr>
          <p:nvPr/>
        </p:nvSpPr>
        <p:spPr>
          <a:xfrm>
            <a:off x="899592" y="1772816"/>
            <a:ext cx="8154819" cy="29949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Replica Set </a:t>
            </a:r>
            <a:r>
              <a:rPr lang="ko-KR" altLang="en-US" sz="1600" b="0" i="0" dirty="0">
                <a:solidFill>
                  <a:schemeClr val="tx1"/>
                </a:solidFill>
              </a:rPr>
              <a:t>동작 원리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복제 집합</a:t>
            </a:r>
            <a:r>
              <a:rPr lang="en-US" altLang="ko-KR" sz="1400" b="0" i="0" dirty="0">
                <a:solidFill>
                  <a:schemeClr val="tx1"/>
                </a:solidFill>
              </a:rPr>
              <a:t>(</a:t>
            </a:r>
            <a:r>
              <a:rPr lang="ko-KR" altLang="en-US" sz="1400" b="0" i="0" dirty="0" err="1">
                <a:solidFill>
                  <a:schemeClr val="tx1"/>
                </a:solidFill>
              </a:rPr>
              <a:t>레플리카</a:t>
            </a:r>
            <a:r>
              <a:rPr lang="ko-KR" altLang="en-US" sz="1400" b="0" i="0" dirty="0">
                <a:solidFill>
                  <a:schemeClr val="tx1"/>
                </a:solidFill>
              </a:rPr>
              <a:t> 셋</a:t>
            </a:r>
            <a:r>
              <a:rPr lang="en-US" altLang="ko-KR" sz="1400" b="0" i="0" dirty="0">
                <a:solidFill>
                  <a:schemeClr val="tx1"/>
                </a:solidFill>
              </a:rPr>
              <a:t>)</a:t>
            </a:r>
            <a:r>
              <a:rPr lang="ko-KR" altLang="en-US" sz="1400" b="0" i="0" dirty="0">
                <a:solidFill>
                  <a:schemeClr val="tx1"/>
                </a:solidFill>
              </a:rPr>
              <a:t>은 한 개의 </a:t>
            </a:r>
            <a:r>
              <a:rPr lang="en-US" altLang="ko-KR" sz="1400" b="0" i="0" dirty="0">
                <a:solidFill>
                  <a:schemeClr val="tx1"/>
                </a:solidFill>
              </a:rPr>
              <a:t>primary</a:t>
            </a:r>
            <a:r>
              <a:rPr lang="ko-KR" altLang="en-US" sz="1400" b="0" i="0" dirty="0">
                <a:solidFill>
                  <a:schemeClr val="tx1"/>
                </a:solidFill>
              </a:rPr>
              <a:t>와 두 개의 </a:t>
            </a:r>
            <a:r>
              <a:rPr lang="en-US" altLang="ko-KR" sz="1400" b="0" i="0" dirty="0">
                <a:solidFill>
                  <a:schemeClr val="tx1"/>
                </a:solidFill>
              </a:rPr>
              <a:t>secondary</a:t>
            </a:r>
            <a:r>
              <a:rPr lang="ko-KR" altLang="en-US" sz="1400" b="0" i="0" dirty="0">
                <a:solidFill>
                  <a:schemeClr val="tx1"/>
                </a:solidFill>
              </a:rPr>
              <a:t>로 구성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복제 집합으로 구성된 각각의 노드는 자신을 제외한 다른 노드들이 죽었는지 살았는지에 대해 </a:t>
            </a:r>
            <a:r>
              <a:rPr lang="en-US" altLang="ko-KR" sz="1400" b="0" i="0" dirty="0">
                <a:solidFill>
                  <a:schemeClr val="tx1"/>
                </a:solidFill>
              </a:rPr>
              <a:t>heartbeat</a:t>
            </a:r>
            <a:r>
              <a:rPr lang="ko-KR" altLang="en-US" sz="1400" b="0" i="0" dirty="0">
                <a:solidFill>
                  <a:schemeClr val="tx1"/>
                </a:solidFill>
              </a:rPr>
              <a:t>를 이용하여 주기적으로 검사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chemeClr val="tx1"/>
                </a:solidFill>
              </a:rPr>
              <a:t>MongoDB</a:t>
            </a:r>
            <a:r>
              <a:rPr lang="ko-KR" altLang="en-US" sz="1400" b="0" i="0" dirty="0">
                <a:solidFill>
                  <a:schemeClr val="tx1"/>
                </a:solidFill>
              </a:rPr>
              <a:t>의 </a:t>
            </a:r>
            <a:r>
              <a:rPr lang="en-US" altLang="ko-KR" sz="1400" b="0" i="0" dirty="0">
                <a:solidFill>
                  <a:schemeClr val="tx1"/>
                </a:solidFill>
              </a:rPr>
              <a:t>heartbeat</a:t>
            </a:r>
            <a:r>
              <a:rPr lang="ko-KR" altLang="en-US" sz="1400" b="0" i="0" dirty="0">
                <a:solidFill>
                  <a:schemeClr val="tx1"/>
                </a:solidFill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</a:rPr>
              <a:t>2</a:t>
            </a:r>
            <a:r>
              <a:rPr lang="ko-KR" altLang="en-US" sz="1400" b="0" i="0" dirty="0">
                <a:solidFill>
                  <a:schemeClr val="tx1"/>
                </a:solidFill>
              </a:rPr>
              <a:t>초 단위로 수행되며</a:t>
            </a:r>
            <a:r>
              <a:rPr lang="en-US" altLang="ko-KR" sz="1400" b="0" i="0" dirty="0">
                <a:solidFill>
                  <a:schemeClr val="tx1"/>
                </a:solidFill>
              </a:rPr>
              <a:t>, heartbeat</a:t>
            </a:r>
            <a:r>
              <a:rPr lang="ko-KR" altLang="en-US" sz="1400" b="0" i="0" dirty="0">
                <a:solidFill>
                  <a:schemeClr val="tx1"/>
                </a:solidFill>
              </a:rPr>
              <a:t>를 받은 서버는 자신의 상태 코드를 </a:t>
            </a:r>
            <a:r>
              <a:rPr lang="en-US" altLang="ko-KR" sz="1400" b="0" i="0" dirty="0">
                <a:solidFill>
                  <a:schemeClr val="tx1"/>
                </a:solidFill>
              </a:rPr>
              <a:t>heartbeat</a:t>
            </a:r>
            <a:r>
              <a:rPr lang="ko-KR" altLang="en-US" sz="1400" b="0" i="0" dirty="0">
                <a:solidFill>
                  <a:schemeClr val="tx1"/>
                </a:solidFill>
              </a:rPr>
              <a:t>를 요청한 서버에 보내줌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E211C-53C2-B8FE-2D07-A1519C99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2" y="4377810"/>
            <a:ext cx="5544616" cy="23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5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mongo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cluster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24493B-D6AD-1985-873E-A8A3465090CA}"/>
              </a:ext>
            </a:extLst>
          </p:cNvPr>
          <p:cNvSpPr txBox="1">
            <a:spLocks/>
          </p:cNvSpPr>
          <p:nvPr/>
        </p:nvSpPr>
        <p:spPr>
          <a:xfrm>
            <a:off x="899592" y="1916832"/>
            <a:ext cx="8154819" cy="29949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Replica Set </a:t>
            </a:r>
            <a:r>
              <a:rPr lang="ko-KR" altLang="en-US" sz="1600" b="0" i="0" dirty="0">
                <a:solidFill>
                  <a:schemeClr val="tx1"/>
                </a:solidFill>
              </a:rPr>
              <a:t>동작 원리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chemeClr val="tx1"/>
                </a:solidFill>
              </a:rPr>
              <a:t>primary </a:t>
            </a:r>
            <a:r>
              <a:rPr lang="ko-KR" altLang="en-US" sz="1400" b="0" i="0" dirty="0">
                <a:solidFill>
                  <a:schemeClr val="tx1"/>
                </a:solidFill>
              </a:rPr>
              <a:t>서버의 </a:t>
            </a:r>
            <a:r>
              <a:rPr lang="en-US" altLang="ko-KR" sz="1400" b="0" i="0" dirty="0">
                <a:solidFill>
                  <a:schemeClr val="tx1"/>
                </a:solidFill>
              </a:rPr>
              <a:t>heartbeat</a:t>
            </a:r>
            <a:r>
              <a:rPr lang="ko-KR" altLang="en-US" sz="1400" b="0" i="0" dirty="0">
                <a:solidFill>
                  <a:schemeClr val="tx1"/>
                </a:solidFill>
              </a:rPr>
              <a:t>는 항상 복제 집합을 구성하고 있는 노드 개수의 </a:t>
            </a:r>
            <a:r>
              <a:rPr lang="ko-KR" altLang="en-US" sz="1400" b="0" i="0" dirty="0" err="1">
                <a:solidFill>
                  <a:schemeClr val="tx1"/>
                </a:solidFill>
              </a:rPr>
              <a:t>과반수만큼을</a:t>
            </a:r>
            <a:r>
              <a:rPr lang="ko-KR" altLang="en-US" sz="1400" b="0" i="0" dirty="0">
                <a:solidFill>
                  <a:schemeClr val="tx1"/>
                </a:solidFill>
              </a:rPr>
              <a:t> 유지하고 있어야 한다</a:t>
            </a:r>
            <a:r>
              <a:rPr lang="en-US" altLang="ko-KR" sz="1400" b="0" i="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만약 </a:t>
            </a:r>
            <a:r>
              <a:rPr lang="en-US" altLang="ko-KR" sz="1400" b="0" i="0" dirty="0">
                <a:solidFill>
                  <a:schemeClr val="tx1"/>
                </a:solidFill>
              </a:rPr>
              <a:t>primary </a:t>
            </a:r>
            <a:r>
              <a:rPr lang="ko-KR" altLang="en-US" sz="1400" b="0" i="0" dirty="0">
                <a:solidFill>
                  <a:schemeClr val="tx1"/>
                </a:solidFill>
              </a:rPr>
              <a:t>서버가 과반수의 </a:t>
            </a:r>
            <a:r>
              <a:rPr lang="en-US" altLang="ko-KR" sz="1400" b="0" i="0" dirty="0">
                <a:solidFill>
                  <a:schemeClr val="tx1"/>
                </a:solidFill>
              </a:rPr>
              <a:t>heartbeat</a:t>
            </a:r>
            <a:r>
              <a:rPr lang="ko-KR" altLang="en-US" sz="1400" b="0" i="0" dirty="0">
                <a:solidFill>
                  <a:schemeClr val="tx1"/>
                </a:solidFill>
              </a:rPr>
              <a:t>를 가지고 있지 않는다면</a:t>
            </a:r>
            <a:r>
              <a:rPr lang="en-US" altLang="ko-KR" sz="1400" b="0" i="0" dirty="0">
                <a:solidFill>
                  <a:schemeClr val="tx1"/>
                </a:solidFill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</a:rPr>
              <a:t>해당 서버는 </a:t>
            </a:r>
            <a:r>
              <a:rPr lang="en-US" altLang="ko-KR" sz="1400" b="0" i="0" dirty="0">
                <a:solidFill>
                  <a:schemeClr val="tx1"/>
                </a:solidFill>
              </a:rPr>
              <a:t>secondary </a:t>
            </a:r>
            <a:r>
              <a:rPr lang="ko-KR" altLang="en-US" sz="1400" b="0" i="0" dirty="0">
                <a:solidFill>
                  <a:schemeClr val="tx1"/>
                </a:solidFill>
              </a:rPr>
              <a:t>서버로 전환되고 전체 복제 집합은 </a:t>
            </a:r>
            <a:r>
              <a:rPr lang="en-US" altLang="ko-KR" sz="1400" b="0" i="0" dirty="0">
                <a:solidFill>
                  <a:schemeClr val="tx1"/>
                </a:solidFill>
              </a:rPr>
              <a:t>primary </a:t>
            </a:r>
            <a:r>
              <a:rPr lang="ko-KR" altLang="en-US" sz="1400" b="0" i="0" dirty="0">
                <a:solidFill>
                  <a:schemeClr val="tx1"/>
                </a:solidFill>
              </a:rPr>
              <a:t>서버 부재에 따른 투표를 시행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chemeClr val="tx1"/>
                </a:solidFill>
              </a:rPr>
              <a:t>primary</a:t>
            </a:r>
            <a:r>
              <a:rPr lang="ko-KR" altLang="en-US" sz="1400" b="0" i="0" dirty="0">
                <a:solidFill>
                  <a:schemeClr val="tx1"/>
                </a:solidFill>
              </a:rPr>
              <a:t>가 될 수 있는 자격 조건으로는 </a:t>
            </a:r>
            <a:r>
              <a:rPr lang="en-US" altLang="ko-KR" sz="1400" b="0" i="0" dirty="0">
                <a:solidFill>
                  <a:schemeClr val="tx1"/>
                </a:solidFill>
              </a:rPr>
              <a:t>priority(</a:t>
            </a:r>
            <a:r>
              <a:rPr lang="ko-KR" altLang="en-US" sz="1400" b="0" i="0" dirty="0">
                <a:solidFill>
                  <a:schemeClr val="tx1"/>
                </a:solidFill>
              </a:rPr>
              <a:t>마스터가 될 수 있는 우선 순위</a:t>
            </a:r>
            <a:r>
              <a:rPr lang="en-US" altLang="ko-KR" sz="1400" b="0" i="0" dirty="0">
                <a:solidFill>
                  <a:schemeClr val="tx1"/>
                </a:solidFill>
              </a:rPr>
              <a:t>)</a:t>
            </a:r>
            <a:r>
              <a:rPr lang="ko-KR" altLang="en-US" sz="1400" b="0" i="0" dirty="0">
                <a:solidFill>
                  <a:schemeClr val="tx1"/>
                </a:solidFill>
              </a:rPr>
              <a:t>와 </a:t>
            </a:r>
            <a:r>
              <a:rPr lang="en-US" altLang="ko-KR" sz="1400" b="0" i="0" dirty="0">
                <a:solidFill>
                  <a:schemeClr val="tx1"/>
                </a:solidFill>
              </a:rPr>
              <a:t>votes(</a:t>
            </a:r>
            <a:r>
              <a:rPr lang="ko-KR" altLang="en-US" sz="1400" b="0" i="0" dirty="0">
                <a:solidFill>
                  <a:schemeClr val="tx1"/>
                </a:solidFill>
              </a:rPr>
              <a:t>자신을 포함한 복제 집합의 노드 개수의 과반수 투표</a:t>
            </a:r>
            <a:r>
              <a:rPr lang="en-US" altLang="ko-KR" sz="1400" b="0" i="0" dirty="0">
                <a:solidFill>
                  <a:schemeClr val="tx1"/>
                </a:solidFill>
              </a:rPr>
              <a:t>) </a:t>
            </a:r>
            <a:r>
              <a:rPr lang="ko-KR" altLang="en-US" sz="1400" b="0" i="0" dirty="0">
                <a:solidFill>
                  <a:schemeClr val="tx1"/>
                </a:solidFill>
              </a:rPr>
              <a:t>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9A894-3EBB-A27A-7632-DA669AE5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70" y="4630572"/>
            <a:ext cx="4964659" cy="20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2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mongo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cluster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24493B-D6AD-1985-873E-A8A3465090CA}"/>
              </a:ext>
            </a:extLst>
          </p:cNvPr>
          <p:cNvSpPr txBox="1">
            <a:spLocks/>
          </p:cNvSpPr>
          <p:nvPr/>
        </p:nvSpPr>
        <p:spPr>
          <a:xfrm>
            <a:off x="899592" y="2423957"/>
            <a:ext cx="5535903" cy="30589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Primary</a:t>
            </a: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1"/>
                </a:solidFill>
              </a:rPr>
              <a:t>Read/Write </a:t>
            </a:r>
            <a:r>
              <a:rPr lang="ko-KR" altLang="en-US" sz="1600" b="0" i="0" dirty="0">
                <a:solidFill>
                  <a:schemeClr val="tx1"/>
                </a:solidFill>
              </a:rPr>
              <a:t>요청을 모두 처리할 수 있다</a:t>
            </a:r>
            <a:r>
              <a:rPr lang="en-US" altLang="ko-KR" sz="1600" b="0" i="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1"/>
                </a:solidFill>
              </a:rPr>
              <a:t>Write</a:t>
            </a:r>
            <a:r>
              <a:rPr lang="ko-KR" altLang="en-US" sz="1600" b="0" i="0" dirty="0">
                <a:solidFill>
                  <a:schemeClr val="tx1"/>
                </a:solidFill>
              </a:rPr>
              <a:t>를 처리하는 유일한 멤버이다</a:t>
            </a:r>
            <a:r>
              <a:rPr lang="en-US" altLang="ko-KR" sz="1600" b="0" i="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1"/>
                </a:solidFill>
              </a:rPr>
              <a:t>Replica Set</a:t>
            </a:r>
            <a:r>
              <a:rPr lang="ko-KR" altLang="en-US" sz="1600" b="0" i="0" dirty="0">
                <a:solidFill>
                  <a:schemeClr val="tx1"/>
                </a:solidFill>
              </a:rPr>
              <a:t>에 하나만 존재할 수 있다</a:t>
            </a:r>
            <a:r>
              <a:rPr lang="en-US" altLang="ko-KR" sz="1600" b="0" i="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Secondary</a:t>
            </a: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1"/>
                </a:solidFill>
              </a:rPr>
              <a:t>Read</a:t>
            </a:r>
            <a:r>
              <a:rPr lang="ko-KR" altLang="en-US" sz="1600" b="0" i="0" dirty="0">
                <a:solidFill>
                  <a:schemeClr val="tx1"/>
                </a:solidFill>
              </a:rPr>
              <a:t>에 대한 요청만 처리할 수 있다</a:t>
            </a:r>
            <a:r>
              <a:rPr lang="en-US" altLang="ko-KR" sz="1600" b="0" i="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1"/>
                </a:solidFill>
              </a:rPr>
              <a:t>복제를 통해 </a:t>
            </a:r>
            <a:r>
              <a:rPr lang="en-US" altLang="ko-KR" sz="1600" b="0" i="0" dirty="0">
                <a:solidFill>
                  <a:schemeClr val="tx1"/>
                </a:solidFill>
              </a:rPr>
              <a:t>Primary</a:t>
            </a:r>
            <a:r>
              <a:rPr lang="ko-KR" altLang="en-US" sz="1600" b="0" i="0" dirty="0">
                <a:solidFill>
                  <a:schemeClr val="tx1"/>
                </a:solidFill>
              </a:rPr>
              <a:t>와 동일한 데이터 셋을 유지한다</a:t>
            </a:r>
            <a:r>
              <a:rPr lang="en-US" altLang="ko-KR" sz="1600" b="0" i="0" dirty="0">
                <a:solidFill>
                  <a:schemeClr val="tx1"/>
                </a:solidFill>
              </a:rPr>
              <a:t>.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1"/>
                </a:solidFill>
              </a:rPr>
              <a:t>Replica Set</a:t>
            </a:r>
            <a:r>
              <a:rPr lang="ko-KR" altLang="en-US" sz="1600" b="0" i="0" dirty="0">
                <a:solidFill>
                  <a:schemeClr val="tx1"/>
                </a:solidFill>
              </a:rPr>
              <a:t>에 여러 개 존재할 수 있다</a:t>
            </a:r>
            <a:r>
              <a:rPr lang="en-US" altLang="ko-KR" sz="1600" b="0" i="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1"/>
                </a:solidFill>
              </a:rPr>
              <a:t>Primary</a:t>
            </a:r>
            <a:r>
              <a:rPr lang="ko-KR" altLang="en-US" sz="1600" b="0" i="0" dirty="0">
                <a:solidFill>
                  <a:schemeClr val="tx1"/>
                </a:solidFill>
              </a:rPr>
              <a:t>가 죽으면 선출을 통해 </a:t>
            </a:r>
            <a:r>
              <a:rPr lang="en-US" altLang="ko-KR" sz="1600" b="0" i="0" dirty="0">
                <a:solidFill>
                  <a:schemeClr val="tx1"/>
                </a:solidFill>
              </a:rPr>
              <a:t>Primary</a:t>
            </a:r>
            <a:r>
              <a:rPr lang="ko-KR" altLang="en-US" sz="1600" b="0" i="0" dirty="0">
                <a:solidFill>
                  <a:schemeClr val="tx1"/>
                </a:solidFill>
              </a:rPr>
              <a:t>가 될 수 있다</a:t>
            </a:r>
            <a:r>
              <a:rPr lang="en-US" altLang="ko-KR" sz="1600" b="0" i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735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mongo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cluster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24493B-D6AD-1985-873E-A8A3465090CA}"/>
              </a:ext>
            </a:extLst>
          </p:cNvPr>
          <p:cNvSpPr txBox="1">
            <a:spLocks/>
          </p:cNvSpPr>
          <p:nvPr/>
        </p:nvSpPr>
        <p:spPr>
          <a:xfrm>
            <a:off x="899740" y="1667694"/>
            <a:ext cx="8154819" cy="29949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mongos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: mongos</a:t>
            </a:r>
            <a:r>
              <a:rPr lang="ko-KR" altLang="en-US" sz="1600" b="0" i="0" dirty="0">
                <a:solidFill>
                  <a:schemeClr val="tx1"/>
                </a:solidFill>
              </a:rPr>
              <a:t>는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CofigServer</a:t>
            </a:r>
            <a:r>
              <a:rPr lang="ko-KR" altLang="en-US" sz="1600" b="0" i="0" dirty="0">
                <a:solidFill>
                  <a:schemeClr val="tx1"/>
                </a:solidFill>
              </a:rPr>
              <a:t>의 데이터를 이용하여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캐싱과</a:t>
            </a:r>
            <a:r>
              <a:rPr lang="ko-KR" altLang="en-US" sz="1600" b="0" i="0" dirty="0">
                <a:solidFill>
                  <a:schemeClr val="tx1"/>
                </a:solidFill>
              </a:rPr>
              <a:t> 라우팅을 하는데 기본적인 역할은 라우팅이다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또한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sharding</a:t>
            </a:r>
            <a:r>
              <a:rPr lang="en-US" altLang="ko-KR" sz="1600" b="0" i="0" dirty="0">
                <a:solidFill>
                  <a:schemeClr val="tx1"/>
                </a:solidFill>
              </a:rPr>
              <a:t> Cluster</a:t>
            </a:r>
            <a:r>
              <a:rPr lang="ko-KR" altLang="en-US" sz="1600" b="0" i="0" dirty="0">
                <a:solidFill>
                  <a:schemeClr val="tx1"/>
                </a:solidFill>
              </a:rPr>
              <a:t>를 사용할 때 응용프로그램은 </a:t>
            </a:r>
            <a:r>
              <a:rPr lang="en-US" altLang="ko-KR" sz="1600" b="0" i="0" dirty="0">
                <a:solidFill>
                  <a:schemeClr val="tx1"/>
                </a:solidFill>
              </a:rPr>
              <a:t>Shard</a:t>
            </a:r>
            <a:r>
              <a:rPr lang="ko-KR" altLang="en-US" sz="1600" b="0" i="0" dirty="0">
                <a:solidFill>
                  <a:schemeClr val="tx1"/>
                </a:solidFill>
              </a:rPr>
              <a:t>와 직접 연결되지 않으며</a:t>
            </a:r>
            <a:r>
              <a:rPr lang="en-US" altLang="ko-KR" sz="1600" b="0" i="0" dirty="0">
                <a:solidFill>
                  <a:schemeClr val="tx1"/>
                </a:solidFill>
              </a:rPr>
              <a:t> mongos</a:t>
            </a:r>
            <a:r>
              <a:rPr lang="ko-KR" altLang="en-US" sz="1600" b="0" i="0" dirty="0">
                <a:solidFill>
                  <a:schemeClr val="tx1"/>
                </a:solidFill>
              </a:rPr>
              <a:t>를 이용하여 데이터에 접근할 수 있다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따라서 </a:t>
            </a:r>
            <a:r>
              <a:rPr lang="en-US" altLang="ko-KR" sz="1600" b="0" i="0" dirty="0">
                <a:solidFill>
                  <a:schemeClr val="tx1"/>
                </a:solidFill>
              </a:rPr>
              <a:t>Shard cluster</a:t>
            </a:r>
            <a:r>
              <a:rPr lang="ko-KR" altLang="en-US" sz="1600" b="0" i="0" dirty="0">
                <a:solidFill>
                  <a:schemeClr val="tx1"/>
                </a:solidFill>
              </a:rPr>
              <a:t>에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</a:rPr>
              <a:t>대한 유일한 인터페이스를 제공한다</a:t>
            </a:r>
            <a:endParaRPr lang="en-US" altLang="ko-KR" sz="1400" b="0" i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BE95B-87BA-75F5-6407-53E0FBF1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7" y="4437112"/>
            <a:ext cx="8639944" cy="32775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61A714-1E8C-B4D9-777C-78D647AD194D}"/>
              </a:ext>
            </a:extLst>
          </p:cNvPr>
          <p:cNvSpPr/>
          <p:nvPr/>
        </p:nvSpPr>
        <p:spPr>
          <a:xfrm>
            <a:off x="2267744" y="4365104"/>
            <a:ext cx="2376264" cy="10081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7761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mongo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cluster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24493B-D6AD-1985-873E-A8A3465090CA}"/>
              </a:ext>
            </a:extLst>
          </p:cNvPr>
          <p:cNvSpPr txBox="1">
            <a:spLocks/>
          </p:cNvSpPr>
          <p:nvPr/>
        </p:nvSpPr>
        <p:spPr>
          <a:xfrm>
            <a:off x="899740" y="1667694"/>
            <a:ext cx="8154819" cy="19684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Config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: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샤딩</a:t>
            </a:r>
            <a:r>
              <a:rPr lang="ko-KR" altLang="en-US" sz="1600" b="0" i="0" dirty="0">
                <a:solidFill>
                  <a:schemeClr val="tx1"/>
                </a:solidFill>
              </a:rPr>
              <a:t> 클러스터의 메타데이터 즉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클러스터 내의 모든 데이터 및 구성 요소에 대한 상태를 저장한다</a:t>
            </a:r>
            <a:r>
              <a:rPr lang="en-US" altLang="ko-KR" sz="1600" b="0" i="0" dirty="0">
                <a:solidFill>
                  <a:schemeClr val="tx1"/>
                </a:solidFill>
              </a:rPr>
              <a:t>.</a:t>
            </a:r>
            <a:endParaRPr lang="en-US" altLang="ko-KR" sz="1400" b="0" i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BE95B-87BA-75F5-6407-53E0FBF1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2" y="3429000"/>
            <a:ext cx="8639944" cy="32775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61A714-1E8C-B4D9-777C-78D647AD194D}"/>
              </a:ext>
            </a:extLst>
          </p:cNvPr>
          <p:cNvSpPr/>
          <p:nvPr/>
        </p:nvSpPr>
        <p:spPr>
          <a:xfrm>
            <a:off x="611559" y="4210306"/>
            <a:ext cx="8442999" cy="10081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7424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mongo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cluster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24493B-D6AD-1985-873E-A8A3465090CA}"/>
              </a:ext>
            </a:extLst>
          </p:cNvPr>
          <p:cNvSpPr txBox="1">
            <a:spLocks/>
          </p:cNvSpPr>
          <p:nvPr/>
        </p:nvSpPr>
        <p:spPr>
          <a:xfrm>
            <a:off x="899740" y="2326921"/>
            <a:ext cx="8154819" cy="19684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600" b="0" i="0" dirty="0" err="1">
                <a:solidFill>
                  <a:schemeClr val="tx1"/>
                </a:solidFill>
              </a:rPr>
              <a:t>샤딩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: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데이터를 분산하여 저장하는 개념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데이터 분산</a:t>
            </a:r>
            <a:r>
              <a:rPr lang="en-US" altLang="ko-KR" sz="1400" b="0" i="0" dirty="0">
                <a:solidFill>
                  <a:schemeClr val="tx1"/>
                </a:solidFill>
              </a:rPr>
              <a:t>- </a:t>
            </a:r>
            <a:r>
              <a:rPr lang="ko-KR" altLang="en-US" sz="1400" b="0" i="0" dirty="0">
                <a:solidFill>
                  <a:schemeClr val="tx1"/>
                </a:solidFill>
              </a:rPr>
              <a:t>데이터를 분산하여 순차적으로 저장한다면 한 대 이상에서 트래픽을 감당하기 때문에 부하를 분산하는 효과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백업과 복구 전략</a:t>
            </a:r>
            <a:r>
              <a:rPr lang="en-US" altLang="ko-KR" sz="1400" b="0" i="0" dirty="0">
                <a:solidFill>
                  <a:schemeClr val="tx1"/>
                </a:solidFill>
              </a:rPr>
              <a:t>- </a:t>
            </a:r>
            <a:r>
              <a:rPr lang="ko-KR" altLang="en-US" sz="1400" b="0" i="0" dirty="0">
                <a:solidFill>
                  <a:schemeClr val="tx1"/>
                </a:solidFill>
              </a:rPr>
              <a:t>미리 데이터를 분산하여 저 </a:t>
            </a:r>
            <a:r>
              <a:rPr lang="ko-KR" altLang="en-US" sz="1400" b="0" i="0" dirty="0" err="1">
                <a:solidFill>
                  <a:schemeClr val="tx1"/>
                </a:solidFill>
              </a:rPr>
              <a:t>정해둔다면</a:t>
            </a:r>
            <a:r>
              <a:rPr lang="ko-KR" altLang="en-US" sz="1400" b="0" i="0" dirty="0">
                <a:solidFill>
                  <a:schemeClr val="tx1"/>
                </a:solidFill>
              </a:rPr>
              <a:t> 리스크로부터 보호받고 효과적인 시스템 운영이 가능해짐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</a:rPr>
              <a:t>빠른 성능</a:t>
            </a:r>
            <a:r>
              <a:rPr lang="en-US" altLang="ko-KR" sz="1400" b="0" i="0" dirty="0">
                <a:solidFill>
                  <a:schemeClr val="tx1"/>
                </a:solidFill>
              </a:rPr>
              <a:t>- </a:t>
            </a:r>
            <a:r>
              <a:rPr lang="ko-KR" altLang="en-US" sz="1400" b="0" i="0" dirty="0">
                <a:solidFill>
                  <a:schemeClr val="tx1"/>
                </a:solidFill>
              </a:rPr>
              <a:t>여러 대의 독립된 프로세스가 병렬로 작업을 동시에 수행하기 때문에 이상적으로 빠른 처리 성능 보장</a:t>
            </a:r>
            <a:endParaRPr lang="en-US" altLang="ko-KR" sz="1400" b="0" i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BE95B-87BA-75F5-6407-53E0FBF1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94" y="4593632"/>
            <a:ext cx="5256584" cy="19940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61A714-1E8C-B4D9-777C-78D647AD194D}"/>
              </a:ext>
            </a:extLst>
          </p:cNvPr>
          <p:cNvSpPr/>
          <p:nvPr/>
        </p:nvSpPr>
        <p:spPr>
          <a:xfrm>
            <a:off x="771801" y="5589240"/>
            <a:ext cx="5381777" cy="9457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60792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사용자 관점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BB08A3-4F18-5287-92F6-6D07923C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32856"/>
            <a:ext cx="6696744" cy="35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55650" y="2276872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docker</a:t>
            </a:r>
            <a:r>
              <a:rPr lang="ko-KR" altLang="en-US" sz="1800" b="0" i="0" dirty="0">
                <a:solidFill>
                  <a:schemeClr val="tx1"/>
                </a:solidFill>
              </a:rPr>
              <a:t>란</a:t>
            </a:r>
            <a:r>
              <a:rPr lang="en-US" altLang="ko-KR" sz="1800" b="0" i="0" dirty="0">
                <a:solidFill>
                  <a:schemeClr val="tx1"/>
                </a:solidFill>
              </a:rPr>
              <a:t>?</a:t>
            </a: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ko-KR" altLang="en-US" sz="1400" b="0" i="0" dirty="0" err="1">
                <a:solidFill>
                  <a:schemeClr val="tx1"/>
                </a:solidFill>
              </a:rPr>
              <a:t>도커</a:t>
            </a:r>
            <a:r>
              <a:rPr lang="en-US" altLang="ko-KR" sz="1400" b="0" i="0" dirty="0">
                <a:solidFill>
                  <a:schemeClr val="tx1"/>
                </a:solidFill>
              </a:rPr>
              <a:t>(Docker)</a:t>
            </a:r>
            <a:r>
              <a:rPr lang="ko-KR" altLang="en-US" sz="1400" b="0" i="0" dirty="0">
                <a:solidFill>
                  <a:schemeClr val="tx1"/>
                </a:solidFill>
              </a:rPr>
              <a:t>는 컨테이너화 기술을 사용하여 애플리케이션을 개발</a:t>
            </a:r>
            <a:r>
              <a:rPr lang="en-US" altLang="ko-KR" sz="1400" b="0" i="0" dirty="0">
                <a:solidFill>
                  <a:schemeClr val="tx1"/>
                </a:solidFill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</a:rPr>
              <a:t>배포 및 실행하는 데 사용되는 오픈 소스 플랫폼입니다</a:t>
            </a:r>
            <a:r>
              <a:rPr lang="en-US" altLang="ko-KR" sz="1400" b="0" i="0" dirty="0">
                <a:solidFill>
                  <a:schemeClr val="tx1"/>
                </a:solidFill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</a:rPr>
              <a:t>컨테이너는 애플리케이션과 그에 필요한 모든 종속성을 포함하는 가벼운 패키지로</a:t>
            </a:r>
            <a:r>
              <a:rPr lang="en-US" altLang="ko-KR" sz="1400" b="0" i="0" dirty="0">
                <a:solidFill>
                  <a:schemeClr val="tx1"/>
                </a:solidFill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</a:rPr>
              <a:t>독립적인 실행 환경을 제공합니다</a:t>
            </a:r>
            <a:r>
              <a:rPr lang="en-US" altLang="ko-KR" sz="1400" b="0" i="0" dirty="0">
                <a:solidFill>
                  <a:schemeClr val="tx1"/>
                </a:solidFill>
              </a:rPr>
              <a:t>. Docker</a:t>
            </a:r>
            <a:r>
              <a:rPr lang="ko-KR" altLang="en-US" sz="1400" b="0" i="0" dirty="0">
                <a:solidFill>
                  <a:schemeClr val="tx1"/>
                </a:solidFill>
              </a:rPr>
              <a:t>는 이러한 컨테이너를 만들고 관리하는 데 도움을 주며</a:t>
            </a:r>
            <a:r>
              <a:rPr lang="en-US" altLang="ko-KR" sz="1400" b="0" i="0" dirty="0">
                <a:solidFill>
                  <a:schemeClr val="tx1"/>
                </a:solidFill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</a:rPr>
              <a:t>개발자와 운영팀 간의 협업과 애플리케이션 배포를 단순화합니다</a:t>
            </a:r>
            <a:r>
              <a:rPr lang="en-US" altLang="ko-KR" sz="1400" b="0" i="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600" b="0" i="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775FC5-1E2E-2503-7ECD-19B47D7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56992"/>
            <a:ext cx="4525994" cy="320946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9808345-E869-452E-B87B-86D24AFE0EE6}"/>
              </a:ext>
            </a:extLst>
          </p:cNvPr>
          <p:cNvSpPr txBox="1">
            <a:spLocks/>
          </p:cNvSpPr>
          <p:nvPr/>
        </p:nvSpPr>
        <p:spPr>
          <a:xfrm>
            <a:off x="5182263" y="4149080"/>
            <a:ext cx="4248472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b="0" i="0" dirty="0" err="1">
                <a:solidFill>
                  <a:schemeClr val="tx1"/>
                </a:solidFill>
              </a:rPr>
              <a:t>도커</a:t>
            </a:r>
            <a:r>
              <a:rPr lang="ko-KR" altLang="en-US" sz="1400" b="0" i="0" dirty="0">
                <a:solidFill>
                  <a:schemeClr val="tx1"/>
                </a:solidFill>
              </a:rPr>
              <a:t> 허브에서 이미지를 다운로드 받는 행위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7B269DD-B55D-C5DB-5853-22E4293EB78D}"/>
              </a:ext>
            </a:extLst>
          </p:cNvPr>
          <p:cNvSpPr txBox="1">
            <a:spLocks/>
          </p:cNvSpPr>
          <p:nvPr/>
        </p:nvSpPr>
        <p:spPr>
          <a:xfrm>
            <a:off x="5182263" y="5373216"/>
            <a:ext cx="4248472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b="0" i="0" dirty="0">
                <a:solidFill>
                  <a:schemeClr val="tx1"/>
                </a:solidFill>
              </a:rPr>
              <a:t>이미지를 실행시키는 행위를 </a:t>
            </a:r>
          </a:p>
        </p:txBody>
      </p:sp>
    </p:spTree>
    <p:extLst>
      <p:ext uri="{BB962C8B-B14F-4D97-AF65-F5344CB8AC3E}">
        <p14:creationId xmlns:p14="http://schemas.microsoft.com/office/powerpoint/2010/main" val="379655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docker</a:t>
            </a:r>
            <a:r>
              <a:rPr lang="ko-KR" altLang="en-US" sz="1800" b="0" i="0" dirty="0">
                <a:solidFill>
                  <a:schemeClr val="tx1"/>
                </a:solidFill>
              </a:rPr>
              <a:t>란</a:t>
            </a:r>
            <a:r>
              <a:rPr lang="en-US" altLang="ko-KR" sz="1800" b="0" i="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1A4737-2D95-84E8-CD92-9008BE51F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"/>
          <a:stretch/>
        </p:blipFill>
        <p:spPr>
          <a:xfrm>
            <a:off x="467544" y="2779424"/>
            <a:ext cx="4536504" cy="22337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EB6214-DAA6-989F-658F-66B507F6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52" y="1693599"/>
            <a:ext cx="4211960" cy="47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3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899032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800" b="0" i="0" dirty="0">
                <a:solidFill>
                  <a:schemeClr val="tx1"/>
                </a:solidFill>
              </a:rPr>
              <a:t>이미지 만들기</a:t>
            </a:r>
            <a:endParaRPr lang="en-US" altLang="ko-KR" sz="1800" b="0" i="0" dirty="0">
              <a:solidFill>
                <a:schemeClr val="tx1"/>
              </a:solidFill>
            </a:endParaRP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 err="1">
                <a:solidFill>
                  <a:schemeClr val="tx1"/>
                </a:solidFill>
              </a:rPr>
              <a:t>dockerfile</a:t>
            </a:r>
            <a:r>
              <a:rPr lang="en-US" altLang="ko-KR" sz="1600" b="0" i="0" dirty="0">
                <a:solidFill>
                  <a:schemeClr val="tx1"/>
                </a:solidFill>
              </a:rPr>
              <a:t> : </a:t>
            </a:r>
            <a:r>
              <a:rPr lang="ko-KR" altLang="en-US" sz="1600" b="0" i="0" dirty="0">
                <a:solidFill>
                  <a:schemeClr val="tx1"/>
                </a:solidFill>
              </a:rPr>
              <a:t>이미지를 만들기 위한 지시 사항을 포함하는 텍스트 파일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E4D0-DCD7-5460-8DE6-5B889DCC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93261"/>
            <a:ext cx="6192688" cy="37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899032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800" b="0" i="0" dirty="0">
                <a:solidFill>
                  <a:schemeClr val="tx1"/>
                </a:solidFill>
              </a:rPr>
              <a:t>이미지 만들기</a:t>
            </a:r>
            <a:endParaRPr lang="en-US" altLang="ko-KR" sz="1800" b="0" i="0" dirty="0">
              <a:solidFill>
                <a:schemeClr val="tx1"/>
              </a:solidFill>
            </a:endParaRPr>
          </a:p>
          <a:p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 err="1">
                <a:solidFill>
                  <a:schemeClr val="tx1"/>
                </a:solidFill>
              </a:rPr>
              <a:t>dockerfile</a:t>
            </a:r>
            <a:r>
              <a:rPr lang="en-US" altLang="ko-KR" sz="1600" b="0" i="0" dirty="0">
                <a:solidFill>
                  <a:schemeClr val="tx1"/>
                </a:solidFill>
              </a:rPr>
              <a:t> : </a:t>
            </a:r>
            <a:r>
              <a:rPr lang="ko-KR" altLang="en-US" sz="1600" b="0" i="0" dirty="0">
                <a:solidFill>
                  <a:schemeClr val="tx1"/>
                </a:solidFill>
              </a:rPr>
              <a:t>이미지를 만들기 위한 지시 사항을 포함하는 텍스트 파일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51DCB9-0236-CFD7-98CE-77CF1BE7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00019"/>
            <a:ext cx="6192688" cy="38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11DB2566-B45A-E34D-E1C3-1715E612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50" y="2165197"/>
            <a:ext cx="8568952" cy="3282344"/>
          </a:xfrm>
          <a:prstGeom prst="rect">
            <a:avLst/>
          </a:prstGeom>
        </p:spPr>
      </p:pic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http://220.69.209.126:8088/data_upload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CEC74F3-A7FC-C542-9DEC-78B19C6450B5}"/>
              </a:ext>
            </a:extLst>
          </p:cNvPr>
          <p:cNvSpPr txBox="1">
            <a:spLocks/>
          </p:cNvSpPr>
          <p:nvPr/>
        </p:nvSpPr>
        <p:spPr>
          <a:xfrm>
            <a:off x="755650" y="5679416"/>
            <a:ext cx="4944904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docker run -d  -p 8088:8080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market_front_img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9689DF-67C5-F0C5-687F-6D2AB71DEC9A}"/>
              </a:ext>
            </a:extLst>
          </p:cNvPr>
          <p:cNvCxnSpPr>
            <a:cxnSpLocks/>
          </p:cNvCxnSpPr>
          <p:nvPr/>
        </p:nvCxnSpPr>
        <p:spPr>
          <a:xfrm flipV="1">
            <a:off x="2843808" y="3563210"/>
            <a:ext cx="360040" cy="211620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1C6C6-DEF5-913C-3317-447538416AAE}"/>
              </a:ext>
            </a:extLst>
          </p:cNvPr>
          <p:cNvCxnSpPr>
            <a:cxnSpLocks/>
          </p:cNvCxnSpPr>
          <p:nvPr/>
        </p:nvCxnSpPr>
        <p:spPr>
          <a:xfrm flipV="1">
            <a:off x="3419872" y="3707226"/>
            <a:ext cx="1364754" cy="19875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6254998-709B-DD93-19A7-2ED468B85E7E}"/>
                  </a:ext>
                </a:extLst>
              </p14:cNvPr>
              <p14:cNvContentPartPr/>
              <p14:nvPr/>
            </p14:nvContentPartPr>
            <p14:xfrm>
              <a:off x="2709761" y="5876614"/>
              <a:ext cx="400320" cy="28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6254998-709B-DD93-19A7-2ED468B85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5761" y="5768974"/>
                <a:ext cx="507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E464E3D-5B5B-8803-029D-F96E37B73BB9}"/>
                  </a:ext>
                </a:extLst>
              </p14:cNvPr>
              <p14:cNvContentPartPr/>
              <p14:nvPr/>
            </p14:nvContentPartPr>
            <p14:xfrm>
              <a:off x="3247961" y="5881294"/>
              <a:ext cx="409680" cy="8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E464E3D-5B5B-8803-029D-F96E37B73B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3961" y="5773654"/>
                <a:ext cx="51732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05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docker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C8F6FA-9FF7-4F01-176C-2FF1AE9F0A34}"/>
              </a:ext>
            </a:extLst>
          </p:cNvPr>
          <p:cNvSpPr txBox="1">
            <a:spLocks/>
          </p:cNvSpPr>
          <p:nvPr/>
        </p:nvSpPr>
        <p:spPr>
          <a:xfrm>
            <a:off x="755650" y="1650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800" b="0" i="0" dirty="0">
                <a:solidFill>
                  <a:schemeClr val="tx1"/>
                </a:solidFill>
              </a:rPr>
              <a:t>http://220.69.209.126:8088/data_upload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70AB8B-CF65-36B6-C7A0-DF961493E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07"/>
          <a:stretch/>
        </p:blipFill>
        <p:spPr>
          <a:xfrm>
            <a:off x="605261" y="2028640"/>
            <a:ext cx="5040560" cy="48621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6AA6B5-E7C0-DB2A-658F-53EE3D8A9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36" y="4869160"/>
            <a:ext cx="7843764" cy="5939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4BAE6D-7438-6D3F-BCA0-1E012CEE4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50" y="2823945"/>
            <a:ext cx="5765250" cy="5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73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43895</TotalTime>
  <Words>938</Words>
  <Application>Microsoft Office PowerPoint</Application>
  <PresentationFormat>화면 슬라이드 쇼(4:3)</PresentationFormat>
  <Paragraphs>153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1515</cp:revision>
  <cp:lastPrinted>2016-11-01T07:29:09Z</cp:lastPrinted>
  <dcterms:created xsi:type="dcterms:W3CDTF">2013-09-09T21:16:08Z</dcterms:created>
  <dcterms:modified xsi:type="dcterms:W3CDTF">2023-09-27T08:02:50Z</dcterms:modified>
</cp:coreProperties>
</file>