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22"/>
  </p:notesMasterIdLst>
  <p:sldIdLst>
    <p:sldId id="429" r:id="rId2"/>
    <p:sldId id="456" r:id="rId3"/>
    <p:sldId id="479" r:id="rId4"/>
    <p:sldId id="457" r:id="rId5"/>
    <p:sldId id="463" r:id="rId6"/>
    <p:sldId id="464" r:id="rId7"/>
    <p:sldId id="465" r:id="rId8"/>
    <p:sldId id="466" r:id="rId9"/>
    <p:sldId id="467" r:id="rId10"/>
    <p:sldId id="468" r:id="rId11"/>
    <p:sldId id="469" r:id="rId12"/>
    <p:sldId id="470" r:id="rId13"/>
    <p:sldId id="472" r:id="rId14"/>
    <p:sldId id="473" r:id="rId15"/>
    <p:sldId id="474" r:id="rId16"/>
    <p:sldId id="475" r:id="rId17"/>
    <p:sldId id="476" r:id="rId18"/>
    <p:sldId id="477" r:id="rId19"/>
    <p:sldId id="478" r:id="rId20"/>
    <p:sldId id="393" r:id="rId21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F4"/>
    <a:srgbClr val="CBCBE0"/>
    <a:srgbClr val="A9A9CC"/>
    <a:srgbClr val="FFFFFF"/>
    <a:srgbClr val="A5A5C9"/>
    <a:srgbClr val="A8A8CB"/>
    <a:srgbClr val="00CC99"/>
    <a:srgbClr val="181874"/>
    <a:srgbClr val="9A9AC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86" autoAdjust="0"/>
    <p:restoredTop sz="95026" autoAdjust="0"/>
  </p:normalViewPr>
  <p:slideViewPr>
    <p:cSldViewPr>
      <p:cViewPr>
        <p:scale>
          <a:sx n="100" d="100"/>
          <a:sy n="100" d="100"/>
        </p:scale>
        <p:origin x="1818" y="3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자신이 희망하는 업종이 가장 </a:t>
            </a:r>
            <a:r>
              <a:rPr lang="ko-KR" altLang="en-US" dirty="0" err="1"/>
              <a:t>활성회</a:t>
            </a:r>
            <a:r>
              <a:rPr lang="ko-KR" altLang="en-US" dirty="0"/>
              <a:t> 될 수 있는 장소를 선택하기 위한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644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자신이 희망하는 업종이 가장 </a:t>
            </a:r>
            <a:r>
              <a:rPr lang="ko-KR" altLang="en-US" dirty="0" err="1"/>
              <a:t>활성회</a:t>
            </a:r>
            <a:r>
              <a:rPr lang="ko-KR" altLang="en-US" dirty="0"/>
              <a:t> 될 수 있는 장소를 선택하기 위한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162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자신이 희망하는 업종이 가장 </a:t>
            </a:r>
            <a:r>
              <a:rPr lang="ko-KR" altLang="en-US" dirty="0" err="1"/>
              <a:t>활성회</a:t>
            </a:r>
            <a:r>
              <a:rPr lang="ko-KR" altLang="en-US" dirty="0"/>
              <a:t> 될 수 있는 장소를 선택하기 위한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0817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자신이 희망하는 업종이 가장 </a:t>
            </a:r>
            <a:r>
              <a:rPr lang="ko-KR" altLang="en-US" dirty="0" err="1"/>
              <a:t>활성회</a:t>
            </a:r>
            <a:r>
              <a:rPr lang="ko-KR" altLang="en-US" dirty="0"/>
              <a:t> 될 수 있는 장소를 선택하기 위한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3519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자신이 희망하는 업종이 가장 </a:t>
            </a:r>
            <a:r>
              <a:rPr lang="ko-KR" altLang="en-US" dirty="0" err="1"/>
              <a:t>활성회</a:t>
            </a:r>
            <a:r>
              <a:rPr lang="ko-KR" altLang="en-US" dirty="0"/>
              <a:t> 될 수 있는 장소를 선택하기 위한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0962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자신이 희망하는 업종이 가장 </a:t>
            </a:r>
            <a:r>
              <a:rPr lang="ko-KR" altLang="en-US" dirty="0" err="1"/>
              <a:t>활성회</a:t>
            </a:r>
            <a:r>
              <a:rPr lang="ko-KR" altLang="en-US" dirty="0"/>
              <a:t> 될 수 있는 장소를 선택하기 위한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192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자신이 희망하는 업종이 가장 </a:t>
            </a:r>
            <a:r>
              <a:rPr lang="ko-KR" altLang="en-US" dirty="0" err="1"/>
              <a:t>활성회</a:t>
            </a:r>
            <a:r>
              <a:rPr lang="ko-KR" altLang="en-US" dirty="0"/>
              <a:t> 될 수 있는 장소를 선택하기 위한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979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자신이 희망하는 업종이 가장 </a:t>
            </a:r>
            <a:r>
              <a:rPr lang="ko-KR" altLang="en-US" dirty="0" err="1"/>
              <a:t>활성회</a:t>
            </a:r>
            <a:r>
              <a:rPr lang="ko-KR" altLang="en-US" dirty="0"/>
              <a:t> 될 수 있는 장소를 선택하기 위한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54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자신이 희망하는 업종이 가장 </a:t>
            </a:r>
            <a:r>
              <a:rPr lang="ko-KR" altLang="en-US" dirty="0" err="1"/>
              <a:t>활성회</a:t>
            </a:r>
            <a:r>
              <a:rPr lang="ko-KR" altLang="en-US" dirty="0"/>
              <a:t> 될 수 있는 장소를 선택하기 위한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805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자신이 희망하는 업종이 가장 </a:t>
            </a:r>
            <a:r>
              <a:rPr lang="ko-KR" altLang="en-US" dirty="0" err="1"/>
              <a:t>활성회</a:t>
            </a:r>
            <a:r>
              <a:rPr lang="ko-KR" altLang="en-US" dirty="0"/>
              <a:t> 될 수 있는 장소를 선택하기 위한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292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자신이 희망하는 업종이 가장 </a:t>
            </a:r>
            <a:r>
              <a:rPr lang="ko-KR" altLang="en-US" dirty="0" err="1"/>
              <a:t>활성회</a:t>
            </a:r>
            <a:r>
              <a:rPr lang="ko-KR" altLang="en-US" dirty="0"/>
              <a:t> 될 수 있는 장소를 선택하기 위한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687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자신이 희망하는 업종이 가장 </a:t>
            </a:r>
            <a:r>
              <a:rPr lang="ko-KR" altLang="en-US" dirty="0" err="1"/>
              <a:t>활성회</a:t>
            </a:r>
            <a:r>
              <a:rPr lang="ko-KR" altLang="en-US" dirty="0"/>
              <a:t> 될 수 있는 장소를 선택하기 위한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960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자신이 희망하는 업종이 가장 </a:t>
            </a:r>
            <a:r>
              <a:rPr lang="ko-KR" altLang="en-US" dirty="0" err="1"/>
              <a:t>활성회</a:t>
            </a:r>
            <a:r>
              <a:rPr lang="ko-KR" altLang="en-US" dirty="0"/>
              <a:t> 될 수 있는 장소를 선택하기 위한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7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자신이 희망하는 업종이 가장 </a:t>
            </a:r>
            <a:r>
              <a:rPr lang="ko-KR" altLang="en-US" dirty="0" err="1"/>
              <a:t>활성회</a:t>
            </a:r>
            <a:r>
              <a:rPr lang="ko-KR" altLang="en-US" dirty="0"/>
              <a:t> 될 수 있는 장소를 선택하기 위한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719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강민서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="1">
                <a:latin typeface="Arial"/>
                <a:ea typeface="굴림"/>
              </a:rPr>
              <a:t>Email : </a:t>
            </a:r>
            <a:r>
              <a:rPr lang="en-US" altLang="ko-KR" sz="1800" b="1" kern="0" spc="0">
                <a:solidFill>
                  <a:srgbClr val="000000"/>
                </a:solidFill>
                <a:effectLst/>
                <a:latin typeface="Arial" panose="020B0604020202020204" pitchFamily="34" charset="0"/>
                <a:ea typeface="함초롬바탕" panose="02030604000101010101" pitchFamily="18" charset="-127"/>
                <a:cs typeface="Arial" panose="020B0604020202020204" pitchFamily="34" charset="0"/>
              </a:rPr>
              <a:t>a01063294905</a:t>
            </a:r>
            <a:r>
              <a:rPr lang="en-US" altLang="ko-KR" sz="1800" b="1">
                <a:latin typeface="Arial"/>
                <a:ea typeface="굴림"/>
              </a:rPr>
              <a:t>@gmail.com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3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8" r:id="rId7"/>
    <p:sldLayoutId id="2147483759" r:id="rId8"/>
    <p:sldLayoutId id="2147483760" r:id="rId9"/>
    <p:sldLayoutId id="2147483761" r:id="rId10"/>
    <p:sldLayoutId id="2147483745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C61D7-E0F3-4777-8726-7F1E76229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분산 빅데이터 서비스 </a:t>
            </a:r>
            <a:br>
              <a:rPr lang="en-US" altLang="ko-KR" dirty="0"/>
            </a:br>
            <a:r>
              <a:rPr lang="ko-KR" altLang="en-US" dirty="0"/>
              <a:t>시스템 구현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623A7F-6E61-4C68-8518-0CB891D30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1560" y="4509120"/>
            <a:ext cx="6400800" cy="1752600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20204065 / </a:t>
            </a:r>
            <a:r>
              <a:rPr lang="ko-KR" altLang="en-US" dirty="0"/>
              <a:t>강민서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6C26414-A102-48A0-B3BE-B35723AA7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_x596017944">
            <a:extLst>
              <a:ext uri="{FF2B5EF4-FFF2-40B4-BE49-F238E27FC236}">
                <a16:creationId xmlns:a16="http://schemas.microsoft.com/office/drawing/2014/main" id="{F357016D-AA4C-4075-A110-30B35B6DE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3434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순천향대학교</a:t>
            </a:r>
            <a:r>
              <a:rPr kumimoji="0" lang="en-US" altLang="ko-KR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0" lang="ko-KR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공과대학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1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컴퓨터공학과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78565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분산 빅데이터 시스템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CB43B5A-96C7-BB19-0899-E04D369D3F2E}"/>
              </a:ext>
            </a:extLst>
          </p:cNvPr>
          <p:cNvSpPr/>
          <p:nvPr/>
        </p:nvSpPr>
        <p:spPr>
          <a:xfrm>
            <a:off x="5364088" y="1124744"/>
            <a:ext cx="2199064" cy="540058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05BDB8-311E-B5D9-6837-F915115A0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" y="151531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6731590-DAAE-0B67-D3FC-352ECE49B788}"/>
              </a:ext>
            </a:extLst>
          </p:cNvPr>
          <p:cNvSpPr txBox="1">
            <a:spLocks/>
          </p:cNvSpPr>
          <p:nvPr/>
        </p:nvSpPr>
        <p:spPr>
          <a:xfrm>
            <a:off x="2468772" y="4509120"/>
            <a:ext cx="4464496" cy="41985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&lt; RabbitMQ </a:t>
            </a: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메시지 브로커 </a:t>
            </a: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AMQP</a:t>
            </a: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&gt;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838D3CD-87FF-46D9-C062-9826032865BA}"/>
              </a:ext>
            </a:extLst>
          </p:cNvPr>
          <p:cNvSpPr txBox="1">
            <a:spLocks/>
          </p:cNvSpPr>
          <p:nvPr/>
        </p:nvSpPr>
        <p:spPr>
          <a:xfrm>
            <a:off x="683568" y="1124744"/>
            <a:ext cx="2901681" cy="49186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3.2 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분산 시스템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BF937BA-025D-84B2-796A-D3A4048A2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366725896">
            <a:extLst>
              <a:ext uri="{FF2B5EF4-FFF2-40B4-BE49-F238E27FC236}">
                <a16:creationId xmlns:a16="http://schemas.microsoft.com/office/drawing/2014/main" id="{D5B2088C-AFD7-0F70-A368-F5F15A08F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924944"/>
            <a:ext cx="7602857" cy="1361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416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분산 빅데이터 시스템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838D3CD-87FF-46D9-C062-9826032865BA}"/>
              </a:ext>
            </a:extLst>
          </p:cNvPr>
          <p:cNvSpPr txBox="1">
            <a:spLocks/>
          </p:cNvSpPr>
          <p:nvPr/>
        </p:nvSpPr>
        <p:spPr>
          <a:xfrm>
            <a:off x="683568" y="1124744"/>
            <a:ext cx="2901681" cy="49186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3.2 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분산 시스템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BF937BA-025D-84B2-796A-D3A4048A2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369201680">
            <a:extLst>
              <a:ext uri="{FF2B5EF4-FFF2-40B4-BE49-F238E27FC236}">
                <a16:creationId xmlns:a16="http://schemas.microsoft.com/office/drawing/2014/main" id="{7A879DC2-F47C-4D50-FB25-594CE69060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741"/>
          <a:stretch/>
        </p:blipFill>
        <p:spPr bwMode="auto">
          <a:xfrm>
            <a:off x="755650" y="1861632"/>
            <a:ext cx="7133820" cy="280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_x469890648">
            <a:extLst>
              <a:ext uri="{FF2B5EF4-FFF2-40B4-BE49-F238E27FC236}">
                <a16:creationId xmlns:a16="http://schemas.microsoft.com/office/drawing/2014/main" id="{939973E1-88B7-430F-3A8F-1B86B48440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135"/>
          <a:stretch/>
        </p:blipFill>
        <p:spPr bwMode="auto">
          <a:xfrm>
            <a:off x="755650" y="4885483"/>
            <a:ext cx="7926334" cy="177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138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상권분석 서비스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BF937BA-025D-84B2-796A-D3A4048A2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366727592">
            <a:extLst>
              <a:ext uri="{FF2B5EF4-FFF2-40B4-BE49-F238E27FC236}">
                <a16:creationId xmlns:a16="http://schemas.microsoft.com/office/drawing/2014/main" id="{D97CF0A3-4B82-3A01-7BDC-70779F210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15" y="1789924"/>
            <a:ext cx="8067080" cy="350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BAD01506-CE0C-1977-C7FD-4C6207B02FEF}"/>
              </a:ext>
            </a:extLst>
          </p:cNvPr>
          <p:cNvSpPr txBox="1">
            <a:spLocks/>
          </p:cNvSpPr>
          <p:nvPr/>
        </p:nvSpPr>
        <p:spPr>
          <a:xfrm>
            <a:off x="2592164" y="5353378"/>
            <a:ext cx="4464496" cy="41985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&lt; </a:t>
            </a: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전체 시나리오 </a:t>
            </a: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&gt;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32F46C60-08B7-CBBD-0960-6B82F5FCC4A3}"/>
              </a:ext>
            </a:extLst>
          </p:cNvPr>
          <p:cNvSpPr txBox="1">
            <a:spLocks/>
          </p:cNvSpPr>
          <p:nvPr/>
        </p:nvSpPr>
        <p:spPr>
          <a:xfrm>
            <a:off x="683568" y="1124744"/>
            <a:ext cx="2901681" cy="49186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4.1 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웹 서비스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4976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분산 빅데이터 시스템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CB43B5A-96C7-BB19-0899-E04D369D3F2E}"/>
              </a:ext>
            </a:extLst>
          </p:cNvPr>
          <p:cNvSpPr/>
          <p:nvPr/>
        </p:nvSpPr>
        <p:spPr>
          <a:xfrm>
            <a:off x="5364088" y="1124744"/>
            <a:ext cx="2199064" cy="540058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05BDB8-311E-B5D9-6837-F915115A0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" y="151531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6731590-DAAE-0B67-D3FC-352ECE49B788}"/>
              </a:ext>
            </a:extLst>
          </p:cNvPr>
          <p:cNvSpPr txBox="1">
            <a:spLocks/>
          </p:cNvSpPr>
          <p:nvPr/>
        </p:nvSpPr>
        <p:spPr>
          <a:xfrm>
            <a:off x="2592164" y="6134696"/>
            <a:ext cx="4464496" cy="41985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&lt; </a:t>
            </a: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파일 업로드 시퀀스 다이어그램 </a:t>
            </a: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&gt;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838D3CD-87FF-46D9-C062-9826032865BA}"/>
              </a:ext>
            </a:extLst>
          </p:cNvPr>
          <p:cNvSpPr txBox="1">
            <a:spLocks/>
          </p:cNvSpPr>
          <p:nvPr/>
        </p:nvSpPr>
        <p:spPr>
          <a:xfrm>
            <a:off x="683568" y="1124744"/>
            <a:ext cx="2901681" cy="49186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4.1 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웹 서비스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BBADC7C5-F32F-DCE1-8AAB-81F85C7B5C1A}"/>
              </a:ext>
            </a:extLst>
          </p:cNvPr>
          <p:cNvSpPr txBox="1">
            <a:spLocks/>
          </p:cNvSpPr>
          <p:nvPr/>
        </p:nvSpPr>
        <p:spPr>
          <a:xfrm>
            <a:off x="965557" y="1616606"/>
            <a:ext cx="3666416" cy="49186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4.1.1 </a:t>
            </a: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파일 업로드 기능</a:t>
            </a:r>
            <a:endParaRPr lang="en-US" altLang="ko-KR" sz="18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BF937BA-025D-84B2-796A-D3A4048A2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A7CE35B-B08F-0367-F35D-3045CEADC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349" y="1622161"/>
            <a:ext cx="16408695" cy="770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369199232">
            <a:extLst>
              <a:ext uri="{FF2B5EF4-FFF2-40B4-BE49-F238E27FC236}">
                <a16:creationId xmlns:a16="http://schemas.microsoft.com/office/drawing/2014/main" id="{6AA2B7E4-CABA-FC83-82F1-DE27EC6CE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87" y="2284150"/>
            <a:ext cx="8537650" cy="367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13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분산 빅데이터 시스템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CB43B5A-96C7-BB19-0899-E04D369D3F2E}"/>
              </a:ext>
            </a:extLst>
          </p:cNvPr>
          <p:cNvSpPr/>
          <p:nvPr/>
        </p:nvSpPr>
        <p:spPr>
          <a:xfrm>
            <a:off x="5364088" y="1124744"/>
            <a:ext cx="2199064" cy="540058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05BDB8-311E-B5D9-6837-F915115A0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" y="151531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6731590-DAAE-0B67-D3FC-352ECE49B788}"/>
              </a:ext>
            </a:extLst>
          </p:cNvPr>
          <p:cNvSpPr txBox="1">
            <a:spLocks/>
          </p:cNvSpPr>
          <p:nvPr/>
        </p:nvSpPr>
        <p:spPr>
          <a:xfrm>
            <a:off x="2592164" y="6134696"/>
            <a:ext cx="4464496" cy="41985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&lt; </a:t>
            </a: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파일 업로드 화면 </a:t>
            </a: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&gt;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838D3CD-87FF-46D9-C062-9826032865BA}"/>
              </a:ext>
            </a:extLst>
          </p:cNvPr>
          <p:cNvSpPr txBox="1">
            <a:spLocks/>
          </p:cNvSpPr>
          <p:nvPr/>
        </p:nvSpPr>
        <p:spPr>
          <a:xfrm>
            <a:off x="683568" y="1124744"/>
            <a:ext cx="2901681" cy="49186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4.1 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웹 서비스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BBADC7C5-F32F-DCE1-8AAB-81F85C7B5C1A}"/>
              </a:ext>
            </a:extLst>
          </p:cNvPr>
          <p:cNvSpPr txBox="1">
            <a:spLocks/>
          </p:cNvSpPr>
          <p:nvPr/>
        </p:nvSpPr>
        <p:spPr>
          <a:xfrm>
            <a:off x="965557" y="1616606"/>
            <a:ext cx="3666416" cy="49186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4.1.1 </a:t>
            </a: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파일 업로드 기능</a:t>
            </a:r>
            <a:endParaRPr lang="en-US" altLang="ko-KR" sz="18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BF937BA-025D-84B2-796A-D3A4048A2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A7CE35B-B08F-0367-F35D-3045CEADC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349" y="1622161"/>
            <a:ext cx="16408695" cy="770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1" name="_x469943040">
            <a:extLst>
              <a:ext uri="{FF2B5EF4-FFF2-40B4-BE49-F238E27FC236}">
                <a16:creationId xmlns:a16="http://schemas.microsoft.com/office/drawing/2014/main" id="{5707A428-FBE1-999A-46C8-662EB261C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132" y="2170210"/>
            <a:ext cx="5040560" cy="3970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205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분산 빅데이터 시스템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CB43B5A-96C7-BB19-0899-E04D369D3F2E}"/>
              </a:ext>
            </a:extLst>
          </p:cNvPr>
          <p:cNvSpPr/>
          <p:nvPr/>
        </p:nvSpPr>
        <p:spPr>
          <a:xfrm>
            <a:off x="5364088" y="1124744"/>
            <a:ext cx="2199064" cy="540058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05BDB8-311E-B5D9-6837-F915115A0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" y="151531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6731590-DAAE-0B67-D3FC-352ECE49B788}"/>
              </a:ext>
            </a:extLst>
          </p:cNvPr>
          <p:cNvSpPr txBox="1">
            <a:spLocks/>
          </p:cNvSpPr>
          <p:nvPr/>
        </p:nvSpPr>
        <p:spPr>
          <a:xfrm>
            <a:off x="2592163" y="6134696"/>
            <a:ext cx="4680073" cy="39064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&lt; </a:t>
            </a: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상권분석 결과 조회 시퀀스 다이어그램 </a:t>
            </a: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&gt;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838D3CD-87FF-46D9-C062-9826032865BA}"/>
              </a:ext>
            </a:extLst>
          </p:cNvPr>
          <p:cNvSpPr txBox="1">
            <a:spLocks/>
          </p:cNvSpPr>
          <p:nvPr/>
        </p:nvSpPr>
        <p:spPr>
          <a:xfrm>
            <a:off x="683568" y="1124744"/>
            <a:ext cx="2901681" cy="49186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4.1 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웹 서비스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BBADC7C5-F32F-DCE1-8AAB-81F85C7B5C1A}"/>
              </a:ext>
            </a:extLst>
          </p:cNvPr>
          <p:cNvSpPr txBox="1">
            <a:spLocks/>
          </p:cNvSpPr>
          <p:nvPr/>
        </p:nvSpPr>
        <p:spPr>
          <a:xfrm>
            <a:off x="965557" y="1616606"/>
            <a:ext cx="3666416" cy="49186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4.1.2 </a:t>
            </a: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상권분석 결과 조회 기능</a:t>
            </a:r>
            <a:endParaRPr lang="en-US" altLang="ko-KR" sz="18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BF937BA-025D-84B2-796A-D3A4048A2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A7CE35B-B08F-0367-F35D-3045CEADC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349" y="1622161"/>
            <a:ext cx="16408695" cy="770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5" name="_x469942968">
            <a:extLst>
              <a:ext uri="{FF2B5EF4-FFF2-40B4-BE49-F238E27FC236}">
                <a16:creationId xmlns:a16="http://schemas.microsoft.com/office/drawing/2014/main" id="{3CCE2B0B-76D7-4C4A-6FCE-928FB86E1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63" y="2235952"/>
            <a:ext cx="5905297" cy="389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483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분산 빅데이터 시스템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CB43B5A-96C7-BB19-0899-E04D369D3F2E}"/>
              </a:ext>
            </a:extLst>
          </p:cNvPr>
          <p:cNvSpPr/>
          <p:nvPr/>
        </p:nvSpPr>
        <p:spPr>
          <a:xfrm>
            <a:off x="5364088" y="1124744"/>
            <a:ext cx="2199064" cy="540058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05BDB8-311E-B5D9-6837-F915115A0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" y="151531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6731590-DAAE-0B67-D3FC-352ECE49B788}"/>
              </a:ext>
            </a:extLst>
          </p:cNvPr>
          <p:cNvSpPr txBox="1">
            <a:spLocks/>
          </p:cNvSpPr>
          <p:nvPr/>
        </p:nvSpPr>
        <p:spPr>
          <a:xfrm>
            <a:off x="2592162" y="6204865"/>
            <a:ext cx="4680073" cy="39064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&lt; </a:t>
            </a: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상권영역 선택 이벤트 발생 </a:t>
            </a: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&gt;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838D3CD-87FF-46D9-C062-9826032865BA}"/>
              </a:ext>
            </a:extLst>
          </p:cNvPr>
          <p:cNvSpPr txBox="1">
            <a:spLocks/>
          </p:cNvSpPr>
          <p:nvPr/>
        </p:nvSpPr>
        <p:spPr>
          <a:xfrm>
            <a:off x="683568" y="1124744"/>
            <a:ext cx="2901681" cy="49186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4.1 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웹 서비스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BBADC7C5-F32F-DCE1-8AAB-81F85C7B5C1A}"/>
              </a:ext>
            </a:extLst>
          </p:cNvPr>
          <p:cNvSpPr txBox="1">
            <a:spLocks/>
          </p:cNvSpPr>
          <p:nvPr/>
        </p:nvSpPr>
        <p:spPr>
          <a:xfrm>
            <a:off x="965557" y="1616606"/>
            <a:ext cx="3666416" cy="49186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4.1.2 </a:t>
            </a: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상권분석 결과 조회 기능</a:t>
            </a:r>
            <a:endParaRPr lang="en-US" altLang="ko-KR" sz="18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BF937BA-025D-84B2-796A-D3A4048A2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A7CE35B-B08F-0367-F35D-3045CEADC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349" y="1622161"/>
            <a:ext cx="16408695" cy="770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89" name="_x365845520">
            <a:extLst>
              <a:ext uri="{FF2B5EF4-FFF2-40B4-BE49-F238E27FC236}">
                <a16:creationId xmlns:a16="http://schemas.microsoft.com/office/drawing/2014/main" id="{B4F5D377-CC1D-88FE-C5D1-9B4DEE945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684" y="2178637"/>
            <a:ext cx="6589030" cy="395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616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분산 빅데이터 시스템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6731590-DAAE-0B67-D3FC-352ECE49B788}"/>
              </a:ext>
            </a:extLst>
          </p:cNvPr>
          <p:cNvSpPr txBox="1">
            <a:spLocks/>
          </p:cNvSpPr>
          <p:nvPr/>
        </p:nvSpPr>
        <p:spPr>
          <a:xfrm>
            <a:off x="2592162" y="6204865"/>
            <a:ext cx="4680073" cy="39064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&lt; </a:t>
            </a: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상권영역 데이터 모델 </a:t>
            </a: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&gt;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838D3CD-87FF-46D9-C062-9826032865BA}"/>
              </a:ext>
            </a:extLst>
          </p:cNvPr>
          <p:cNvSpPr txBox="1">
            <a:spLocks/>
          </p:cNvSpPr>
          <p:nvPr/>
        </p:nvSpPr>
        <p:spPr>
          <a:xfrm>
            <a:off x="683568" y="1124744"/>
            <a:ext cx="2901681" cy="49186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4.2 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데이터베이스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BF937BA-025D-84B2-796A-D3A4048A2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E13338D-910F-00C7-E2C0-5BDBA9E3F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5060" y="223398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69443544">
            <a:extLst>
              <a:ext uri="{FF2B5EF4-FFF2-40B4-BE49-F238E27FC236}">
                <a16:creationId xmlns:a16="http://schemas.microsoft.com/office/drawing/2014/main" id="{FEF998F6-4D3E-1D2A-BDC4-E343C2C4E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9" t="15376" r="17606"/>
          <a:stretch>
            <a:fillRect/>
          </a:stretch>
        </p:blipFill>
        <p:spPr bwMode="auto">
          <a:xfrm>
            <a:off x="1979712" y="2231961"/>
            <a:ext cx="6094911" cy="364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641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분산 빅데이터 시스템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6731590-DAAE-0B67-D3FC-352ECE49B788}"/>
              </a:ext>
            </a:extLst>
          </p:cNvPr>
          <p:cNvSpPr txBox="1">
            <a:spLocks/>
          </p:cNvSpPr>
          <p:nvPr/>
        </p:nvSpPr>
        <p:spPr>
          <a:xfrm>
            <a:off x="2474299" y="5581183"/>
            <a:ext cx="4680073" cy="39064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&lt; Docker</a:t>
            </a: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에서의 </a:t>
            </a: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Front-End </a:t>
            </a: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구성 </a:t>
            </a: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&gt;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838D3CD-87FF-46D9-C062-9826032865BA}"/>
              </a:ext>
            </a:extLst>
          </p:cNvPr>
          <p:cNvSpPr txBox="1">
            <a:spLocks/>
          </p:cNvSpPr>
          <p:nvPr/>
        </p:nvSpPr>
        <p:spPr>
          <a:xfrm>
            <a:off x="683568" y="1124744"/>
            <a:ext cx="2901681" cy="49186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4.3 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노드 네트워크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BF937BA-025D-84B2-796A-D3A4048A2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370466984">
            <a:extLst>
              <a:ext uri="{FF2B5EF4-FFF2-40B4-BE49-F238E27FC236}">
                <a16:creationId xmlns:a16="http://schemas.microsoft.com/office/drawing/2014/main" id="{F2092E5C-DA48-E15F-4BCF-577F07328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32856"/>
            <a:ext cx="8261537" cy="306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168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분산 빅데이터 시스템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6731590-DAAE-0B67-D3FC-352ECE49B788}"/>
              </a:ext>
            </a:extLst>
          </p:cNvPr>
          <p:cNvSpPr txBox="1">
            <a:spLocks/>
          </p:cNvSpPr>
          <p:nvPr/>
        </p:nvSpPr>
        <p:spPr>
          <a:xfrm>
            <a:off x="2484375" y="6308532"/>
            <a:ext cx="4680073" cy="39064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&lt; Docker</a:t>
            </a: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에서의 </a:t>
            </a: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Back-End </a:t>
            </a: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구성 </a:t>
            </a: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&gt;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838D3CD-87FF-46D9-C062-9826032865BA}"/>
              </a:ext>
            </a:extLst>
          </p:cNvPr>
          <p:cNvSpPr txBox="1">
            <a:spLocks/>
          </p:cNvSpPr>
          <p:nvPr/>
        </p:nvSpPr>
        <p:spPr>
          <a:xfrm>
            <a:off x="683568" y="1124744"/>
            <a:ext cx="2901681" cy="49186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4.3 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노드 네트워크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BF937BA-025D-84B2-796A-D3A4048A2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E13338D-910F-00C7-E2C0-5BDBA9E3F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5060" y="223398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5E6744-4D38-0C8D-1F30-AE6DC9AF6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370466912">
            <a:extLst>
              <a:ext uri="{FF2B5EF4-FFF2-40B4-BE49-F238E27FC236}">
                <a16:creationId xmlns:a16="http://schemas.microsoft.com/office/drawing/2014/main" id="{E3FCDE5F-E3BE-64D9-DBC2-18B957E5D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408" y="1616606"/>
            <a:ext cx="5184576" cy="474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969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목차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3BFFF6-24F2-94CE-BD76-0C59E0C16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098906"/>
            <a:ext cx="5472608" cy="560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367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6159595-D0BF-DFE7-94C8-AA939615F13C}"/>
              </a:ext>
            </a:extLst>
          </p:cNvPr>
          <p:cNvSpPr/>
          <p:nvPr/>
        </p:nvSpPr>
        <p:spPr>
          <a:xfrm>
            <a:off x="2769800" y="5013176"/>
            <a:ext cx="4104456" cy="707886"/>
          </a:xfrm>
          <a:prstGeom prst="roundRect">
            <a:avLst/>
          </a:prstGeom>
          <a:solidFill>
            <a:srgbClr val="A8A8CB">
              <a:alpha val="22000"/>
            </a:srgb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목차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BB563BE-1925-7697-7E5D-62F7EBD1382E}"/>
              </a:ext>
            </a:extLst>
          </p:cNvPr>
          <p:cNvSpPr txBox="1">
            <a:spLocks/>
          </p:cNvSpPr>
          <p:nvPr/>
        </p:nvSpPr>
        <p:spPr>
          <a:xfrm>
            <a:off x="3203847" y="3068960"/>
            <a:ext cx="3240361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ctr">
              <a:lnSpc>
                <a:spcPct val="300000"/>
              </a:lnSpc>
            </a:pPr>
            <a:r>
              <a:rPr lang="ko-KR" altLang="en-US" sz="2400" b="0" i="0" dirty="0">
                <a:solidFill>
                  <a:schemeClr val="tx1"/>
                </a:solidFill>
                <a:latin typeface="+mn-lt"/>
              </a:rPr>
              <a:t>서론</a:t>
            </a:r>
            <a:endParaRPr lang="en-US" altLang="ko-KR" sz="2400" b="0" i="0" dirty="0">
              <a:solidFill>
                <a:schemeClr val="tx1"/>
              </a:solidFill>
              <a:latin typeface="+mn-lt"/>
            </a:endParaRPr>
          </a:p>
          <a:p>
            <a:pPr algn="ctr">
              <a:lnSpc>
                <a:spcPct val="300000"/>
              </a:lnSpc>
            </a:pPr>
            <a:r>
              <a:rPr lang="ko-KR" altLang="en-US" sz="2400" b="0" i="0" dirty="0">
                <a:solidFill>
                  <a:schemeClr val="tx1"/>
                </a:solidFill>
                <a:latin typeface="+mn-lt"/>
              </a:rPr>
              <a:t>이론적 배경</a:t>
            </a:r>
            <a:endParaRPr lang="en-US" altLang="ko-KR" sz="2400" b="0" i="0" dirty="0">
              <a:solidFill>
                <a:schemeClr val="tx1"/>
              </a:solidFill>
              <a:latin typeface="+mn-lt"/>
            </a:endParaRPr>
          </a:p>
          <a:p>
            <a:pPr algn="ctr">
              <a:lnSpc>
                <a:spcPct val="300000"/>
              </a:lnSpc>
            </a:pPr>
            <a:r>
              <a:rPr lang="ko-KR" altLang="en-US" sz="2400" b="0" i="0" dirty="0">
                <a:solidFill>
                  <a:schemeClr val="tx1"/>
                </a:solidFill>
                <a:latin typeface="+mn-lt"/>
              </a:rPr>
              <a:t>분산 빅데이터 시스템</a:t>
            </a:r>
            <a:endParaRPr lang="en-US" altLang="ko-KR" sz="2400" b="0" i="0" dirty="0">
              <a:solidFill>
                <a:schemeClr val="tx1"/>
              </a:solidFill>
              <a:latin typeface="+mn-lt"/>
            </a:endParaRPr>
          </a:p>
          <a:p>
            <a:pPr algn="ctr">
              <a:lnSpc>
                <a:spcPct val="300000"/>
              </a:lnSpc>
            </a:pPr>
            <a:r>
              <a:rPr lang="ko-KR" altLang="en-US" sz="2400" b="0" i="0" dirty="0">
                <a:solidFill>
                  <a:schemeClr val="tx1"/>
                </a:solidFill>
                <a:latin typeface="+mn-lt"/>
              </a:rPr>
              <a:t>상권분석 서비스</a:t>
            </a:r>
            <a:endParaRPr lang="en-US" altLang="ko-KR" sz="2400" b="0" i="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303564F-2C07-21AD-90FE-A49D72DE117F}"/>
              </a:ext>
            </a:extLst>
          </p:cNvPr>
          <p:cNvGrpSpPr/>
          <p:nvPr/>
        </p:nvGrpSpPr>
        <p:grpSpPr>
          <a:xfrm>
            <a:off x="2771800" y="1700808"/>
            <a:ext cx="4104456" cy="902493"/>
            <a:chOff x="2771800" y="1700808"/>
            <a:chExt cx="4104456" cy="902493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D6603F6-10E5-EBED-B8BF-5144EFE5C3F4}"/>
                </a:ext>
              </a:extLst>
            </p:cNvPr>
            <p:cNvSpPr/>
            <p:nvPr/>
          </p:nvSpPr>
          <p:spPr>
            <a:xfrm>
              <a:off x="2771800" y="1700808"/>
              <a:ext cx="4104456" cy="707886"/>
            </a:xfrm>
            <a:prstGeom prst="roundRect">
              <a:avLst/>
            </a:prstGeom>
            <a:solidFill>
              <a:srgbClr val="A8A8CB">
                <a:alpha val="22000"/>
              </a:srgbClr>
            </a:solidFill>
            <a:ln w="28575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endParaRPr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C32F78B7-7F6B-77CE-FF95-FC20CD7C4799}"/>
                </a:ext>
              </a:extLst>
            </p:cNvPr>
            <p:cNvSpPr/>
            <p:nvPr/>
          </p:nvSpPr>
          <p:spPr>
            <a:xfrm rot="10800000">
              <a:off x="3741908" y="2228307"/>
              <a:ext cx="2160240" cy="374994"/>
            </a:xfrm>
            <a:prstGeom prst="triangle">
              <a:avLst/>
            </a:prstGeom>
            <a:solidFill>
              <a:srgbClr val="ECECF4"/>
            </a:solidFill>
            <a:ln w="28575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4C3B9F5-B498-8310-98A2-80FDA721AB55}"/>
              </a:ext>
            </a:extLst>
          </p:cNvPr>
          <p:cNvGrpSpPr/>
          <p:nvPr/>
        </p:nvGrpSpPr>
        <p:grpSpPr>
          <a:xfrm>
            <a:off x="2746136" y="2808441"/>
            <a:ext cx="4104456" cy="902493"/>
            <a:chOff x="2771800" y="1700808"/>
            <a:chExt cx="4104456" cy="902493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5705102-F71A-6FBA-3BF5-C5C512934F6A}"/>
                </a:ext>
              </a:extLst>
            </p:cNvPr>
            <p:cNvSpPr/>
            <p:nvPr/>
          </p:nvSpPr>
          <p:spPr>
            <a:xfrm>
              <a:off x="2771800" y="1700808"/>
              <a:ext cx="4104456" cy="707886"/>
            </a:xfrm>
            <a:prstGeom prst="roundRect">
              <a:avLst/>
            </a:prstGeom>
            <a:solidFill>
              <a:srgbClr val="A8A8CB">
                <a:alpha val="22000"/>
              </a:srgbClr>
            </a:solidFill>
            <a:ln w="28575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endParaRPr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834110B8-5B1E-71CF-80BD-14ECF9A75161}"/>
                </a:ext>
              </a:extLst>
            </p:cNvPr>
            <p:cNvSpPr/>
            <p:nvPr/>
          </p:nvSpPr>
          <p:spPr>
            <a:xfrm rot="10800000">
              <a:off x="3741908" y="2228307"/>
              <a:ext cx="2160240" cy="374994"/>
            </a:xfrm>
            <a:prstGeom prst="triangle">
              <a:avLst/>
            </a:prstGeom>
            <a:solidFill>
              <a:srgbClr val="ECECF4"/>
            </a:solidFill>
            <a:ln w="28575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CB2D72A-8B9F-C49A-3EE5-8AB47DF67927}"/>
              </a:ext>
            </a:extLst>
          </p:cNvPr>
          <p:cNvGrpSpPr/>
          <p:nvPr/>
        </p:nvGrpSpPr>
        <p:grpSpPr>
          <a:xfrm>
            <a:off x="2744136" y="3916074"/>
            <a:ext cx="4104456" cy="902493"/>
            <a:chOff x="2771800" y="1700808"/>
            <a:chExt cx="4104456" cy="902493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7593B63-D3C0-AB87-C3B0-702925B47A2F}"/>
                </a:ext>
              </a:extLst>
            </p:cNvPr>
            <p:cNvSpPr/>
            <p:nvPr/>
          </p:nvSpPr>
          <p:spPr>
            <a:xfrm>
              <a:off x="2771800" y="1700808"/>
              <a:ext cx="4104456" cy="707886"/>
            </a:xfrm>
            <a:prstGeom prst="roundRect">
              <a:avLst/>
            </a:prstGeom>
            <a:solidFill>
              <a:srgbClr val="A8A8CB">
                <a:alpha val="22000"/>
              </a:srgbClr>
            </a:solidFill>
            <a:ln w="28575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endParaRPr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0684BBA8-F9BD-E969-6E1F-7BF4D36DD55E}"/>
                </a:ext>
              </a:extLst>
            </p:cNvPr>
            <p:cNvSpPr/>
            <p:nvPr/>
          </p:nvSpPr>
          <p:spPr>
            <a:xfrm rot="10800000">
              <a:off x="3741908" y="2228307"/>
              <a:ext cx="2160240" cy="374994"/>
            </a:xfrm>
            <a:prstGeom prst="triangle">
              <a:avLst/>
            </a:prstGeom>
            <a:solidFill>
              <a:srgbClr val="ECECF4"/>
            </a:solidFill>
            <a:ln w="28575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9946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6019449-5CCB-4034-348F-46CC29168C79}"/>
              </a:ext>
            </a:extLst>
          </p:cNvPr>
          <p:cNvSpPr/>
          <p:nvPr/>
        </p:nvSpPr>
        <p:spPr>
          <a:xfrm>
            <a:off x="755649" y="1568143"/>
            <a:ext cx="8137525" cy="2463182"/>
          </a:xfrm>
          <a:prstGeom prst="roundRect">
            <a:avLst/>
          </a:prstGeom>
          <a:solidFill>
            <a:srgbClr val="A8A8CB">
              <a:alpha val="22000"/>
            </a:srgb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서론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881566" y="1731546"/>
            <a:ext cx="2490065" cy="49186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2400" b="0" i="0" dirty="0" err="1">
                <a:solidFill>
                  <a:schemeClr val="tx1"/>
                </a:solidFill>
                <a:latin typeface="+mn-lt"/>
              </a:rPr>
              <a:t>상권분석이란</a:t>
            </a:r>
            <a:r>
              <a:rPr lang="en-US" altLang="ko-KR" sz="2400" b="0" i="0" dirty="0">
                <a:solidFill>
                  <a:schemeClr val="tx1"/>
                </a:solidFill>
                <a:latin typeface="+mn-lt"/>
              </a:rPr>
              <a:t>?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E33CB34D-66D7-3D18-FB39-7EF67A9E8256}"/>
              </a:ext>
            </a:extLst>
          </p:cNvPr>
          <p:cNvSpPr txBox="1">
            <a:spLocks/>
          </p:cNvSpPr>
          <p:nvPr/>
        </p:nvSpPr>
        <p:spPr>
          <a:xfrm>
            <a:off x="881566" y="2634973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: 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지역이나 적합한 업종을 판단할 수 있도록 해당 지역의 유동 인구</a:t>
            </a: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, 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매출액</a:t>
            </a: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, 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업종</a:t>
            </a: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, 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연령대 분포 등을 분석한 것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62FAB0F-9F47-605C-B11C-B3F8EE3C9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346" y="4063585"/>
            <a:ext cx="6947649" cy="1885695"/>
          </a:xfrm>
          <a:prstGeom prst="rect">
            <a:avLst/>
          </a:prstGeom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E5C48CD-56F8-1F65-BE22-2B60930FF7FB}"/>
              </a:ext>
            </a:extLst>
          </p:cNvPr>
          <p:cNvSpPr/>
          <p:nvPr/>
        </p:nvSpPr>
        <p:spPr>
          <a:xfrm>
            <a:off x="879477" y="2492896"/>
            <a:ext cx="7889867" cy="1216812"/>
          </a:xfrm>
          <a:prstGeom prst="roundRect">
            <a:avLst/>
          </a:prstGeom>
          <a:solidFill>
            <a:srgbClr val="A8A8CB">
              <a:alpha val="22000"/>
            </a:srgb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4269466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BCCC4CA-6AA6-0AF2-D52F-60CB16C5D740}"/>
              </a:ext>
            </a:extLst>
          </p:cNvPr>
          <p:cNvSpPr/>
          <p:nvPr/>
        </p:nvSpPr>
        <p:spPr>
          <a:xfrm>
            <a:off x="4761296" y="1742996"/>
            <a:ext cx="4169487" cy="4926364"/>
          </a:xfrm>
          <a:prstGeom prst="roundRect">
            <a:avLst/>
          </a:prstGeom>
          <a:solidFill>
            <a:srgbClr val="A8A8CB">
              <a:alpha val="22000"/>
            </a:srgb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서론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FB50D83-3104-08B0-3202-1008AFD718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79" r="24878" b="27257"/>
          <a:stretch/>
        </p:blipFill>
        <p:spPr>
          <a:xfrm>
            <a:off x="611560" y="1813962"/>
            <a:ext cx="4062322" cy="21190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42DE848-682E-AED1-CE0C-64DF78B102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985" b="26953"/>
          <a:stretch/>
        </p:blipFill>
        <p:spPr>
          <a:xfrm>
            <a:off x="611560" y="4476744"/>
            <a:ext cx="4062322" cy="2141275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0212C84D-6725-C6DD-3D6C-FE84D05337E3}"/>
              </a:ext>
            </a:extLst>
          </p:cNvPr>
          <p:cNvSpPr txBox="1">
            <a:spLocks/>
          </p:cNvSpPr>
          <p:nvPr/>
        </p:nvSpPr>
        <p:spPr>
          <a:xfrm>
            <a:off x="986537" y="1332191"/>
            <a:ext cx="3312368" cy="41985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&lt; 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서울시 상권분석 서비스</a:t>
            </a: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 &gt;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3344FE1-F346-69AC-49A9-E7D86CC93183}"/>
              </a:ext>
            </a:extLst>
          </p:cNvPr>
          <p:cNvSpPr txBox="1">
            <a:spLocks/>
          </p:cNvSpPr>
          <p:nvPr/>
        </p:nvSpPr>
        <p:spPr>
          <a:xfrm>
            <a:off x="849968" y="3933056"/>
            <a:ext cx="3585506" cy="41985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&lt; 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소상공인 상권분석 서비스</a:t>
            </a: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 &gt;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1F0C9B8A-0D1B-3EC8-754A-E3E89383B486}"/>
              </a:ext>
            </a:extLst>
          </p:cNvPr>
          <p:cNvSpPr txBox="1">
            <a:spLocks/>
          </p:cNvSpPr>
          <p:nvPr/>
        </p:nvSpPr>
        <p:spPr>
          <a:xfrm>
            <a:off x="4860032" y="3801234"/>
            <a:ext cx="4169487" cy="41985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250000"/>
              </a:lnSpc>
            </a:pP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▪️</a:t>
            </a: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학원 데이터 제공 </a:t>
            </a: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x</a:t>
            </a:r>
          </a:p>
          <a:p>
            <a:pPr algn="l">
              <a:lnSpc>
                <a:spcPct val="250000"/>
              </a:lnSpc>
            </a:pP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▪️</a:t>
            </a: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교통수단 데이터 </a:t>
            </a: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x</a:t>
            </a:r>
          </a:p>
          <a:p>
            <a:pPr algn="l">
              <a:lnSpc>
                <a:spcPct val="250000"/>
              </a:lnSpc>
            </a:pP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▪️</a:t>
            </a: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주차장 데이터 </a:t>
            </a: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x</a:t>
            </a:r>
          </a:p>
          <a:p>
            <a:pPr algn="l">
              <a:lnSpc>
                <a:spcPct val="250000"/>
              </a:lnSpc>
            </a:pP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▪️</a:t>
            </a: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상권영역별 분석</a:t>
            </a: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x</a:t>
            </a:r>
          </a:p>
          <a:p>
            <a:pPr algn="l">
              <a:lnSpc>
                <a:spcPct val="250000"/>
              </a:lnSpc>
            </a:pP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-&gt; </a:t>
            </a: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분산 빅데이터 서비스 시스템 구현</a:t>
            </a:r>
            <a:endParaRPr lang="en-US" altLang="ko-KR" sz="1800" b="0" i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04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F66E10B-BCE7-478F-553C-7951B7465B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29" t="3864" r="4998" b="4478"/>
          <a:stretch/>
        </p:blipFill>
        <p:spPr>
          <a:xfrm>
            <a:off x="1001570" y="2864093"/>
            <a:ext cx="2232248" cy="2035286"/>
          </a:xfrm>
          <a:prstGeom prst="rect">
            <a:avLst/>
          </a:prstGeom>
        </p:spPr>
      </p:pic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이론적 배경</a:t>
            </a:r>
          </a:p>
        </p:txBody>
      </p:sp>
      <p:pic>
        <p:nvPicPr>
          <p:cNvPr id="1027" name="_x362826920">
            <a:extLst>
              <a:ext uri="{FF2B5EF4-FFF2-40B4-BE49-F238E27FC236}">
                <a16:creationId xmlns:a16="http://schemas.microsoft.com/office/drawing/2014/main" id="{CA027767-1740-67C8-F019-D73FBF07B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975" y="1992521"/>
            <a:ext cx="4778142" cy="17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_x368606416">
            <a:extLst>
              <a:ext uri="{FF2B5EF4-FFF2-40B4-BE49-F238E27FC236}">
                <a16:creationId xmlns:a16="http://schemas.microsoft.com/office/drawing/2014/main" id="{73D68C05-AE2F-AB0C-5C8D-E8A385CFF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011" y="4463581"/>
            <a:ext cx="4536504" cy="2155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CCB43B5A-96C7-BB19-0899-E04D369D3F2E}"/>
              </a:ext>
            </a:extLst>
          </p:cNvPr>
          <p:cNvSpPr/>
          <p:nvPr/>
        </p:nvSpPr>
        <p:spPr>
          <a:xfrm>
            <a:off x="5364088" y="1124744"/>
            <a:ext cx="2199064" cy="540058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2A435C7-6578-62A8-5676-A94CAD144D8C}"/>
              </a:ext>
            </a:extLst>
          </p:cNvPr>
          <p:cNvSpPr/>
          <p:nvPr/>
        </p:nvSpPr>
        <p:spPr>
          <a:xfrm>
            <a:off x="5364088" y="4069519"/>
            <a:ext cx="2199064" cy="369342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14426F57-60E1-DC6C-01F9-B62FF22A6BD4}"/>
              </a:ext>
            </a:extLst>
          </p:cNvPr>
          <p:cNvSpPr txBox="1">
            <a:spLocks/>
          </p:cNvSpPr>
          <p:nvPr/>
        </p:nvSpPr>
        <p:spPr>
          <a:xfrm>
            <a:off x="3967400" y="1559775"/>
            <a:ext cx="1209199" cy="41985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400" b="0" i="0" dirty="0">
                <a:solidFill>
                  <a:schemeClr val="tx1"/>
                </a:solidFill>
                <a:latin typeface="+mn-lt"/>
              </a:rPr>
              <a:t>Celery</a:t>
            </a:r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BE2CFBE2-A12E-0E8F-93BD-7BE3561E8115}"/>
              </a:ext>
            </a:extLst>
          </p:cNvPr>
          <p:cNvSpPr txBox="1">
            <a:spLocks/>
          </p:cNvSpPr>
          <p:nvPr/>
        </p:nvSpPr>
        <p:spPr>
          <a:xfrm>
            <a:off x="4037975" y="3881736"/>
            <a:ext cx="1371918" cy="41985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400" b="0" i="0" dirty="0">
                <a:solidFill>
                  <a:schemeClr val="tx1"/>
                </a:solidFill>
                <a:latin typeface="+mn-lt"/>
              </a:rPr>
              <a:t>Docker</a:t>
            </a:r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14D4FC90-B1DC-9B75-29A2-EDBC899A27C1}"/>
              </a:ext>
            </a:extLst>
          </p:cNvPr>
          <p:cNvSpPr txBox="1">
            <a:spLocks/>
          </p:cNvSpPr>
          <p:nvPr/>
        </p:nvSpPr>
        <p:spPr>
          <a:xfrm>
            <a:off x="1357921" y="2336164"/>
            <a:ext cx="1542808" cy="41985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400" b="0" i="0" dirty="0">
                <a:solidFill>
                  <a:schemeClr val="tx1"/>
                </a:solidFill>
                <a:latin typeface="+mn-lt"/>
              </a:rPr>
              <a:t>MongoDB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9E25257-B3C8-D246-689E-913E6D33100F}"/>
              </a:ext>
            </a:extLst>
          </p:cNvPr>
          <p:cNvCxnSpPr/>
          <p:nvPr/>
        </p:nvCxnSpPr>
        <p:spPr>
          <a:xfrm>
            <a:off x="3635896" y="2105279"/>
            <a:ext cx="0" cy="356206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40000"/>
                <a:lumOff val="60000"/>
              </a:schemeClr>
            </a:solidFill>
            <a:prstDash val="lgDash"/>
            <a:round/>
          </a:ln>
          <a:effectLst/>
        </p:spPr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A147E70-B592-054F-7DA3-4D5A9FF9F523}"/>
              </a:ext>
            </a:extLst>
          </p:cNvPr>
          <p:cNvCxnSpPr>
            <a:cxnSpLocks/>
          </p:cNvCxnSpPr>
          <p:nvPr/>
        </p:nvCxnSpPr>
        <p:spPr>
          <a:xfrm>
            <a:off x="3992248" y="3886312"/>
            <a:ext cx="494378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40000"/>
                <a:lumOff val="60000"/>
              </a:schemeClr>
            </a:solidFill>
            <a:prstDash val="lgDash"/>
            <a:round/>
          </a:ln>
          <a:effectLst/>
        </p:spPr>
      </p:cxnSp>
    </p:spTree>
    <p:extLst>
      <p:ext uri="{BB962C8B-B14F-4D97-AF65-F5344CB8AC3E}">
        <p14:creationId xmlns:p14="http://schemas.microsoft.com/office/powerpoint/2010/main" val="401474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분산 빅데이터 시스템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CB43B5A-96C7-BB19-0899-E04D369D3F2E}"/>
              </a:ext>
            </a:extLst>
          </p:cNvPr>
          <p:cNvSpPr/>
          <p:nvPr/>
        </p:nvSpPr>
        <p:spPr>
          <a:xfrm>
            <a:off x="5364088" y="1124744"/>
            <a:ext cx="2199064" cy="540058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05BDB8-311E-B5D9-6837-F915115A0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" y="151531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369200024">
            <a:extLst>
              <a:ext uri="{FF2B5EF4-FFF2-40B4-BE49-F238E27FC236}">
                <a16:creationId xmlns:a16="http://schemas.microsoft.com/office/drawing/2014/main" id="{2189E577-C778-ADA6-5696-FE3116DAE3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7" r="1717"/>
          <a:stretch/>
        </p:blipFill>
        <p:spPr bwMode="auto">
          <a:xfrm>
            <a:off x="684893" y="2492896"/>
            <a:ext cx="3882642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_x191943808">
            <a:extLst>
              <a:ext uri="{FF2B5EF4-FFF2-40B4-BE49-F238E27FC236}">
                <a16:creationId xmlns:a16="http://schemas.microsoft.com/office/drawing/2014/main" id="{21EBF61F-E9BF-B339-2B9E-F2992E2A3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685" y="2923982"/>
            <a:ext cx="4145803" cy="252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EA305B96-2E1B-0745-4DD1-3369D0089CF9}"/>
              </a:ext>
            </a:extLst>
          </p:cNvPr>
          <p:cNvSpPr txBox="1">
            <a:spLocks/>
          </p:cNvSpPr>
          <p:nvPr/>
        </p:nvSpPr>
        <p:spPr>
          <a:xfrm>
            <a:off x="1252942" y="5651985"/>
            <a:ext cx="2746543" cy="41985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&lt; Replica Set </a:t>
            </a: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구성 </a:t>
            </a: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&gt;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6731590-DAAE-0B67-D3FC-352ECE49B788}"/>
              </a:ext>
            </a:extLst>
          </p:cNvPr>
          <p:cNvSpPr txBox="1">
            <a:spLocks/>
          </p:cNvSpPr>
          <p:nvPr/>
        </p:nvSpPr>
        <p:spPr>
          <a:xfrm>
            <a:off x="5389628" y="5651985"/>
            <a:ext cx="3003915" cy="41985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&lt; Sharded Cluster </a:t>
            </a: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구성 </a:t>
            </a: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&gt;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838D3CD-87FF-46D9-C062-9826032865BA}"/>
              </a:ext>
            </a:extLst>
          </p:cNvPr>
          <p:cNvSpPr txBox="1">
            <a:spLocks/>
          </p:cNvSpPr>
          <p:nvPr/>
        </p:nvSpPr>
        <p:spPr>
          <a:xfrm>
            <a:off x="683568" y="1124744"/>
            <a:ext cx="2901681" cy="49186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3.1 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분산 데이터베이스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BBADC7C5-F32F-DCE1-8AAB-81F85C7B5C1A}"/>
              </a:ext>
            </a:extLst>
          </p:cNvPr>
          <p:cNvSpPr txBox="1">
            <a:spLocks/>
          </p:cNvSpPr>
          <p:nvPr/>
        </p:nvSpPr>
        <p:spPr>
          <a:xfrm>
            <a:off x="965557" y="1616606"/>
            <a:ext cx="3666416" cy="49186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3.1.1 </a:t>
            </a: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분산 데이터베이스 구성</a:t>
            </a:r>
            <a:endParaRPr lang="en-US" altLang="ko-KR" sz="1800" b="0" i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4898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분산 빅데이터 시스템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CB43B5A-96C7-BB19-0899-E04D369D3F2E}"/>
              </a:ext>
            </a:extLst>
          </p:cNvPr>
          <p:cNvSpPr/>
          <p:nvPr/>
        </p:nvSpPr>
        <p:spPr>
          <a:xfrm>
            <a:off x="5364088" y="1124744"/>
            <a:ext cx="2199064" cy="540058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05BDB8-311E-B5D9-6837-F915115A0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" y="151531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6731590-DAAE-0B67-D3FC-352ECE49B788}"/>
              </a:ext>
            </a:extLst>
          </p:cNvPr>
          <p:cNvSpPr txBox="1">
            <a:spLocks/>
          </p:cNvSpPr>
          <p:nvPr/>
        </p:nvSpPr>
        <p:spPr>
          <a:xfrm>
            <a:off x="2592164" y="6031756"/>
            <a:ext cx="4464496" cy="41985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&lt; Docker</a:t>
            </a: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에서의 분산 데이터베이스 구성</a:t>
            </a: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&gt;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838D3CD-87FF-46D9-C062-9826032865BA}"/>
              </a:ext>
            </a:extLst>
          </p:cNvPr>
          <p:cNvSpPr txBox="1">
            <a:spLocks/>
          </p:cNvSpPr>
          <p:nvPr/>
        </p:nvSpPr>
        <p:spPr>
          <a:xfrm>
            <a:off x="683568" y="1124744"/>
            <a:ext cx="2901681" cy="49186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3.1 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분산 데이터베이스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BBADC7C5-F32F-DCE1-8AAB-81F85C7B5C1A}"/>
              </a:ext>
            </a:extLst>
          </p:cNvPr>
          <p:cNvSpPr txBox="1">
            <a:spLocks/>
          </p:cNvSpPr>
          <p:nvPr/>
        </p:nvSpPr>
        <p:spPr>
          <a:xfrm>
            <a:off x="965557" y="1616606"/>
            <a:ext cx="3666416" cy="49186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3.1.2 </a:t>
            </a: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분산 데이터베이스 구축</a:t>
            </a:r>
            <a:endParaRPr lang="en-US" altLang="ko-KR" sz="18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BF937BA-025D-84B2-796A-D3A4048A2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364762384">
            <a:extLst>
              <a:ext uri="{FF2B5EF4-FFF2-40B4-BE49-F238E27FC236}">
                <a16:creationId xmlns:a16="http://schemas.microsoft.com/office/drawing/2014/main" id="{6C29F41C-508C-AFA8-AB4E-1EA29BE48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69213"/>
            <a:ext cx="8130011" cy="341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011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분산 빅데이터 시스템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CB43B5A-96C7-BB19-0899-E04D369D3F2E}"/>
              </a:ext>
            </a:extLst>
          </p:cNvPr>
          <p:cNvSpPr/>
          <p:nvPr/>
        </p:nvSpPr>
        <p:spPr>
          <a:xfrm>
            <a:off x="5364088" y="1124744"/>
            <a:ext cx="2199064" cy="540058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05BDB8-311E-B5D9-6837-F915115A0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" y="151531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6731590-DAAE-0B67-D3FC-352ECE49B788}"/>
              </a:ext>
            </a:extLst>
          </p:cNvPr>
          <p:cNvSpPr txBox="1">
            <a:spLocks/>
          </p:cNvSpPr>
          <p:nvPr/>
        </p:nvSpPr>
        <p:spPr>
          <a:xfrm>
            <a:off x="2592164" y="6279326"/>
            <a:ext cx="4464496" cy="41985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&lt; Docker</a:t>
            </a: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에서의 분산시스템 구성 </a:t>
            </a: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&gt;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838D3CD-87FF-46D9-C062-9826032865BA}"/>
              </a:ext>
            </a:extLst>
          </p:cNvPr>
          <p:cNvSpPr txBox="1">
            <a:spLocks/>
          </p:cNvSpPr>
          <p:nvPr/>
        </p:nvSpPr>
        <p:spPr>
          <a:xfrm>
            <a:off x="683568" y="1124744"/>
            <a:ext cx="2901681" cy="49186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3.2 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분산 시스템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BF937BA-025D-84B2-796A-D3A4048A2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365538536">
            <a:extLst>
              <a:ext uri="{FF2B5EF4-FFF2-40B4-BE49-F238E27FC236}">
                <a16:creationId xmlns:a16="http://schemas.microsoft.com/office/drawing/2014/main" id="{AA0D3BDF-CA38-6E92-D109-71E4E5FAE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554" y="1743918"/>
            <a:ext cx="5876844" cy="448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22198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23320</TotalTime>
  <Words>443</Words>
  <Application>Microsoft Office PowerPoint</Application>
  <PresentationFormat>화면 슬라이드 쇼(4:3)</PresentationFormat>
  <Paragraphs>100</Paragraphs>
  <Slides>20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분산 빅데이터 서비스  시스템 구현</vt:lpstr>
      <vt:lpstr>목차</vt:lpstr>
      <vt:lpstr>목차</vt:lpstr>
      <vt:lpstr>서론</vt:lpstr>
      <vt:lpstr>서론</vt:lpstr>
      <vt:lpstr>이론적 배경</vt:lpstr>
      <vt:lpstr>분산 빅데이터 시스템</vt:lpstr>
      <vt:lpstr>분산 빅데이터 시스템</vt:lpstr>
      <vt:lpstr>분산 빅데이터 시스템</vt:lpstr>
      <vt:lpstr>분산 빅데이터 시스템</vt:lpstr>
      <vt:lpstr>분산 빅데이터 시스템</vt:lpstr>
      <vt:lpstr>상권분석 서비스</vt:lpstr>
      <vt:lpstr>분산 빅데이터 시스템</vt:lpstr>
      <vt:lpstr>분산 빅데이터 시스템</vt:lpstr>
      <vt:lpstr>분산 빅데이터 시스템</vt:lpstr>
      <vt:lpstr>분산 빅데이터 시스템</vt:lpstr>
      <vt:lpstr>분산 빅데이터 시스템</vt:lpstr>
      <vt:lpstr>분산 빅데이터 시스템</vt:lpstr>
      <vt:lpstr>분산 빅데이터 시스템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강민서</cp:lastModifiedBy>
  <cp:revision>1420</cp:revision>
  <cp:lastPrinted>2016-11-01T07:29:09Z</cp:lastPrinted>
  <dcterms:created xsi:type="dcterms:W3CDTF">2013-09-09T21:16:08Z</dcterms:created>
  <dcterms:modified xsi:type="dcterms:W3CDTF">2023-11-02T11:31:55Z</dcterms:modified>
</cp:coreProperties>
</file>