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1"/>
  </p:notesMasterIdLst>
  <p:sldIdLst>
    <p:sldId id="429" r:id="rId2"/>
    <p:sldId id="463" r:id="rId3"/>
    <p:sldId id="428" r:id="rId4"/>
    <p:sldId id="464" r:id="rId5"/>
    <p:sldId id="465" r:id="rId6"/>
    <p:sldId id="466" r:id="rId7"/>
    <p:sldId id="467" r:id="rId8"/>
    <p:sldId id="468" r:id="rId9"/>
    <p:sldId id="393" r:id="rId10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0000FF"/>
    <a:srgbClr val="9900FF"/>
    <a:srgbClr val="6600CC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45" autoAdjust="0"/>
    <p:restoredTop sz="95119" autoAdjust="0"/>
  </p:normalViewPr>
  <p:slideViewPr>
    <p:cSldViewPr>
      <p:cViewPr varScale="1">
        <p:scale>
          <a:sx n="82" d="100"/>
          <a:sy n="82" d="100"/>
        </p:scale>
        <p:origin x="123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강민서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1">
                <a:latin typeface="Arial"/>
                <a:ea typeface="굴림"/>
              </a:rPr>
              <a:t>Email : </a:t>
            </a:r>
            <a:r>
              <a:rPr lang="en-US" altLang="ko-KR" sz="1800" b="1" kern="0" spc="0">
                <a:solidFill>
                  <a:srgbClr val="000000"/>
                </a:solidFill>
                <a:effectLst/>
                <a:latin typeface="Arial" panose="020B0604020202020204" pitchFamily="34" charset="0"/>
                <a:ea typeface="함초롬바탕" panose="02030604000101010101" pitchFamily="18" charset="-127"/>
                <a:cs typeface="Arial" panose="020B0604020202020204" pitchFamily="34" charset="0"/>
              </a:rPr>
              <a:t>a01063294905</a:t>
            </a:r>
            <a:r>
              <a:rPr lang="en-US" altLang="ko-KR" sz="1800" b="1">
                <a:latin typeface="Arial"/>
                <a:ea typeface="굴림"/>
              </a:rPr>
              <a:t>@gmail.com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3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8" r:id="rId7"/>
    <p:sldLayoutId id="2147483759" r:id="rId8"/>
    <p:sldLayoutId id="2147483760" r:id="rId9"/>
    <p:sldLayoutId id="2147483761" r:id="rId10"/>
    <p:sldLayoutId id="2147483745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C61D7-E0F3-4777-8726-7F1E76229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bigdata</a:t>
            </a:r>
            <a:r>
              <a:rPr lang="ko-KR" altLang="en-US" dirty="0"/>
              <a:t> </a:t>
            </a:r>
            <a:r>
              <a:rPr lang="en-US" altLang="ko-KR" dirty="0"/>
              <a:t>study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623A7F-6E61-4C68-8518-0CB891D30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1560" y="4509120"/>
            <a:ext cx="6400800" cy="1752600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컴퓨터공학과</a:t>
            </a:r>
            <a:r>
              <a:rPr lang="en-US" altLang="ko-KR" dirty="0"/>
              <a:t>/21.8.2/</a:t>
            </a:r>
            <a:r>
              <a:rPr lang="ko-KR" altLang="en-US" dirty="0"/>
              <a:t>강민서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6C26414-A102-48A0-B3BE-B35723AA7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_x596017944">
            <a:extLst>
              <a:ext uri="{FF2B5EF4-FFF2-40B4-BE49-F238E27FC236}">
                <a16:creationId xmlns:a16="http://schemas.microsoft.com/office/drawing/2014/main" id="{F357016D-AA4C-4075-A110-30B35B6DE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3434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순천향대학교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컴퓨터시스템연구실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78565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bigdata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1E5C91-ED43-44C8-A5AE-5B9F25D76A29}"/>
              </a:ext>
            </a:extLst>
          </p:cNvPr>
          <p:cNvSpPr txBox="1"/>
          <p:nvPr/>
        </p:nvSpPr>
        <p:spPr>
          <a:xfrm>
            <a:off x="755650" y="1268760"/>
            <a:ext cx="7056710" cy="18671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&gt;&gt; </a:t>
            </a:r>
            <a:r>
              <a:rPr lang="ko-KR" altLang="en-US" sz="2000" dirty="0">
                <a:latin typeface="+mn-ea"/>
                <a:ea typeface="+mn-ea"/>
              </a:rPr>
              <a:t>과제</a:t>
            </a:r>
            <a:endParaRPr lang="en-US" altLang="ko-KR" sz="2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    - 2010</a:t>
            </a:r>
            <a:r>
              <a:rPr lang="ko-KR" altLang="en-US" sz="2000" dirty="0">
                <a:latin typeface="+mn-ea"/>
                <a:ea typeface="+mn-ea"/>
              </a:rPr>
              <a:t>년도 월별 최대온도</a:t>
            </a:r>
            <a:r>
              <a:rPr lang="en-US" altLang="ko-KR" sz="2000" dirty="0">
                <a:latin typeface="+mn-ea"/>
                <a:ea typeface="+mn-ea"/>
              </a:rPr>
              <a:t>, </a:t>
            </a:r>
            <a:r>
              <a:rPr lang="ko-KR" altLang="en-US" sz="2000" dirty="0">
                <a:latin typeface="+mn-ea"/>
                <a:ea typeface="+mn-ea"/>
              </a:rPr>
              <a:t>최저온도</a:t>
            </a:r>
            <a:r>
              <a:rPr lang="en-US" altLang="ko-KR" sz="2000" dirty="0">
                <a:latin typeface="+mn-ea"/>
                <a:ea typeface="+mn-ea"/>
              </a:rPr>
              <a:t>, </a:t>
            </a:r>
            <a:r>
              <a:rPr lang="ko-KR" altLang="en-US" sz="2000" dirty="0">
                <a:latin typeface="+mn-ea"/>
                <a:ea typeface="+mn-ea"/>
              </a:rPr>
              <a:t>평균온도</a:t>
            </a:r>
            <a:endParaRPr lang="en-US" altLang="ko-KR" sz="2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    - 2018</a:t>
            </a:r>
            <a:r>
              <a:rPr lang="ko-KR" altLang="en-US" sz="2000" dirty="0">
                <a:latin typeface="+mn-ea"/>
                <a:ea typeface="+mn-ea"/>
              </a:rPr>
              <a:t>년 </a:t>
            </a:r>
            <a:r>
              <a:rPr lang="en-US" altLang="ko-KR" sz="2000" dirty="0">
                <a:latin typeface="+mn-ea"/>
                <a:ea typeface="+mn-ea"/>
              </a:rPr>
              <a:t>1</a:t>
            </a:r>
            <a:r>
              <a:rPr lang="ko-KR" altLang="en-US" sz="2000" dirty="0">
                <a:latin typeface="+mn-ea"/>
                <a:ea typeface="+mn-ea"/>
              </a:rPr>
              <a:t>월중에 일교차가 제일 큰 날이 언제인가</a:t>
            </a:r>
            <a:endParaRPr lang="en-US" altLang="ko-KR" sz="2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    - 2018</a:t>
            </a:r>
            <a:r>
              <a:rPr lang="ko-KR" altLang="en-US" sz="2000" dirty="0">
                <a:latin typeface="+mn-ea"/>
                <a:ea typeface="+mn-ea"/>
              </a:rPr>
              <a:t>년중에 일교차가 제일 큰 달이 언제인가</a:t>
            </a:r>
            <a:endParaRPr lang="en-US" altLang="ko-KR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6176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가공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DF03D25-A74B-4DF8-9097-6DD09F447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3" y="1412776"/>
            <a:ext cx="13646299" cy="396044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91EAAF7-172B-498C-BF73-1E1DE1B2AE5B}"/>
              </a:ext>
            </a:extLst>
          </p:cNvPr>
          <p:cNvSpPr/>
          <p:nvPr/>
        </p:nvSpPr>
        <p:spPr>
          <a:xfrm>
            <a:off x="1619672" y="1412776"/>
            <a:ext cx="792088" cy="374441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519052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가공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DBEC7D-9E18-4A67-AFB4-91193F8F9058}"/>
              </a:ext>
            </a:extLst>
          </p:cNvPr>
          <p:cNvSpPr txBox="1"/>
          <p:nvPr/>
        </p:nvSpPr>
        <p:spPr>
          <a:xfrm>
            <a:off x="565966" y="1194531"/>
            <a:ext cx="81375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◆</a:t>
            </a:r>
            <a:r>
              <a:rPr lang="en-US" altLang="ko-KR" sz="2400" dirty="0">
                <a:latin typeface="+mn-ea"/>
                <a:ea typeface="+mn-ea"/>
              </a:rPr>
              <a:t> 1-1. 2010</a:t>
            </a:r>
            <a:r>
              <a:rPr lang="ko-KR" altLang="en-US" sz="2400" dirty="0">
                <a:latin typeface="+mn-ea"/>
                <a:ea typeface="+mn-ea"/>
              </a:rPr>
              <a:t>년도 월별 최대온도</a:t>
            </a:r>
            <a:endParaRPr lang="en-US" altLang="ko-KR" sz="2400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620EE6-43F7-41FA-A697-C2CC2A6C69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66"/>
          <a:stretch/>
        </p:blipFill>
        <p:spPr>
          <a:xfrm>
            <a:off x="536351" y="1984021"/>
            <a:ext cx="8607649" cy="3245827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407C428A-19C2-415D-95B0-9FB2DBB0D611}"/>
              </a:ext>
            </a:extLst>
          </p:cNvPr>
          <p:cNvGrpSpPr/>
          <p:nvPr/>
        </p:nvGrpSpPr>
        <p:grpSpPr>
          <a:xfrm>
            <a:off x="2411760" y="2636912"/>
            <a:ext cx="6804248" cy="3158077"/>
            <a:chOff x="678962" y="2137182"/>
            <a:chExt cx="8709398" cy="315807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E2F629A-474C-44B2-81B8-BD62A07CB923}"/>
                </a:ext>
              </a:extLst>
            </p:cNvPr>
            <p:cNvSpPr txBox="1"/>
            <p:nvPr/>
          </p:nvSpPr>
          <p:spPr>
            <a:xfrm>
              <a:off x="678962" y="2137182"/>
              <a:ext cx="8709398" cy="7735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latin typeface="+mn-ea"/>
                  <a:ea typeface="+mn-ea"/>
                </a:rPr>
                <a:t>&gt;&gt; </a:t>
              </a:r>
              <a:r>
                <a:rPr lang="en-US" altLang="ko-KR" sz="1600" dirty="0" err="1">
                  <a:latin typeface="+mn-ea"/>
                  <a:ea typeface="+mn-ea"/>
                </a:rPr>
                <a:t>df.select</a:t>
              </a:r>
              <a:r>
                <a:rPr lang="en-US" altLang="ko-KR" sz="1600" dirty="0">
                  <a:latin typeface="+mn-ea"/>
                  <a:ea typeface="+mn-ea"/>
                </a:rPr>
                <a:t>("*").where(year("</a:t>
              </a:r>
              <a:r>
                <a:rPr lang="ko-KR" altLang="en-US" sz="1600" dirty="0">
                  <a:latin typeface="+mn-ea"/>
                  <a:ea typeface="+mn-ea"/>
                </a:rPr>
                <a:t>일시</a:t>
              </a:r>
              <a:r>
                <a:rPr lang="en-US" altLang="ko-KR" sz="1600" dirty="0">
                  <a:latin typeface="+mn-ea"/>
                  <a:ea typeface="+mn-ea"/>
                </a:rPr>
                <a:t>")==2010).</a:t>
              </a:r>
              <a:r>
                <a:rPr lang="en-US" altLang="ko-KR" sz="1600" dirty="0" err="1">
                  <a:latin typeface="+mn-ea"/>
                  <a:ea typeface="+mn-ea"/>
                </a:rPr>
                <a:t>groupBy</a:t>
              </a:r>
              <a:r>
                <a:rPr lang="en-US" altLang="ko-KR" sz="1600" dirty="0">
                  <a:latin typeface="+mn-ea"/>
                  <a:ea typeface="+mn-ea"/>
                </a:rPr>
                <a:t>(month("</a:t>
              </a:r>
              <a:r>
                <a:rPr lang="ko-KR" altLang="en-US" sz="1600" dirty="0">
                  <a:latin typeface="+mn-ea"/>
                  <a:ea typeface="+mn-ea"/>
                </a:rPr>
                <a:t>일시</a:t>
              </a:r>
              <a:r>
                <a:rPr lang="en-US" altLang="ko-KR" sz="1600" dirty="0">
                  <a:latin typeface="+mn-ea"/>
                  <a:ea typeface="+mn-ea"/>
                </a:rPr>
                <a:t>").alias("</a:t>
              </a:r>
              <a:r>
                <a:rPr lang="ko-KR" altLang="en-US" sz="1600" dirty="0">
                  <a:latin typeface="+mn-ea"/>
                  <a:ea typeface="+mn-ea"/>
                </a:rPr>
                <a:t>일시</a:t>
              </a:r>
              <a:r>
                <a:rPr lang="en-US" altLang="ko-KR" sz="1600" dirty="0">
                  <a:latin typeface="+mn-ea"/>
                  <a:ea typeface="+mn-ea"/>
                </a:rPr>
                <a:t>")).</a:t>
              </a:r>
              <a:r>
                <a:rPr lang="en-US" altLang="ko-KR" sz="1600" dirty="0" err="1">
                  <a:latin typeface="+mn-ea"/>
                  <a:ea typeface="+mn-ea"/>
                </a:rPr>
                <a:t>agg</a:t>
              </a:r>
              <a:r>
                <a:rPr lang="en-US" altLang="ko-KR" sz="1600" dirty="0">
                  <a:latin typeface="+mn-ea"/>
                  <a:ea typeface="+mn-ea"/>
                </a:rPr>
                <a:t>(max("</a:t>
              </a:r>
              <a:r>
                <a:rPr lang="ko-KR" altLang="en-US" sz="1600" dirty="0">
                  <a:latin typeface="+mn-ea"/>
                  <a:ea typeface="+mn-ea"/>
                </a:rPr>
                <a:t>기온</a:t>
              </a:r>
              <a:r>
                <a:rPr lang="en-US" altLang="ko-KR" sz="1600" dirty="0">
                  <a:latin typeface="+mn-ea"/>
                  <a:ea typeface="+mn-ea"/>
                </a:rPr>
                <a:t>(°C)")).</a:t>
              </a:r>
              <a:r>
                <a:rPr lang="en-US" altLang="ko-KR" sz="1600" dirty="0" err="1">
                  <a:latin typeface="+mn-ea"/>
                  <a:ea typeface="+mn-ea"/>
                </a:rPr>
                <a:t>orderBy</a:t>
              </a:r>
              <a:r>
                <a:rPr lang="en-US" altLang="ko-KR" sz="1600" dirty="0">
                  <a:latin typeface="+mn-ea"/>
                  <a:ea typeface="+mn-ea"/>
                </a:rPr>
                <a:t>("</a:t>
              </a:r>
              <a:r>
                <a:rPr lang="ko-KR" altLang="en-US" sz="1600" dirty="0">
                  <a:latin typeface="+mn-ea"/>
                  <a:ea typeface="+mn-ea"/>
                </a:rPr>
                <a:t>일시</a:t>
              </a:r>
              <a:r>
                <a:rPr lang="en-US" altLang="ko-KR" sz="1600" dirty="0">
                  <a:latin typeface="+mn-ea"/>
                  <a:ea typeface="+mn-ea"/>
                </a:rPr>
                <a:t>").show()</a:t>
              </a: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C753F75F-2B69-4BE2-B9A0-619C3928F162}"/>
                </a:ext>
              </a:extLst>
            </p:cNvPr>
            <p:cNvCxnSpPr>
              <a:cxnSpLocks/>
            </p:cNvCxnSpPr>
            <p:nvPr/>
          </p:nvCxnSpPr>
          <p:spPr>
            <a:xfrm>
              <a:off x="798109" y="3438399"/>
              <a:ext cx="431974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</a:ln>
            <a:effectLst/>
          </p:spPr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76AE022-9531-4C91-8463-375BD43122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4887" y="2947814"/>
              <a:ext cx="2478774" cy="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CC99"/>
              </a:solidFill>
              <a:prstDash val="solid"/>
              <a:round/>
            </a:ln>
            <a:effectLst/>
          </p:spPr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81CF2F09-4E7D-48B9-83A6-7219EF3B9C7B}"/>
                </a:ext>
              </a:extLst>
            </p:cNvPr>
            <p:cNvCxnSpPr>
              <a:cxnSpLocks/>
            </p:cNvCxnSpPr>
            <p:nvPr/>
          </p:nvCxnSpPr>
          <p:spPr>
            <a:xfrm>
              <a:off x="6024812" y="2553502"/>
              <a:ext cx="2488585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</a:ln>
            <a:effectLst/>
          </p:spPr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2380258-289F-4C31-9317-45FB4239D98D}"/>
                </a:ext>
              </a:extLst>
            </p:cNvPr>
            <p:cNvCxnSpPr>
              <a:cxnSpLocks/>
            </p:cNvCxnSpPr>
            <p:nvPr/>
          </p:nvCxnSpPr>
          <p:spPr>
            <a:xfrm>
              <a:off x="1014095" y="2523954"/>
              <a:ext cx="4926056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F360D8B5-3ABE-479E-82E2-90DBC3D95F7E}"/>
                </a:ext>
              </a:extLst>
            </p:cNvPr>
            <p:cNvCxnSpPr>
              <a:cxnSpLocks/>
            </p:cNvCxnSpPr>
            <p:nvPr/>
          </p:nvCxnSpPr>
          <p:spPr>
            <a:xfrm>
              <a:off x="827584" y="4653136"/>
              <a:ext cx="431974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00CC99"/>
              </a:solidFill>
              <a:prstDash val="solid"/>
              <a:round/>
            </a:ln>
            <a:effectLst/>
          </p:spPr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6B5C13B8-BB82-421A-A3FE-62A62557BD19}"/>
                </a:ext>
              </a:extLst>
            </p:cNvPr>
            <p:cNvCxnSpPr>
              <a:cxnSpLocks/>
            </p:cNvCxnSpPr>
            <p:nvPr/>
          </p:nvCxnSpPr>
          <p:spPr>
            <a:xfrm>
              <a:off x="819944" y="4005064"/>
              <a:ext cx="431974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0000FF"/>
              </a:solidFill>
              <a:prstDash val="solid"/>
              <a:round/>
            </a:ln>
            <a:effectLst/>
          </p:spPr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D561AA-9151-4B0F-A423-4DE9FD735398}"/>
                </a:ext>
              </a:extLst>
            </p:cNvPr>
            <p:cNvSpPr txBox="1"/>
            <p:nvPr/>
          </p:nvSpPr>
          <p:spPr>
            <a:xfrm>
              <a:off x="708374" y="3399725"/>
              <a:ext cx="8172400" cy="4431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800" dirty="0">
                  <a:latin typeface="+mn-ea"/>
                  <a:ea typeface="+mn-ea"/>
                </a:rPr>
                <a:t>'</a:t>
              </a:r>
              <a:r>
                <a:rPr lang="ko-KR" altLang="en-US" sz="1400" dirty="0">
                  <a:latin typeface="+mn-ea"/>
                  <a:ea typeface="+mn-ea"/>
                </a:rPr>
                <a:t>일시</a:t>
              </a:r>
              <a:r>
                <a:rPr lang="en-US" altLang="ko-KR" sz="1400" dirty="0">
                  <a:latin typeface="+mn-ea"/>
                  <a:ea typeface="+mn-ea"/>
                </a:rPr>
                <a:t>＇</a:t>
              </a:r>
              <a:r>
                <a:rPr lang="ko-KR" altLang="en-US" sz="1400" dirty="0">
                  <a:latin typeface="+mn-ea"/>
                  <a:ea typeface="+mn-ea"/>
                </a:rPr>
                <a:t> 칼럼에서 년도가 </a:t>
              </a:r>
              <a:r>
                <a:rPr lang="en-US" altLang="ko-KR" sz="1400" dirty="0">
                  <a:latin typeface="+mn-ea"/>
                  <a:ea typeface="+mn-ea"/>
                </a:rPr>
                <a:t>2010</a:t>
              </a:r>
              <a:r>
                <a:rPr lang="ko-KR" altLang="en-US" sz="1400" dirty="0">
                  <a:latin typeface="+mn-ea"/>
                  <a:ea typeface="+mn-ea"/>
                </a:rPr>
                <a:t>년인 것을 가져옴</a:t>
              </a:r>
              <a:endParaRPr lang="en-US" altLang="ko-KR" sz="1800" dirty="0">
                <a:latin typeface="+mn-ea"/>
                <a:ea typeface="+mn-ea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9103367-4724-49DD-977B-920E69274A53}"/>
                </a:ext>
              </a:extLst>
            </p:cNvPr>
            <p:cNvSpPr txBox="1"/>
            <p:nvPr/>
          </p:nvSpPr>
          <p:spPr>
            <a:xfrm>
              <a:off x="755650" y="4033542"/>
              <a:ext cx="7347024" cy="365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>
                  <a:latin typeface="+mn-ea"/>
                  <a:ea typeface="+mn-ea"/>
                </a:rPr>
                <a:t>달 별로 그룹화를 해주고 칼럼이름을 </a:t>
              </a:r>
              <a:r>
                <a:rPr lang="en-US" altLang="ko-KR" sz="1400" dirty="0">
                  <a:latin typeface="+mn-ea"/>
                  <a:ea typeface="+mn-ea"/>
                </a:rPr>
                <a:t>‘</a:t>
              </a:r>
              <a:r>
                <a:rPr lang="ko-KR" altLang="en-US" sz="1400" dirty="0">
                  <a:latin typeface="+mn-ea"/>
                  <a:ea typeface="+mn-ea"/>
                </a:rPr>
                <a:t>일시</a:t>
              </a:r>
              <a:r>
                <a:rPr lang="en-US" altLang="ko-KR" sz="1400" dirty="0">
                  <a:latin typeface="+mn-ea"/>
                  <a:ea typeface="+mn-ea"/>
                </a:rPr>
                <a:t>'</a:t>
              </a:r>
              <a:r>
                <a:rPr lang="ko-KR" altLang="en-US" sz="1400" dirty="0">
                  <a:latin typeface="+mn-ea"/>
                  <a:ea typeface="+mn-ea"/>
                </a:rPr>
                <a:t>로 변경해준다</a:t>
              </a:r>
              <a:endParaRPr lang="en-US" altLang="ko-KR" sz="1400" dirty="0">
                <a:latin typeface="+mn-ea"/>
                <a:ea typeface="+mn-ea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F755FE8-6C6D-49B9-9530-07A53E742CE6}"/>
                </a:ext>
              </a:extLst>
            </p:cNvPr>
            <p:cNvSpPr txBox="1"/>
            <p:nvPr/>
          </p:nvSpPr>
          <p:spPr>
            <a:xfrm>
              <a:off x="802939" y="4606929"/>
              <a:ext cx="7347024" cy="688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+mn-ea"/>
                  <a:ea typeface="+mn-ea"/>
                </a:rPr>
                <a:t>.</a:t>
              </a:r>
              <a:r>
                <a:rPr lang="en-US" altLang="ko-KR" sz="1400" dirty="0" err="1">
                  <a:latin typeface="+mn-ea"/>
                  <a:ea typeface="+mn-ea"/>
                </a:rPr>
                <a:t>agg</a:t>
              </a:r>
              <a:r>
                <a:rPr lang="en-US" altLang="ko-KR" sz="1400" dirty="0">
                  <a:latin typeface="+mn-ea"/>
                  <a:ea typeface="+mn-ea"/>
                </a:rPr>
                <a:t> - </a:t>
              </a:r>
              <a:r>
                <a:rPr lang="ko-KR" altLang="en-US" sz="1400" dirty="0">
                  <a:latin typeface="+mn-ea"/>
                  <a:ea typeface="+mn-ea"/>
                </a:rPr>
                <a:t>여러 집계처리를 한번에 가능하게 해준다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+mn-ea"/>
                  <a:ea typeface="+mn-ea"/>
                </a:rPr>
                <a:t>max("</a:t>
              </a:r>
              <a:r>
                <a:rPr lang="ko-KR" altLang="en-US" sz="1400" dirty="0">
                  <a:latin typeface="+mn-ea"/>
                  <a:ea typeface="+mn-ea"/>
                </a:rPr>
                <a:t>기온</a:t>
              </a:r>
              <a:r>
                <a:rPr lang="en-US" altLang="ko-KR" sz="1400" dirty="0">
                  <a:latin typeface="+mn-ea"/>
                  <a:ea typeface="+mn-ea"/>
                </a:rPr>
                <a:t>(°C)")) - </a:t>
              </a:r>
              <a:r>
                <a:rPr lang="ko-KR" altLang="en-US" sz="1400" dirty="0">
                  <a:latin typeface="+mn-ea"/>
                  <a:ea typeface="+mn-ea"/>
                </a:rPr>
                <a:t>기온</a:t>
              </a:r>
              <a:r>
                <a:rPr lang="en-US" altLang="ko-KR" sz="1400" dirty="0">
                  <a:latin typeface="+mn-ea"/>
                  <a:ea typeface="+mn-ea"/>
                </a:rPr>
                <a:t>(°C) </a:t>
              </a:r>
              <a:r>
                <a:rPr lang="ko-KR" altLang="en-US" sz="1400" dirty="0">
                  <a:latin typeface="+mn-ea"/>
                  <a:ea typeface="+mn-ea"/>
                </a:rPr>
                <a:t>칼럼에서 가장 큰 값을 구함 </a:t>
              </a:r>
              <a:endParaRPr lang="en-US" altLang="ko-KR" sz="1400" dirty="0">
                <a:latin typeface="+mn-ea"/>
                <a:ea typeface="+mn-ea"/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917785C1-FBE7-4A57-92A6-055CA25FFF91}"/>
                </a:ext>
              </a:extLst>
            </p:cNvPr>
            <p:cNvCxnSpPr>
              <a:cxnSpLocks/>
            </p:cNvCxnSpPr>
            <p:nvPr/>
          </p:nvCxnSpPr>
          <p:spPr>
            <a:xfrm>
              <a:off x="909700" y="2929270"/>
              <a:ext cx="1591816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40323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가공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DBEC7D-9E18-4A67-AFB4-91193F8F9058}"/>
              </a:ext>
            </a:extLst>
          </p:cNvPr>
          <p:cNvSpPr txBox="1"/>
          <p:nvPr/>
        </p:nvSpPr>
        <p:spPr>
          <a:xfrm>
            <a:off x="565966" y="1194531"/>
            <a:ext cx="81375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◆</a:t>
            </a:r>
            <a:r>
              <a:rPr lang="en-US" altLang="ko-KR" sz="2400" dirty="0">
                <a:latin typeface="+mn-ea"/>
                <a:ea typeface="+mn-ea"/>
              </a:rPr>
              <a:t> 1-2. 2010</a:t>
            </a:r>
            <a:r>
              <a:rPr lang="ko-KR" altLang="en-US" sz="2400" dirty="0">
                <a:latin typeface="+mn-ea"/>
                <a:ea typeface="+mn-ea"/>
              </a:rPr>
              <a:t>년도 월별 최저온도</a:t>
            </a:r>
            <a:endParaRPr lang="en-US" altLang="ko-KR" sz="2400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6315E2-0E9A-4682-8CC2-41076C30FE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58"/>
          <a:stretch/>
        </p:blipFill>
        <p:spPr>
          <a:xfrm>
            <a:off x="467545" y="1984021"/>
            <a:ext cx="8676456" cy="3353091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2BAC3CF0-DE61-4C69-AD58-940647CC3912}"/>
              </a:ext>
            </a:extLst>
          </p:cNvPr>
          <p:cNvGrpSpPr/>
          <p:nvPr/>
        </p:nvGrpSpPr>
        <p:grpSpPr>
          <a:xfrm>
            <a:off x="2411760" y="2636912"/>
            <a:ext cx="6804248" cy="3158077"/>
            <a:chOff x="678962" y="2137182"/>
            <a:chExt cx="8709398" cy="315807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8D33779-569A-49DA-8054-C90FAE5330CA}"/>
                </a:ext>
              </a:extLst>
            </p:cNvPr>
            <p:cNvSpPr txBox="1"/>
            <p:nvPr/>
          </p:nvSpPr>
          <p:spPr>
            <a:xfrm>
              <a:off x="678962" y="2137182"/>
              <a:ext cx="8709398" cy="7735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latin typeface="+mn-ea"/>
                  <a:ea typeface="+mn-ea"/>
                </a:rPr>
                <a:t>&gt;&gt; </a:t>
              </a:r>
              <a:r>
                <a:rPr lang="en-US" altLang="ko-KR" sz="1600" dirty="0" err="1">
                  <a:latin typeface="+mn-ea"/>
                  <a:ea typeface="+mn-ea"/>
                </a:rPr>
                <a:t>df.select</a:t>
              </a:r>
              <a:r>
                <a:rPr lang="en-US" altLang="ko-KR" sz="1600" dirty="0">
                  <a:latin typeface="+mn-ea"/>
                  <a:ea typeface="+mn-ea"/>
                </a:rPr>
                <a:t>("*").where(year("</a:t>
              </a:r>
              <a:r>
                <a:rPr lang="ko-KR" altLang="en-US" sz="1600" dirty="0">
                  <a:latin typeface="+mn-ea"/>
                  <a:ea typeface="+mn-ea"/>
                </a:rPr>
                <a:t>일시</a:t>
              </a:r>
              <a:r>
                <a:rPr lang="en-US" altLang="ko-KR" sz="1600" dirty="0">
                  <a:latin typeface="+mn-ea"/>
                  <a:ea typeface="+mn-ea"/>
                </a:rPr>
                <a:t>")==2010).</a:t>
              </a:r>
              <a:r>
                <a:rPr lang="en-US" altLang="ko-KR" sz="1600" dirty="0" err="1">
                  <a:latin typeface="+mn-ea"/>
                  <a:ea typeface="+mn-ea"/>
                </a:rPr>
                <a:t>groupBy</a:t>
              </a:r>
              <a:r>
                <a:rPr lang="en-US" altLang="ko-KR" sz="1600" dirty="0">
                  <a:latin typeface="+mn-ea"/>
                  <a:ea typeface="+mn-ea"/>
                </a:rPr>
                <a:t>(month("</a:t>
              </a:r>
              <a:r>
                <a:rPr lang="ko-KR" altLang="en-US" sz="1600" dirty="0">
                  <a:latin typeface="+mn-ea"/>
                  <a:ea typeface="+mn-ea"/>
                </a:rPr>
                <a:t>일시</a:t>
              </a:r>
              <a:r>
                <a:rPr lang="en-US" altLang="ko-KR" sz="1600" dirty="0">
                  <a:latin typeface="+mn-ea"/>
                  <a:ea typeface="+mn-ea"/>
                </a:rPr>
                <a:t>").alias(＂</a:t>
              </a:r>
              <a:r>
                <a:rPr lang="ko-KR" altLang="en-US" sz="1600" dirty="0">
                  <a:latin typeface="+mn-ea"/>
                  <a:ea typeface="+mn-ea"/>
                </a:rPr>
                <a:t>월</a:t>
              </a:r>
              <a:r>
                <a:rPr lang="en-US" altLang="ko-KR" sz="1600" dirty="0">
                  <a:latin typeface="+mn-ea"/>
                  <a:ea typeface="+mn-ea"/>
                </a:rPr>
                <a:t>＂)).</a:t>
              </a:r>
              <a:r>
                <a:rPr lang="en-US" altLang="ko-KR" sz="1600" dirty="0" err="1">
                  <a:latin typeface="+mn-ea"/>
                  <a:ea typeface="+mn-ea"/>
                </a:rPr>
                <a:t>agg</a:t>
              </a:r>
              <a:r>
                <a:rPr lang="en-US" altLang="ko-KR" sz="1600" dirty="0">
                  <a:latin typeface="+mn-ea"/>
                  <a:ea typeface="+mn-ea"/>
                </a:rPr>
                <a:t>(min(＂</a:t>
              </a:r>
              <a:r>
                <a:rPr lang="ko-KR" altLang="en-US" sz="1600" dirty="0">
                  <a:latin typeface="+mn-ea"/>
                  <a:ea typeface="+mn-ea"/>
                </a:rPr>
                <a:t>기온</a:t>
              </a:r>
              <a:r>
                <a:rPr lang="en-US" altLang="ko-KR" sz="1600" dirty="0">
                  <a:latin typeface="+mn-ea"/>
                  <a:ea typeface="+mn-ea"/>
                </a:rPr>
                <a:t>(°C)＂)).</a:t>
              </a:r>
              <a:r>
                <a:rPr lang="en-US" altLang="ko-KR" sz="1600" dirty="0" err="1">
                  <a:latin typeface="+mn-ea"/>
                  <a:ea typeface="+mn-ea"/>
                </a:rPr>
                <a:t>orderBy</a:t>
              </a:r>
              <a:r>
                <a:rPr lang="en-US" altLang="ko-KR" sz="1600" dirty="0">
                  <a:latin typeface="+mn-ea"/>
                  <a:ea typeface="+mn-ea"/>
                </a:rPr>
                <a:t>("</a:t>
              </a:r>
              <a:r>
                <a:rPr lang="ko-KR" altLang="en-US" sz="1600" dirty="0">
                  <a:latin typeface="+mn-ea"/>
                  <a:ea typeface="+mn-ea"/>
                </a:rPr>
                <a:t>월</a:t>
              </a:r>
              <a:r>
                <a:rPr lang="en-US" altLang="ko-KR" sz="1600" dirty="0">
                  <a:latin typeface="+mn-ea"/>
                  <a:ea typeface="+mn-ea"/>
                </a:rPr>
                <a:t>").show()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AA6F1E4-493C-4828-ABF1-D5BBFF8A54E0}"/>
                </a:ext>
              </a:extLst>
            </p:cNvPr>
            <p:cNvCxnSpPr>
              <a:cxnSpLocks/>
            </p:cNvCxnSpPr>
            <p:nvPr/>
          </p:nvCxnSpPr>
          <p:spPr>
            <a:xfrm>
              <a:off x="798109" y="3438399"/>
              <a:ext cx="431974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</a:ln>
            <a:effectLst/>
          </p:spPr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7C0E533-1DFD-4D2F-80D8-AE34439BF6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4887" y="2947814"/>
              <a:ext cx="2478774" cy="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CC99"/>
              </a:solidFill>
              <a:prstDash val="solid"/>
              <a:round/>
            </a:ln>
            <a:effectLst/>
          </p:spPr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D0F2FC5-3BF9-4EE6-B3F1-59ABCE40EFDC}"/>
                </a:ext>
              </a:extLst>
            </p:cNvPr>
            <p:cNvCxnSpPr>
              <a:cxnSpLocks/>
            </p:cNvCxnSpPr>
            <p:nvPr/>
          </p:nvCxnSpPr>
          <p:spPr>
            <a:xfrm>
              <a:off x="6024812" y="2553502"/>
              <a:ext cx="2488585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</a:ln>
            <a:effectLst/>
          </p:spPr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361276F6-CC10-42F1-9066-FD03B227388C}"/>
                </a:ext>
              </a:extLst>
            </p:cNvPr>
            <p:cNvCxnSpPr>
              <a:cxnSpLocks/>
            </p:cNvCxnSpPr>
            <p:nvPr/>
          </p:nvCxnSpPr>
          <p:spPr>
            <a:xfrm>
              <a:off x="1014095" y="2523954"/>
              <a:ext cx="4926056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7F87656-C118-4AC2-9604-1D01DC6101A8}"/>
                </a:ext>
              </a:extLst>
            </p:cNvPr>
            <p:cNvCxnSpPr>
              <a:cxnSpLocks/>
            </p:cNvCxnSpPr>
            <p:nvPr/>
          </p:nvCxnSpPr>
          <p:spPr>
            <a:xfrm>
              <a:off x="827584" y="4653136"/>
              <a:ext cx="431974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00CC99"/>
              </a:solidFill>
              <a:prstDash val="solid"/>
              <a:round/>
            </a:ln>
            <a:effectLst/>
          </p:spPr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870F96A5-9C0F-458C-9C49-F8F64F89A89B}"/>
                </a:ext>
              </a:extLst>
            </p:cNvPr>
            <p:cNvCxnSpPr>
              <a:cxnSpLocks/>
            </p:cNvCxnSpPr>
            <p:nvPr/>
          </p:nvCxnSpPr>
          <p:spPr>
            <a:xfrm>
              <a:off x="819944" y="4005064"/>
              <a:ext cx="431974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0000FF"/>
              </a:solidFill>
              <a:prstDash val="solid"/>
              <a:round/>
            </a:ln>
            <a:effectLst/>
          </p:spPr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47EE4D3-BDDB-428E-81CF-2F1C8C868F1B}"/>
                </a:ext>
              </a:extLst>
            </p:cNvPr>
            <p:cNvSpPr txBox="1"/>
            <p:nvPr/>
          </p:nvSpPr>
          <p:spPr>
            <a:xfrm>
              <a:off x="708374" y="3399725"/>
              <a:ext cx="8172400" cy="4431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800" dirty="0">
                  <a:latin typeface="+mn-ea"/>
                  <a:ea typeface="+mn-ea"/>
                </a:rPr>
                <a:t>'</a:t>
              </a:r>
              <a:r>
                <a:rPr lang="ko-KR" altLang="en-US" sz="1400" dirty="0">
                  <a:latin typeface="+mn-ea"/>
                  <a:ea typeface="+mn-ea"/>
                </a:rPr>
                <a:t>일시</a:t>
              </a:r>
              <a:r>
                <a:rPr lang="en-US" altLang="ko-KR" sz="1400" dirty="0">
                  <a:latin typeface="+mn-ea"/>
                  <a:ea typeface="+mn-ea"/>
                </a:rPr>
                <a:t>＇</a:t>
              </a:r>
              <a:r>
                <a:rPr lang="ko-KR" altLang="en-US" sz="1400" dirty="0">
                  <a:latin typeface="+mn-ea"/>
                  <a:ea typeface="+mn-ea"/>
                </a:rPr>
                <a:t> 칼럼에서 년도가 </a:t>
              </a:r>
              <a:r>
                <a:rPr lang="en-US" altLang="ko-KR" sz="1400" dirty="0">
                  <a:latin typeface="+mn-ea"/>
                  <a:ea typeface="+mn-ea"/>
                </a:rPr>
                <a:t>2010</a:t>
              </a:r>
              <a:r>
                <a:rPr lang="ko-KR" altLang="en-US" sz="1400" dirty="0">
                  <a:latin typeface="+mn-ea"/>
                  <a:ea typeface="+mn-ea"/>
                </a:rPr>
                <a:t>년인 것을 가져옴</a:t>
              </a:r>
              <a:endParaRPr lang="en-US" altLang="ko-KR" sz="1800" dirty="0">
                <a:latin typeface="+mn-ea"/>
                <a:ea typeface="+mn-ea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D68B08B-C118-48D7-8716-E7B42366ECE7}"/>
                </a:ext>
              </a:extLst>
            </p:cNvPr>
            <p:cNvSpPr txBox="1"/>
            <p:nvPr/>
          </p:nvSpPr>
          <p:spPr>
            <a:xfrm>
              <a:off x="755650" y="4033542"/>
              <a:ext cx="7347024" cy="365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>
                  <a:latin typeface="+mn-ea"/>
                  <a:ea typeface="+mn-ea"/>
                </a:rPr>
                <a:t>달 별로 그룹화를 해주고 칼럼이름을 </a:t>
              </a:r>
              <a:r>
                <a:rPr lang="en-US" altLang="ko-KR" sz="1400" dirty="0">
                  <a:latin typeface="+mn-ea"/>
                  <a:ea typeface="+mn-ea"/>
                </a:rPr>
                <a:t>‘</a:t>
              </a:r>
              <a:r>
                <a:rPr lang="ko-KR" altLang="en-US" sz="1400" dirty="0">
                  <a:latin typeface="+mn-ea"/>
                  <a:ea typeface="+mn-ea"/>
                </a:rPr>
                <a:t>월</a:t>
              </a:r>
              <a:r>
                <a:rPr lang="en-US" altLang="ko-KR" sz="1400" dirty="0">
                  <a:latin typeface="+mn-ea"/>
                  <a:ea typeface="+mn-ea"/>
                </a:rPr>
                <a:t>'</a:t>
              </a:r>
              <a:r>
                <a:rPr lang="ko-KR" altLang="en-US" sz="1400" dirty="0">
                  <a:latin typeface="+mn-ea"/>
                  <a:ea typeface="+mn-ea"/>
                </a:rPr>
                <a:t>로 변경해준다</a:t>
              </a:r>
              <a:endParaRPr lang="en-US" altLang="ko-KR" sz="1400" dirty="0">
                <a:latin typeface="+mn-ea"/>
                <a:ea typeface="+mn-ea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EE94B64-BC80-4EC4-B4F4-3ABF6F776B11}"/>
                </a:ext>
              </a:extLst>
            </p:cNvPr>
            <p:cNvSpPr txBox="1"/>
            <p:nvPr/>
          </p:nvSpPr>
          <p:spPr>
            <a:xfrm>
              <a:off x="802939" y="4606929"/>
              <a:ext cx="7347024" cy="688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+mn-ea"/>
                  <a:ea typeface="+mn-ea"/>
                </a:rPr>
                <a:t>.</a:t>
              </a:r>
              <a:r>
                <a:rPr lang="en-US" altLang="ko-KR" sz="1400" dirty="0" err="1">
                  <a:latin typeface="+mn-ea"/>
                  <a:ea typeface="+mn-ea"/>
                </a:rPr>
                <a:t>agg</a:t>
              </a:r>
              <a:r>
                <a:rPr lang="en-US" altLang="ko-KR" sz="1400" dirty="0">
                  <a:latin typeface="+mn-ea"/>
                  <a:ea typeface="+mn-ea"/>
                </a:rPr>
                <a:t> - </a:t>
              </a:r>
              <a:r>
                <a:rPr lang="ko-KR" altLang="en-US" sz="1400" dirty="0">
                  <a:latin typeface="+mn-ea"/>
                  <a:ea typeface="+mn-ea"/>
                </a:rPr>
                <a:t>여러 집계처리를 한번에 가능하게 해준다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+mn-ea"/>
                  <a:ea typeface="+mn-ea"/>
                </a:rPr>
                <a:t>min("</a:t>
              </a:r>
              <a:r>
                <a:rPr lang="ko-KR" altLang="en-US" sz="1400" dirty="0">
                  <a:latin typeface="+mn-ea"/>
                  <a:ea typeface="+mn-ea"/>
                </a:rPr>
                <a:t>기온</a:t>
              </a:r>
              <a:r>
                <a:rPr lang="en-US" altLang="ko-KR" sz="1400" dirty="0">
                  <a:latin typeface="+mn-ea"/>
                  <a:ea typeface="+mn-ea"/>
                </a:rPr>
                <a:t>(°C)")) - </a:t>
              </a:r>
              <a:r>
                <a:rPr lang="ko-KR" altLang="en-US" sz="1400" dirty="0">
                  <a:latin typeface="+mn-ea"/>
                  <a:ea typeface="+mn-ea"/>
                </a:rPr>
                <a:t>기온</a:t>
              </a:r>
              <a:r>
                <a:rPr lang="en-US" altLang="ko-KR" sz="1400" dirty="0">
                  <a:latin typeface="+mn-ea"/>
                  <a:ea typeface="+mn-ea"/>
                </a:rPr>
                <a:t>(°C) </a:t>
              </a:r>
              <a:r>
                <a:rPr lang="ko-KR" altLang="en-US" sz="1400" dirty="0">
                  <a:latin typeface="+mn-ea"/>
                  <a:ea typeface="+mn-ea"/>
                </a:rPr>
                <a:t>칼럼에서 가장 작은 값을 구함 </a:t>
              </a:r>
              <a:endParaRPr lang="en-US" altLang="ko-KR" sz="1400" dirty="0">
                <a:latin typeface="+mn-ea"/>
                <a:ea typeface="+mn-ea"/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97DD9494-E330-4AC0-AB21-F3F7E6E089E6}"/>
                </a:ext>
              </a:extLst>
            </p:cNvPr>
            <p:cNvCxnSpPr>
              <a:cxnSpLocks/>
            </p:cNvCxnSpPr>
            <p:nvPr/>
          </p:nvCxnSpPr>
          <p:spPr>
            <a:xfrm>
              <a:off x="909700" y="2929270"/>
              <a:ext cx="1591816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86715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가공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DBEC7D-9E18-4A67-AFB4-91193F8F9058}"/>
              </a:ext>
            </a:extLst>
          </p:cNvPr>
          <p:cNvSpPr txBox="1"/>
          <p:nvPr/>
        </p:nvSpPr>
        <p:spPr>
          <a:xfrm>
            <a:off x="565966" y="1194531"/>
            <a:ext cx="81375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◆</a:t>
            </a:r>
            <a:r>
              <a:rPr lang="en-US" altLang="ko-KR" sz="2400" dirty="0">
                <a:latin typeface="+mn-ea"/>
                <a:ea typeface="+mn-ea"/>
              </a:rPr>
              <a:t> 1-3. 2010</a:t>
            </a:r>
            <a:r>
              <a:rPr lang="ko-KR" altLang="en-US" sz="2400" dirty="0">
                <a:latin typeface="+mn-ea"/>
                <a:ea typeface="+mn-ea"/>
              </a:rPr>
              <a:t>년도 월별 평균온도</a:t>
            </a:r>
            <a:endParaRPr lang="en-US" altLang="ko-KR" sz="2400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63CDD1-1DCC-4EF3-B39A-48F5EAAA63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13"/>
          <a:stretch/>
        </p:blipFill>
        <p:spPr>
          <a:xfrm>
            <a:off x="467544" y="1916832"/>
            <a:ext cx="8676456" cy="3257368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A4447664-5259-45B2-B07D-555BD7AC8993}"/>
              </a:ext>
            </a:extLst>
          </p:cNvPr>
          <p:cNvGrpSpPr/>
          <p:nvPr/>
        </p:nvGrpSpPr>
        <p:grpSpPr>
          <a:xfrm>
            <a:off x="2411760" y="2636912"/>
            <a:ext cx="6804248" cy="3158077"/>
            <a:chOff x="678962" y="2137182"/>
            <a:chExt cx="8709398" cy="315807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EBA6B13-E032-45CC-B13C-DC0CB5E5B561}"/>
                </a:ext>
              </a:extLst>
            </p:cNvPr>
            <p:cNvSpPr txBox="1"/>
            <p:nvPr/>
          </p:nvSpPr>
          <p:spPr>
            <a:xfrm>
              <a:off x="678962" y="2137182"/>
              <a:ext cx="8709398" cy="7735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latin typeface="+mn-ea"/>
                  <a:ea typeface="+mn-ea"/>
                </a:rPr>
                <a:t>&gt;&gt; </a:t>
              </a:r>
              <a:r>
                <a:rPr lang="en-US" altLang="ko-KR" sz="1600" dirty="0" err="1">
                  <a:latin typeface="+mn-ea"/>
                  <a:ea typeface="+mn-ea"/>
                </a:rPr>
                <a:t>df.select</a:t>
              </a:r>
              <a:r>
                <a:rPr lang="en-US" altLang="ko-KR" sz="1600" dirty="0">
                  <a:latin typeface="+mn-ea"/>
                  <a:ea typeface="+mn-ea"/>
                </a:rPr>
                <a:t>("*").where(year("</a:t>
              </a:r>
              <a:r>
                <a:rPr lang="ko-KR" altLang="en-US" sz="1600" dirty="0">
                  <a:latin typeface="+mn-ea"/>
                  <a:ea typeface="+mn-ea"/>
                </a:rPr>
                <a:t>일시</a:t>
              </a:r>
              <a:r>
                <a:rPr lang="en-US" altLang="ko-KR" sz="1600" dirty="0">
                  <a:latin typeface="+mn-ea"/>
                  <a:ea typeface="+mn-ea"/>
                </a:rPr>
                <a:t>")==2010).</a:t>
              </a:r>
              <a:r>
                <a:rPr lang="en-US" altLang="ko-KR" sz="1600" dirty="0" err="1">
                  <a:latin typeface="+mn-ea"/>
                  <a:ea typeface="+mn-ea"/>
                </a:rPr>
                <a:t>groupBy</a:t>
              </a:r>
              <a:r>
                <a:rPr lang="en-US" altLang="ko-KR" sz="1600" dirty="0">
                  <a:latin typeface="+mn-ea"/>
                  <a:ea typeface="+mn-ea"/>
                </a:rPr>
                <a:t>(month("</a:t>
              </a:r>
              <a:r>
                <a:rPr lang="ko-KR" altLang="en-US" sz="1600" dirty="0">
                  <a:latin typeface="+mn-ea"/>
                  <a:ea typeface="+mn-ea"/>
                </a:rPr>
                <a:t>일시</a:t>
              </a:r>
              <a:r>
                <a:rPr lang="en-US" altLang="ko-KR" sz="1600" dirty="0">
                  <a:latin typeface="+mn-ea"/>
                  <a:ea typeface="+mn-ea"/>
                </a:rPr>
                <a:t>").alias(＂</a:t>
              </a:r>
              <a:r>
                <a:rPr lang="ko-KR" altLang="en-US" sz="1600" dirty="0">
                  <a:latin typeface="+mn-ea"/>
                  <a:ea typeface="+mn-ea"/>
                </a:rPr>
                <a:t>월</a:t>
              </a:r>
              <a:r>
                <a:rPr lang="en-US" altLang="ko-KR" sz="1600" dirty="0">
                  <a:latin typeface="+mn-ea"/>
                  <a:ea typeface="+mn-ea"/>
                </a:rPr>
                <a:t>＂)).</a:t>
              </a:r>
              <a:r>
                <a:rPr lang="en-US" altLang="ko-KR" sz="1600" dirty="0" err="1">
                  <a:latin typeface="+mn-ea"/>
                  <a:ea typeface="+mn-ea"/>
                </a:rPr>
                <a:t>agg</a:t>
              </a:r>
              <a:r>
                <a:rPr lang="en-US" altLang="ko-KR" sz="1600" dirty="0">
                  <a:latin typeface="+mn-ea"/>
                  <a:ea typeface="+mn-ea"/>
                </a:rPr>
                <a:t>(avg(＂</a:t>
              </a:r>
              <a:r>
                <a:rPr lang="ko-KR" altLang="en-US" sz="1600" dirty="0">
                  <a:latin typeface="+mn-ea"/>
                  <a:ea typeface="+mn-ea"/>
                </a:rPr>
                <a:t>기온</a:t>
              </a:r>
              <a:r>
                <a:rPr lang="en-US" altLang="ko-KR" sz="1600" dirty="0">
                  <a:latin typeface="+mn-ea"/>
                  <a:ea typeface="+mn-ea"/>
                </a:rPr>
                <a:t>(°C)＂)).</a:t>
              </a:r>
              <a:r>
                <a:rPr lang="en-US" altLang="ko-KR" sz="1600" dirty="0" err="1">
                  <a:latin typeface="+mn-ea"/>
                  <a:ea typeface="+mn-ea"/>
                </a:rPr>
                <a:t>orderBy</a:t>
              </a:r>
              <a:r>
                <a:rPr lang="en-US" altLang="ko-KR" sz="1600" dirty="0">
                  <a:latin typeface="+mn-ea"/>
                  <a:ea typeface="+mn-ea"/>
                </a:rPr>
                <a:t>("</a:t>
              </a:r>
              <a:r>
                <a:rPr lang="ko-KR" altLang="en-US" sz="1600" dirty="0">
                  <a:latin typeface="+mn-ea"/>
                  <a:ea typeface="+mn-ea"/>
                </a:rPr>
                <a:t>월</a:t>
              </a:r>
              <a:r>
                <a:rPr lang="en-US" altLang="ko-KR" sz="1600" dirty="0">
                  <a:latin typeface="+mn-ea"/>
                  <a:ea typeface="+mn-ea"/>
                </a:rPr>
                <a:t>").show()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0688473-27C2-4379-A646-D4E3929EE356}"/>
                </a:ext>
              </a:extLst>
            </p:cNvPr>
            <p:cNvCxnSpPr>
              <a:cxnSpLocks/>
            </p:cNvCxnSpPr>
            <p:nvPr/>
          </p:nvCxnSpPr>
          <p:spPr>
            <a:xfrm>
              <a:off x="798109" y="3438399"/>
              <a:ext cx="431974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</a:ln>
            <a:effectLst/>
          </p:spPr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93CEE72-29FC-4590-BC7A-0B1AD4B6E1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4887" y="2947814"/>
              <a:ext cx="2478774" cy="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CC99"/>
              </a:solidFill>
              <a:prstDash val="solid"/>
              <a:round/>
            </a:ln>
            <a:effectLst/>
          </p:spPr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BE4D6E3-5472-4964-A511-3CC6737F1661}"/>
                </a:ext>
              </a:extLst>
            </p:cNvPr>
            <p:cNvCxnSpPr>
              <a:cxnSpLocks/>
            </p:cNvCxnSpPr>
            <p:nvPr/>
          </p:nvCxnSpPr>
          <p:spPr>
            <a:xfrm>
              <a:off x="6024812" y="2553502"/>
              <a:ext cx="2488585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</a:ln>
            <a:effectLst/>
          </p:spPr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FFF276C4-539F-47E6-B887-4A68608C8763}"/>
                </a:ext>
              </a:extLst>
            </p:cNvPr>
            <p:cNvCxnSpPr>
              <a:cxnSpLocks/>
            </p:cNvCxnSpPr>
            <p:nvPr/>
          </p:nvCxnSpPr>
          <p:spPr>
            <a:xfrm>
              <a:off x="1014095" y="2523954"/>
              <a:ext cx="4926056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D95D7EA-4BC0-4093-B665-46F0BE404049}"/>
                </a:ext>
              </a:extLst>
            </p:cNvPr>
            <p:cNvCxnSpPr>
              <a:cxnSpLocks/>
            </p:cNvCxnSpPr>
            <p:nvPr/>
          </p:nvCxnSpPr>
          <p:spPr>
            <a:xfrm>
              <a:off x="827584" y="4653136"/>
              <a:ext cx="431974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00CC99"/>
              </a:solidFill>
              <a:prstDash val="solid"/>
              <a:round/>
            </a:ln>
            <a:effectLst/>
          </p:spPr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46C8716D-CBBE-4A4B-9115-89CB6F717E8D}"/>
                </a:ext>
              </a:extLst>
            </p:cNvPr>
            <p:cNvCxnSpPr>
              <a:cxnSpLocks/>
            </p:cNvCxnSpPr>
            <p:nvPr/>
          </p:nvCxnSpPr>
          <p:spPr>
            <a:xfrm>
              <a:off x="819944" y="4005064"/>
              <a:ext cx="431974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0000FF"/>
              </a:solidFill>
              <a:prstDash val="solid"/>
              <a:round/>
            </a:ln>
            <a:effectLst/>
          </p:spPr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4808CD-60A7-4D5A-BE4C-72231B6FA2F6}"/>
                </a:ext>
              </a:extLst>
            </p:cNvPr>
            <p:cNvSpPr txBox="1"/>
            <p:nvPr/>
          </p:nvSpPr>
          <p:spPr>
            <a:xfrm>
              <a:off x="708374" y="3399725"/>
              <a:ext cx="8172400" cy="4431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800" dirty="0">
                  <a:latin typeface="+mn-ea"/>
                  <a:ea typeface="+mn-ea"/>
                </a:rPr>
                <a:t>'</a:t>
              </a:r>
              <a:r>
                <a:rPr lang="ko-KR" altLang="en-US" sz="1400" dirty="0">
                  <a:latin typeface="+mn-ea"/>
                  <a:ea typeface="+mn-ea"/>
                </a:rPr>
                <a:t>일시</a:t>
              </a:r>
              <a:r>
                <a:rPr lang="en-US" altLang="ko-KR" sz="1400" dirty="0">
                  <a:latin typeface="+mn-ea"/>
                  <a:ea typeface="+mn-ea"/>
                </a:rPr>
                <a:t>＇</a:t>
              </a:r>
              <a:r>
                <a:rPr lang="ko-KR" altLang="en-US" sz="1400" dirty="0">
                  <a:latin typeface="+mn-ea"/>
                  <a:ea typeface="+mn-ea"/>
                </a:rPr>
                <a:t> 칼럼에서 년도가 </a:t>
              </a:r>
              <a:r>
                <a:rPr lang="en-US" altLang="ko-KR" sz="1400" dirty="0">
                  <a:latin typeface="+mn-ea"/>
                  <a:ea typeface="+mn-ea"/>
                </a:rPr>
                <a:t>2010</a:t>
              </a:r>
              <a:r>
                <a:rPr lang="ko-KR" altLang="en-US" sz="1400" dirty="0">
                  <a:latin typeface="+mn-ea"/>
                  <a:ea typeface="+mn-ea"/>
                </a:rPr>
                <a:t>년인 것을 가져옴</a:t>
              </a:r>
              <a:endParaRPr lang="en-US" altLang="ko-KR" sz="1800" dirty="0">
                <a:latin typeface="+mn-ea"/>
                <a:ea typeface="+mn-ea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E2BBAE3-E4D9-4248-A867-0AD00FD65540}"/>
                </a:ext>
              </a:extLst>
            </p:cNvPr>
            <p:cNvSpPr txBox="1"/>
            <p:nvPr/>
          </p:nvSpPr>
          <p:spPr>
            <a:xfrm>
              <a:off x="755650" y="4033542"/>
              <a:ext cx="7347024" cy="365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>
                  <a:latin typeface="+mn-ea"/>
                  <a:ea typeface="+mn-ea"/>
                </a:rPr>
                <a:t>달 별로 그룹화를 해주고 칼럼이름을 </a:t>
              </a:r>
              <a:r>
                <a:rPr lang="en-US" altLang="ko-KR" sz="1400" dirty="0">
                  <a:latin typeface="+mn-ea"/>
                  <a:ea typeface="+mn-ea"/>
                </a:rPr>
                <a:t>‘</a:t>
              </a:r>
              <a:r>
                <a:rPr lang="ko-KR" altLang="en-US" sz="1400" dirty="0">
                  <a:latin typeface="+mn-ea"/>
                  <a:ea typeface="+mn-ea"/>
                </a:rPr>
                <a:t>월</a:t>
              </a:r>
              <a:r>
                <a:rPr lang="en-US" altLang="ko-KR" sz="1400" dirty="0">
                  <a:latin typeface="+mn-ea"/>
                  <a:ea typeface="+mn-ea"/>
                </a:rPr>
                <a:t>'</a:t>
              </a:r>
              <a:r>
                <a:rPr lang="ko-KR" altLang="en-US" sz="1400" dirty="0">
                  <a:latin typeface="+mn-ea"/>
                  <a:ea typeface="+mn-ea"/>
                </a:rPr>
                <a:t>로 변경해준다</a:t>
              </a:r>
              <a:endParaRPr lang="en-US" altLang="ko-KR" sz="1400" dirty="0">
                <a:latin typeface="+mn-ea"/>
                <a:ea typeface="+mn-ea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EE123F2-C6BC-4D35-A3D1-0E70E26A651D}"/>
                </a:ext>
              </a:extLst>
            </p:cNvPr>
            <p:cNvSpPr txBox="1"/>
            <p:nvPr/>
          </p:nvSpPr>
          <p:spPr>
            <a:xfrm>
              <a:off x="802939" y="4606929"/>
              <a:ext cx="7347024" cy="688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+mn-ea"/>
                  <a:ea typeface="+mn-ea"/>
                </a:rPr>
                <a:t>.</a:t>
              </a:r>
              <a:r>
                <a:rPr lang="en-US" altLang="ko-KR" sz="1400" dirty="0" err="1">
                  <a:latin typeface="+mn-ea"/>
                  <a:ea typeface="+mn-ea"/>
                </a:rPr>
                <a:t>agg</a:t>
              </a:r>
              <a:r>
                <a:rPr lang="en-US" altLang="ko-KR" sz="1400" dirty="0">
                  <a:latin typeface="+mn-ea"/>
                  <a:ea typeface="+mn-ea"/>
                </a:rPr>
                <a:t> - </a:t>
              </a:r>
              <a:r>
                <a:rPr lang="ko-KR" altLang="en-US" sz="1400" dirty="0">
                  <a:latin typeface="+mn-ea"/>
                  <a:ea typeface="+mn-ea"/>
                </a:rPr>
                <a:t>여러 집계처리를 한번에 가능하게 해준다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+mn-ea"/>
                  <a:ea typeface="+mn-ea"/>
                </a:rPr>
                <a:t>avg("</a:t>
              </a:r>
              <a:r>
                <a:rPr lang="ko-KR" altLang="en-US" sz="1400" dirty="0">
                  <a:latin typeface="+mn-ea"/>
                  <a:ea typeface="+mn-ea"/>
                </a:rPr>
                <a:t>기온</a:t>
              </a:r>
              <a:r>
                <a:rPr lang="en-US" altLang="ko-KR" sz="1400" dirty="0">
                  <a:latin typeface="+mn-ea"/>
                  <a:ea typeface="+mn-ea"/>
                </a:rPr>
                <a:t>(°C)")) - </a:t>
              </a:r>
              <a:r>
                <a:rPr lang="ko-KR" altLang="en-US" sz="1400" dirty="0">
                  <a:latin typeface="+mn-ea"/>
                  <a:ea typeface="+mn-ea"/>
                </a:rPr>
                <a:t>기온</a:t>
              </a:r>
              <a:r>
                <a:rPr lang="en-US" altLang="ko-KR" sz="1400" dirty="0">
                  <a:latin typeface="+mn-ea"/>
                  <a:ea typeface="+mn-ea"/>
                </a:rPr>
                <a:t>(°C) </a:t>
              </a:r>
              <a:r>
                <a:rPr lang="ko-KR" altLang="en-US" sz="1400" dirty="0">
                  <a:latin typeface="+mn-ea"/>
                  <a:ea typeface="+mn-ea"/>
                </a:rPr>
                <a:t>칼럼에서 평균 값을 구함 </a:t>
              </a:r>
              <a:endParaRPr lang="en-US" altLang="ko-KR" sz="1400" dirty="0">
                <a:latin typeface="+mn-ea"/>
                <a:ea typeface="+mn-ea"/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C634214D-67EF-4D53-BCB8-A286A3257273}"/>
                </a:ext>
              </a:extLst>
            </p:cNvPr>
            <p:cNvCxnSpPr>
              <a:cxnSpLocks/>
            </p:cNvCxnSpPr>
            <p:nvPr/>
          </p:nvCxnSpPr>
          <p:spPr>
            <a:xfrm>
              <a:off x="909700" y="2929270"/>
              <a:ext cx="1591816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56326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가공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DBEC7D-9E18-4A67-AFB4-91193F8F9058}"/>
              </a:ext>
            </a:extLst>
          </p:cNvPr>
          <p:cNvSpPr txBox="1"/>
          <p:nvPr/>
        </p:nvSpPr>
        <p:spPr>
          <a:xfrm>
            <a:off x="565966" y="1194531"/>
            <a:ext cx="81375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◆</a:t>
            </a:r>
            <a:r>
              <a:rPr lang="en-US" altLang="ko-KR" sz="2400" dirty="0">
                <a:latin typeface="+mn-ea"/>
                <a:ea typeface="+mn-ea"/>
              </a:rPr>
              <a:t> 2. 2018</a:t>
            </a:r>
            <a:r>
              <a:rPr lang="ko-KR" altLang="en-US" sz="2400" dirty="0">
                <a:latin typeface="+mn-ea"/>
                <a:ea typeface="+mn-ea"/>
              </a:rPr>
              <a:t>년 </a:t>
            </a:r>
            <a:r>
              <a:rPr lang="en-US" altLang="ko-KR" sz="2400" dirty="0">
                <a:latin typeface="+mn-ea"/>
                <a:ea typeface="+mn-ea"/>
              </a:rPr>
              <a:t>1</a:t>
            </a:r>
            <a:r>
              <a:rPr lang="ko-KR" altLang="en-US" sz="2400" dirty="0">
                <a:latin typeface="+mn-ea"/>
                <a:ea typeface="+mn-ea"/>
              </a:rPr>
              <a:t>월중에 일교차가 제일 큰 날이 언제인가</a:t>
            </a:r>
            <a:endParaRPr lang="en-US" altLang="ko-KR" sz="2400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7370FE-07A0-4630-B81F-155CE1472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72816"/>
            <a:ext cx="8575856" cy="45365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531B593-AFEF-4A4F-B2DF-814C88D03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594963"/>
            <a:ext cx="4237087" cy="731583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0F8E4E99-1BEC-4887-8F57-DD59A22DFFF4}"/>
              </a:ext>
            </a:extLst>
          </p:cNvPr>
          <p:cNvGrpSpPr/>
          <p:nvPr/>
        </p:nvGrpSpPr>
        <p:grpSpPr>
          <a:xfrm>
            <a:off x="2605580" y="3326546"/>
            <a:ext cx="6804248" cy="3158077"/>
            <a:chOff x="678962" y="2137182"/>
            <a:chExt cx="8709398" cy="315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FB62F19-8D57-4B32-BE07-1F6D4EADC95F}"/>
                </a:ext>
              </a:extLst>
            </p:cNvPr>
            <p:cNvSpPr txBox="1"/>
            <p:nvPr/>
          </p:nvSpPr>
          <p:spPr>
            <a:xfrm>
              <a:off x="678962" y="2137182"/>
              <a:ext cx="8709398" cy="10114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+mn-ea"/>
                  <a:ea typeface="+mn-ea"/>
                </a:rPr>
                <a:t>&gt;&gt; df1=</a:t>
              </a:r>
              <a:r>
                <a:rPr lang="en-US" altLang="ko-KR" sz="1400" dirty="0" err="1">
                  <a:latin typeface="+mn-ea"/>
                  <a:ea typeface="+mn-ea"/>
                </a:rPr>
                <a:t>df.select</a:t>
              </a:r>
              <a:r>
                <a:rPr lang="en-US" altLang="ko-KR" sz="1400" dirty="0">
                  <a:latin typeface="+mn-ea"/>
                  <a:ea typeface="+mn-ea"/>
                </a:rPr>
                <a:t>("*").where(year("</a:t>
              </a:r>
              <a:r>
                <a:rPr lang="ko-KR" altLang="en-US" sz="1400" dirty="0">
                  <a:latin typeface="+mn-ea"/>
                  <a:ea typeface="+mn-ea"/>
                </a:rPr>
                <a:t>일시</a:t>
              </a:r>
              <a:r>
                <a:rPr lang="en-US" altLang="ko-KR" sz="1400" dirty="0">
                  <a:latin typeface="+mn-ea"/>
                  <a:ea typeface="+mn-ea"/>
                </a:rPr>
                <a:t>")==2018).where(month("</a:t>
              </a:r>
              <a:r>
                <a:rPr lang="ko-KR" altLang="en-US" sz="1400" dirty="0">
                  <a:latin typeface="+mn-ea"/>
                  <a:ea typeface="+mn-ea"/>
                </a:rPr>
                <a:t>일시</a:t>
              </a:r>
              <a:r>
                <a:rPr lang="en-US" altLang="ko-KR" sz="1400" dirty="0">
                  <a:latin typeface="+mn-ea"/>
                  <a:ea typeface="+mn-ea"/>
                </a:rPr>
                <a:t>")==1).</a:t>
              </a:r>
              <a:r>
                <a:rPr lang="en-US" altLang="ko-KR" sz="1400" dirty="0" err="1">
                  <a:latin typeface="+mn-ea"/>
                  <a:ea typeface="+mn-ea"/>
                </a:rPr>
                <a:t>groupBy</a:t>
              </a:r>
              <a:r>
                <a:rPr lang="en-US" altLang="ko-KR" sz="1400" dirty="0">
                  <a:latin typeface="+mn-ea"/>
                  <a:ea typeface="+mn-ea"/>
                </a:rPr>
                <a:t>(</a:t>
              </a:r>
              <a:r>
                <a:rPr lang="en-US" altLang="ko-KR" sz="1400" dirty="0" err="1">
                  <a:latin typeface="+mn-ea"/>
                  <a:ea typeface="+mn-ea"/>
                </a:rPr>
                <a:t>to_date</a:t>
              </a:r>
              <a:r>
                <a:rPr lang="en-US" altLang="ko-KR" sz="1400" dirty="0">
                  <a:latin typeface="+mn-ea"/>
                  <a:ea typeface="+mn-ea"/>
                </a:rPr>
                <a:t>("</a:t>
              </a:r>
              <a:r>
                <a:rPr lang="ko-KR" altLang="en-US" sz="1400" dirty="0">
                  <a:latin typeface="+mn-ea"/>
                  <a:ea typeface="+mn-ea"/>
                </a:rPr>
                <a:t>일시</a:t>
              </a:r>
              <a:r>
                <a:rPr lang="en-US" altLang="ko-KR" sz="1400" dirty="0">
                  <a:latin typeface="+mn-ea"/>
                  <a:ea typeface="+mn-ea"/>
                </a:rPr>
                <a:t>").alias("</a:t>
              </a:r>
              <a:r>
                <a:rPr lang="ko-KR" altLang="en-US" sz="1400" dirty="0">
                  <a:latin typeface="+mn-ea"/>
                  <a:ea typeface="+mn-ea"/>
                </a:rPr>
                <a:t>날짜</a:t>
              </a:r>
              <a:r>
                <a:rPr lang="en-US" altLang="ko-KR" sz="1400" dirty="0">
                  <a:latin typeface="+mn-ea"/>
                  <a:ea typeface="+mn-ea"/>
                </a:rPr>
                <a:t>")).</a:t>
              </a:r>
              <a:r>
                <a:rPr lang="en-US" altLang="ko-KR" sz="1400" dirty="0" err="1">
                  <a:latin typeface="+mn-ea"/>
                  <a:ea typeface="+mn-ea"/>
                </a:rPr>
                <a:t>agg</a:t>
              </a:r>
              <a:r>
                <a:rPr lang="en-US" altLang="ko-KR" sz="1400" dirty="0">
                  <a:latin typeface="+mn-ea"/>
                  <a:ea typeface="+mn-ea"/>
                </a:rPr>
                <a:t>((max("</a:t>
              </a:r>
              <a:r>
                <a:rPr lang="ko-KR" altLang="en-US" sz="1400" dirty="0">
                  <a:latin typeface="+mn-ea"/>
                  <a:ea typeface="+mn-ea"/>
                </a:rPr>
                <a:t>기온</a:t>
              </a:r>
              <a:r>
                <a:rPr lang="en-US" altLang="ko-KR" sz="1400" dirty="0">
                  <a:latin typeface="+mn-ea"/>
                  <a:ea typeface="+mn-ea"/>
                </a:rPr>
                <a:t>(°C)")-min("</a:t>
              </a:r>
              <a:r>
                <a:rPr lang="ko-KR" altLang="en-US" sz="1400" dirty="0">
                  <a:latin typeface="+mn-ea"/>
                  <a:ea typeface="+mn-ea"/>
                </a:rPr>
                <a:t>기온</a:t>
              </a:r>
              <a:r>
                <a:rPr lang="en-US" altLang="ko-KR" sz="1400" dirty="0">
                  <a:latin typeface="+mn-ea"/>
                  <a:ea typeface="+mn-ea"/>
                </a:rPr>
                <a:t>(°C)")).alias("</a:t>
              </a:r>
              <a:r>
                <a:rPr lang="ko-KR" altLang="en-US" sz="1400" dirty="0">
                  <a:latin typeface="+mn-ea"/>
                  <a:ea typeface="+mn-ea"/>
                </a:rPr>
                <a:t>일교차</a:t>
              </a:r>
              <a:r>
                <a:rPr lang="en-US" altLang="ko-KR" sz="1400" dirty="0">
                  <a:latin typeface="+mn-ea"/>
                  <a:ea typeface="+mn-ea"/>
                </a:rPr>
                <a:t>")).sort(desc("</a:t>
              </a:r>
              <a:r>
                <a:rPr lang="ko-KR" altLang="en-US" sz="1400" dirty="0">
                  <a:latin typeface="+mn-ea"/>
                  <a:ea typeface="+mn-ea"/>
                </a:rPr>
                <a:t>일교차</a:t>
              </a:r>
              <a:r>
                <a:rPr lang="en-US" altLang="ko-KR" sz="1400" dirty="0">
                  <a:latin typeface="+mn-ea"/>
                  <a:ea typeface="+mn-ea"/>
                </a:rPr>
                <a:t>"))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B83BBC70-F7CE-4462-95A2-EC8411BD0207}"/>
                </a:ext>
              </a:extLst>
            </p:cNvPr>
            <p:cNvCxnSpPr>
              <a:cxnSpLocks/>
            </p:cNvCxnSpPr>
            <p:nvPr/>
          </p:nvCxnSpPr>
          <p:spPr>
            <a:xfrm>
              <a:off x="798109" y="3438399"/>
              <a:ext cx="431974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</a:ln>
            <a:effectLst/>
          </p:spPr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1BED82E-B01F-46BD-909C-22E2D9B4D190}"/>
                </a:ext>
              </a:extLst>
            </p:cNvPr>
            <p:cNvCxnSpPr>
              <a:cxnSpLocks/>
            </p:cNvCxnSpPr>
            <p:nvPr/>
          </p:nvCxnSpPr>
          <p:spPr>
            <a:xfrm>
              <a:off x="5422837" y="2815700"/>
              <a:ext cx="330421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CC99"/>
              </a:solidFill>
              <a:prstDash val="solid"/>
              <a:round/>
            </a:ln>
            <a:effectLst/>
          </p:spPr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E76F37DB-1AD5-4750-80F0-31E8B0ACB8FE}"/>
                </a:ext>
              </a:extLst>
            </p:cNvPr>
            <p:cNvCxnSpPr>
              <a:cxnSpLocks/>
            </p:cNvCxnSpPr>
            <p:nvPr/>
          </p:nvCxnSpPr>
          <p:spPr>
            <a:xfrm>
              <a:off x="2713440" y="2527668"/>
              <a:ext cx="5183189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38526DF8-E8A6-41C1-AC40-4044BE667B55}"/>
                </a:ext>
              </a:extLst>
            </p:cNvPr>
            <p:cNvCxnSpPr>
              <a:cxnSpLocks/>
            </p:cNvCxnSpPr>
            <p:nvPr/>
          </p:nvCxnSpPr>
          <p:spPr>
            <a:xfrm>
              <a:off x="827584" y="4653136"/>
              <a:ext cx="431974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00CC99"/>
              </a:solidFill>
              <a:prstDash val="solid"/>
              <a:round/>
            </a:ln>
            <a:effectLst/>
          </p:spPr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0A6C0A65-0038-4105-B96C-6B437B3FC86D}"/>
                </a:ext>
              </a:extLst>
            </p:cNvPr>
            <p:cNvCxnSpPr>
              <a:cxnSpLocks/>
            </p:cNvCxnSpPr>
            <p:nvPr/>
          </p:nvCxnSpPr>
          <p:spPr>
            <a:xfrm>
              <a:off x="819944" y="4005064"/>
              <a:ext cx="431974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0000FF"/>
              </a:solidFill>
              <a:prstDash val="solid"/>
              <a:round/>
            </a:ln>
            <a:effectLst/>
          </p:spPr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F5BCB5B-FC52-4DEA-A1C6-C891A460329F}"/>
                </a:ext>
              </a:extLst>
            </p:cNvPr>
            <p:cNvSpPr txBox="1"/>
            <p:nvPr/>
          </p:nvSpPr>
          <p:spPr>
            <a:xfrm>
              <a:off x="746935" y="3462665"/>
              <a:ext cx="8172399" cy="4431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800" dirty="0">
                  <a:latin typeface="+mn-ea"/>
                  <a:ea typeface="+mn-ea"/>
                </a:rPr>
                <a:t>'</a:t>
              </a:r>
              <a:r>
                <a:rPr lang="ko-KR" altLang="en-US" sz="1400" dirty="0">
                  <a:latin typeface="+mn-ea"/>
                  <a:ea typeface="+mn-ea"/>
                </a:rPr>
                <a:t>일시</a:t>
              </a:r>
              <a:r>
                <a:rPr lang="en-US" altLang="ko-KR" sz="1400" dirty="0">
                  <a:latin typeface="+mn-ea"/>
                  <a:ea typeface="+mn-ea"/>
                </a:rPr>
                <a:t>＇</a:t>
              </a:r>
              <a:r>
                <a:rPr lang="ko-KR" altLang="en-US" sz="1400" dirty="0">
                  <a:latin typeface="+mn-ea"/>
                  <a:ea typeface="+mn-ea"/>
                </a:rPr>
                <a:t> 칼럼에서 년도가 </a:t>
              </a:r>
              <a:r>
                <a:rPr lang="en-US" altLang="ko-KR" sz="1400" dirty="0">
                  <a:latin typeface="+mn-ea"/>
                  <a:ea typeface="+mn-ea"/>
                </a:rPr>
                <a:t>2018</a:t>
              </a:r>
              <a:r>
                <a:rPr lang="ko-KR" altLang="en-US" sz="1400" dirty="0">
                  <a:latin typeface="+mn-ea"/>
                  <a:ea typeface="+mn-ea"/>
                </a:rPr>
                <a:t>년이고 </a:t>
              </a:r>
              <a:r>
                <a:rPr lang="en-US" altLang="ko-KR" sz="1400" dirty="0">
                  <a:latin typeface="+mn-ea"/>
                  <a:ea typeface="+mn-ea"/>
                </a:rPr>
                <a:t>1</a:t>
              </a:r>
              <a:r>
                <a:rPr lang="ko-KR" altLang="en-US" sz="1400" dirty="0">
                  <a:latin typeface="+mn-ea"/>
                  <a:ea typeface="+mn-ea"/>
                </a:rPr>
                <a:t>월인 것을 가져옴</a:t>
              </a:r>
              <a:endParaRPr lang="en-US" altLang="ko-KR" sz="1800" dirty="0">
                <a:latin typeface="+mn-ea"/>
                <a:ea typeface="+mn-ea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FD21DF-7D9B-4667-B04E-E59CD4B4B633}"/>
                </a:ext>
              </a:extLst>
            </p:cNvPr>
            <p:cNvSpPr txBox="1"/>
            <p:nvPr/>
          </p:nvSpPr>
          <p:spPr>
            <a:xfrm>
              <a:off x="755650" y="4033542"/>
              <a:ext cx="7347024" cy="365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>
                  <a:latin typeface="+mn-ea"/>
                  <a:ea typeface="+mn-ea"/>
                </a:rPr>
                <a:t>날짜 별로 그룹화를 해주고 칼럼이름을 </a:t>
              </a:r>
              <a:r>
                <a:rPr lang="en-US" altLang="ko-KR" sz="1400" dirty="0">
                  <a:latin typeface="+mn-ea"/>
                  <a:ea typeface="+mn-ea"/>
                </a:rPr>
                <a:t>‘</a:t>
              </a:r>
              <a:r>
                <a:rPr lang="ko-KR" altLang="en-US" sz="1400" dirty="0">
                  <a:latin typeface="+mn-ea"/>
                  <a:ea typeface="+mn-ea"/>
                </a:rPr>
                <a:t>날짜</a:t>
              </a:r>
              <a:r>
                <a:rPr lang="en-US" altLang="ko-KR" sz="1400" dirty="0">
                  <a:latin typeface="+mn-ea"/>
                  <a:ea typeface="+mn-ea"/>
                </a:rPr>
                <a:t>'</a:t>
              </a:r>
              <a:r>
                <a:rPr lang="ko-KR" altLang="en-US" sz="1400" dirty="0">
                  <a:latin typeface="+mn-ea"/>
                  <a:ea typeface="+mn-ea"/>
                </a:rPr>
                <a:t>로 변경해준다</a:t>
              </a:r>
              <a:endParaRPr lang="en-US" altLang="ko-KR" sz="1400" dirty="0">
                <a:latin typeface="+mn-ea"/>
                <a:ea typeface="+mn-ea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E66AC9B-61BB-4273-8BDE-D6D0031393FD}"/>
                </a:ext>
              </a:extLst>
            </p:cNvPr>
            <p:cNvSpPr txBox="1"/>
            <p:nvPr/>
          </p:nvSpPr>
          <p:spPr>
            <a:xfrm>
              <a:off x="802939" y="4606929"/>
              <a:ext cx="7347024" cy="688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+mn-ea"/>
                  <a:ea typeface="+mn-ea"/>
                </a:rPr>
                <a:t>.</a:t>
              </a:r>
              <a:r>
                <a:rPr lang="en-US" altLang="ko-KR" sz="1400" dirty="0" err="1">
                  <a:latin typeface="+mn-ea"/>
                  <a:ea typeface="+mn-ea"/>
                </a:rPr>
                <a:t>agg</a:t>
              </a:r>
              <a:r>
                <a:rPr lang="en-US" altLang="ko-KR" sz="1400" dirty="0">
                  <a:latin typeface="+mn-ea"/>
                  <a:ea typeface="+mn-ea"/>
                </a:rPr>
                <a:t> - </a:t>
              </a:r>
              <a:r>
                <a:rPr lang="ko-KR" altLang="en-US" sz="1400" dirty="0">
                  <a:latin typeface="+mn-ea"/>
                  <a:ea typeface="+mn-ea"/>
                </a:rPr>
                <a:t>여러 집계처리를 한번에 가능하게 해준다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+mn-ea"/>
                  <a:ea typeface="+mn-ea"/>
                </a:rPr>
                <a:t>max("</a:t>
              </a:r>
              <a:r>
                <a:rPr lang="ko-KR" altLang="en-US" sz="1400" dirty="0">
                  <a:latin typeface="+mn-ea"/>
                  <a:ea typeface="+mn-ea"/>
                </a:rPr>
                <a:t>기온</a:t>
              </a:r>
              <a:r>
                <a:rPr lang="en-US" altLang="ko-KR" sz="1400" dirty="0">
                  <a:latin typeface="+mn-ea"/>
                  <a:ea typeface="+mn-ea"/>
                </a:rPr>
                <a:t>(°C)")-min("</a:t>
              </a:r>
              <a:r>
                <a:rPr lang="ko-KR" altLang="en-US" sz="1400" dirty="0">
                  <a:latin typeface="+mn-ea"/>
                  <a:ea typeface="+mn-ea"/>
                </a:rPr>
                <a:t>기온</a:t>
              </a:r>
              <a:r>
                <a:rPr lang="en-US" altLang="ko-KR" sz="1400" dirty="0">
                  <a:latin typeface="+mn-ea"/>
                  <a:ea typeface="+mn-ea"/>
                </a:rPr>
                <a:t>(°C)") </a:t>
              </a:r>
              <a:r>
                <a:rPr lang="ko-KR" altLang="en-US" sz="1400" dirty="0">
                  <a:latin typeface="+mn-ea"/>
                  <a:ea typeface="+mn-ea"/>
                </a:rPr>
                <a:t>일교차 값을 구함 </a:t>
              </a:r>
              <a:endParaRPr lang="en-US" altLang="ko-KR" sz="1400" dirty="0">
                <a:latin typeface="+mn-ea"/>
                <a:ea typeface="+mn-ea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490D3E4D-EBDE-450D-9B1C-A75A9498D81B}"/>
                </a:ext>
              </a:extLst>
            </p:cNvPr>
            <p:cNvCxnSpPr>
              <a:cxnSpLocks/>
            </p:cNvCxnSpPr>
            <p:nvPr/>
          </p:nvCxnSpPr>
          <p:spPr>
            <a:xfrm>
              <a:off x="1529624" y="2815700"/>
              <a:ext cx="3775409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</a:ln>
            <a:effectLst/>
          </p:spPr>
        </p:cxn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EBA6C6E-1F28-4156-9D09-7E5E01118DAF}"/>
              </a:ext>
            </a:extLst>
          </p:cNvPr>
          <p:cNvCxnSpPr>
            <a:cxnSpLocks/>
          </p:cNvCxnSpPr>
          <p:nvPr/>
        </p:nvCxnSpPr>
        <p:spPr>
          <a:xfrm>
            <a:off x="2658684" y="4005064"/>
            <a:ext cx="54516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FA59398-76AC-48AD-8459-FB57FB943B8E}"/>
              </a:ext>
            </a:extLst>
          </p:cNvPr>
          <p:cNvCxnSpPr>
            <a:cxnSpLocks/>
          </p:cNvCxnSpPr>
          <p:nvPr/>
        </p:nvCxnSpPr>
        <p:spPr>
          <a:xfrm>
            <a:off x="2698664" y="4338041"/>
            <a:ext cx="187333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CC99"/>
            </a:solidFill>
            <a:prstDash val="solid"/>
            <a:round/>
          </a:ln>
          <a:effectLst/>
        </p:spPr>
      </p:cxnSp>
    </p:spTree>
    <p:extLst>
      <p:ext uri="{BB962C8B-B14F-4D97-AF65-F5344CB8AC3E}">
        <p14:creationId xmlns:p14="http://schemas.microsoft.com/office/powerpoint/2010/main" val="593791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가공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DBEC7D-9E18-4A67-AFB4-91193F8F9058}"/>
              </a:ext>
            </a:extLst>
          </p:cNvPr>
          <p:cNvSpPr txBox="1"/>
          <p:nvPr/>
        </p:nvSpPr>
        <p:spPr>
          <a:xfrm>
            <a:off x="565966" y="1194531"/>
            <a:ext cx="81375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◆</a:t>
            </a:r>
            <a:r>
              <a:rPr lang="en-US" altLang="ko-KR" sz="2400" dirty="0">
                <a:latin typeface="+mn-ea"/>
                <a:ea typeface="+mn-ea"/>
              </a:rPr>
              <a:t> 3. 2018</a:t>
            </a:r>
            <a:r>
              <a:rPr lang="ko-KR" altLang="en-US" sz="2400" dirty="0">
                <a:latin typeface="+mn-ea"/>
                <a:ea typeface="+mn-ea"/>
              </a:rPr>
              <a:t>년중에 일교차가 제일 큰 달이 언제인가</a:t>
            </a:r>
            <a:endParaRPr lang="en-US" altLang="ko-KR" sz="2400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EC1C71-295D-4F60-8710-FC1AF652B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64" y="1984021"/>
            <a:ext cx="8601036" cy="3982983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55C14B33-4FED-445E-A0E5-FBF8C91C78B5}"/>
              </a:ext>
            </a:extLst>
          </p:cNvPr>
          <p:cNvGrpSpPr/>
          <p:nvPr/>
        </p:nvGrpSpPr>
        <p:grpSpPr>
          <a:xfrm>
            <a:off x="2627784" y="2808927"/>
            <a:ext cx="6804248" cy="3158077"/>
            <a:chOff x="678962" y="2137182"/>
            <a:chExt cx="8709398" cy="315807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B36862-1F6B-4D58-A6B8-8DD2DDA224B9}"/>
                </a:ext>
              </a:extLst>
            </p:cNvPr>
            <p:cNvSpPr txBox="1"/>
            <p:nvPr/>
          </p:nvSpPr>
          <p:spPr>
            <a:xfrm>
              <a:off x="678962" y="2137182"/>
              <a:ext cx="8709398" cy="688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+mn-ea"/>
                  <a:ea typeface="+mn-ea"/>
                </a:rPr>
                <a:t>&gt;&gt; </a:t>
              </a:r>
              <a:r>
                <a:rPr lang="en-US" altLang="ko-KR" sz="1400" dirty="0" err="1">
                  <a:latin typeface="+mn-ea"/>
                  <a:ea typeface="+mn-ea"/>
                </a:rPr>
                <a:t>df.select</a:t>
              </a:r>
              <a:r>
                <a:rPr lang="en-US" altLang="ko-KR" sz="1400" dirty="0">
                  <a:latin typeface="+mn-ea"/>
                  <a:ea typeface="+mn-ea"/>
                </a:rPr>
                <a:t>("*").where(year("</a:t>
              </a:r>
              <a:r>
                <a:rPr lang="ko-KR" altLang="en-US" sz="1400" dirty="0">
                  <a:latin typeface="+mn-ea"/>
                  <a:ea typeface="+mn-ea"/>
                </a:rPr>
                <a:t>일시</a:t>
              </a:r>
              <a:r>
                <a:rPr lang="en-US" altLang="ko-KR" sz="1400" dirty="0">
                  <a:latin typeface="+mn-ea"/>
                  <a:ea typeface="+mn-ea"/>
                </a:rPr>
                <a:t>")==2018).</a:t>
              </a:r>
              <a:r>
                <a:rPr lang="en-US" altLang="ko-KR" sz="1400" dirty="0" err="1">
                  <a:latin typeface="+mn-ea"/>
                  <a:ea typeface="+mn-ea"/>
                </a:rPr>
                <a:t>groupBy</a:t>
              </a:r>
              <a:r>
                <a:rPr lang="en-US" altLang="ko-KR" sz="1400" dirty="0">
                  <a:latin typeface="+mn-ea"/>
                  <a:ea typeface="+mn-ea"/>
                </a:rPr>
                <a:t>(month("</a:t>
              </a:r>
              <a:r>
                <a:rPr lang="ko-KR" altLang="en-US" sz="1400" dirty="0">
                  <a:latin typeface="+mn-ea"/>
                  <a:ea typeface="+mn-ea"/>
                </a:rPr>
                <a:t>일시</a:t>
              </a:r>
              <a:r>
                <a:rPr lang="en-US" altLang="ko-KR" sz="1400" dirty="0">
                  <a:latin typeface="+mn-ea"/>
                  <a:ea typeface="+mn-ea"/>
                </a:rPr>
                <a:t>").alias("</a:t>
              </a:r>
              <a:r>
                <a:rPr lang="ko-KR" altLang="en-US" sz="1400" dirty="0">
                  <a:latin typeface="+mn-ea"/>
                  <a:ea typeface="+mn-ea"/>
                </a:rPr>
                <a:t>날짜</a:t>
              </a:r>
              <a:r>
                <a:rPr lang="en-US" altLang="ko-KR" sz="1400" dirty="0">
                  <a:latin typeface="+mn-ea"/>
                  <a:ea typeface="+mn-ea"/>
                </a:rPr>
                <a:t>")).</a:t>
              </a:r>
              <a:r>
                <a:rPr lang="en-US" altLang="ko-KR" sz="1400" dirty="0" err="1">
                  <a:latin typeface="+mn-ea"/>
                  <a:ea typeface="+mn-ea"/>
                </a:rPr>
                <a:t>agg</a:t>
              </a:r>
              <a:r>
                <a:rPr lang="en-US" altLang="ko-KR" sz="1400" dirty="0">
                  <a:latin typeface="+mn-ea"/>
                  <a:ea typeface="+mn-ea"/>
                </a:rPr>
                <a:t>((max("</a:t>
              </a:r>
              <a:r>
                <a:rPr lang="ko-KR" altLang="en-US" sz="1400" dirty="0">
                  <a:latin typeface="+mn-ea"/>
                  <a:ea typeface="+mn-ea"/>
                </a:rPr>
                <a:t>기온</a:t>
              </a:r>
              <a:r>
                <a:rPr lang="en-US" altLang="ko-KR" sz="1400" dirty="0">
                  <a:latin typeface="+mn-ea"/>
                  <a:ea typeface="+mn-ea"/>
                </a:rPr>
                <a:t>(°C)")-min("</a:t>
              </a:r>
              <a:r>
                <a:rPr lang="ko-KR" altLang="en-US" sz="1400" dirty="0">
                  <a:latin typeface="+mn-ea"/>
                  <a:ea typeface="+mn-ea"/>
                </a:rPr>
                <a:t>기온</a:t>
              </a:r>
              <a:r>
                <a:rPr lang="en-US" altLang="ko-KR" sz="1400" dirty="0">
                  <a:latin typeface="+mn-ea"/>
                  <a:ea typeface="+mn-ea"/>
                </a:rPr>
                <a:t>(°C)")).alias("</a:t>
              </a:r>
              <a:r>
                <a:rPr lang="ko-KR" altLang="en-US" sz="1400" dirty="0">
                  <a:latin typeface="+mn-ea"/>
                  <a:ea typeface="+mn-ea"/>
                </a:rPr>
                <a:t>일교차</a:t>
              </a:r>
              <a:r>
                <a:rPr lang="en-US" altLang="ko-KR" sz="1400" dirty="0">
                  <a:latin typeface="+mn-ea"/>
                  <a:ea typeface="+mn-ea"/>
                </a:rPr>
                <a:t>")).sort(desc("</a:t>
              </a:r>
              <a:r>
                <a:rPr lang="ko-KR" altLang="en-US" sz="1400" dirty="0">
                  <a:latin typeface="+mn-ea"/>
                  <a:ea typeface="+mn-ea"/>
                </a:rPr>
                <a:t>일교차</a:t>
              </a:r>
              <a:r>
                <a:rPr lang="en-US" altLang="ko-KR" sz="1400" dirty="0">
                  <a:latin typeface="+mn-ea"/>
                  <a:ea typeface="+mn-ea"/>
                </a:rPr>
                <a:t>"))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F951005-E767-4582-A8C4-7DE9BCD4E498}"/>
                </a:ext>
              </a:extLst>
            </p:cNvPr>
            <p:cNvCxnSpPr>
              <a:cxnSpLocks/>
            </p:cNvCxnSpPr>
            <p:nvPr/>
          </p:nvCxnSpPr>
          <p:spPr>
            <a:xfrm>
              <a:off x="798109" y="3438399"/>
              <a:ext cx="431974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</a:ln>
            <a:effectLst/>
          </p:spPr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88367831-3926-4206-9D83-971428FB9A18}"/>
                </a:ext>
              </a:extLst>
            </p:cNvPr>
            <p:cNvCxnSpPr>
              <a:cxnSpLocks/>
            </p:cNvCxnSpPr>
            <p:nvPr/>
          </p:nvCxnSpPr>
          <p:spPr>
            <a:xfrm>
              <a:off x="1124952" y="2825512"/>
              <a:ext cx="3908709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CC99"/>
              </a:solidFill>
              <a:prstDash val="solid"/>
              <a:round/>
            </a:ln>
            <a:effectLst/>
          </p:spPr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0F4C451-61FF-4115-8073-C997F1C2AA2B}"/>
                </a:ext>
              </a:extLst>
            </p:cNvPr>
            <p:cNvCxnSpPr>
              <a:cxnSpLocks/>
            </p:cNvCxnSpPr>
            <p:nvPr/>
          </p:nvCxnSpPr>
          <p:spPr>
            <a:xfrm>
              <a:off x="2414528" y="2481347"/>
              <a:ext cx="2890506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A7D25731-C1F4-428C-883D-F133611E8905}"/>
                </a:ext>
              </a:extLst>
            </p:cNvPr>
            <p:cNvCxnSpPr>
              <a:cxnSpLocks/>
            </p:cNvCxnSpPr>
            <p:nvPr/>
          </p:nvCxnSpPr>
          <p:spPr>
            <a:xfrm>
              <a:off x="827584" y="4653136"/>
              <a:ext cx="431974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00CC99"/>
              </a:solidFill>
              <a:prstDash val="solid"/>
              <a:round/>
            </a:ln>
            <a:effectLst/>
          </p:spPr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ACD83A73-D5A9-4F4C-8A56-9DF28D05C146}"/>
                </a:ext>
              </a:extLst>
            </p:cNvPr>
            <p:cNvCxnSpPr>
              <a:cxnSpLocks/>
            </p:cNvCxnSpPr>
            <p:nvPr/>
          </p:nvCxnSpPr>
          <p:spPr>
            <a:xfrm>
              <a:off x="819944" y="4005064"/>
              <a:ext cx="431974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0000FF"/>
              </a:solidFill>
              <a:prstDash val="solid"/>
              <a:round/>
            </a:ln>
            <a:effectLst/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663CA36-04FD-4D3D-9D4D-89C1C7A4E056}"/>
                </a:ext>
              </a:extLst>
            </p:cNvPr>
            <p:cNvSpPr txBox="1"/>
            <p:nvPr/>
          </p:nvSpPr>
          <p:spPr>
            <a:xfrm>
              <a:off x="746935" y="3462665"/>
              <a:ext cx="8172399" cy="4431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800" dirty="0">
                  <a:latin typeface="+mn-ea"/>
                  <a:ea typeface="+mn-ea"/>
                </a:rPr>
                <a:t>'</a:t>
              </a:r>
              <a:r>
                <a:rPr lang="ko-KR" altLang="en-US" sz="1400" dirty="0">
                  <a:latin typeface="+mn-ea"/>
                  <a:ea typeface="+mn-ea"/>
                </a:rPr>
                <a:t>일시</a:t>
              </a:r>
              <a:r>
                <a:rPr lang="en-US" altLang="ko-KR" sz="1400" dirty="0">
                  <a:latin typeface="+mn-ea"/>
                  <a:ea typeface="+mn-ea"/>
                </a:rPr>
                <a:t>＇</a:t>
              </a:r>
              <a:r>
                <a:rPr lang="ko-KR" altLang="en-US" sz="1400" dirty="0">
                  <a:latin typeface="+mn-ea"/>
                  <a:ea typeface="+mn-ea"/>
                </a:rPr>
                <a:t> 칼럼에서 년도가 </a:t>
              </a:r>
              <a:r>
                <a:rPr lang="en-US" altLang="ko-KR" sz="1400" dirty="0">
                  <a:latin typeface="+mn-ea"/>
                  <a:ea typeface="+mn-ea"/>
                </a:rPr>
                <a:t>2018</a:t>
              </a:r>
              <a:r>
                <a:rPr lang="ko-KR" altLang="en-US" sz="1400" dirty="0">
                  <a:latin typeface="+mn-ea"/>
                  <a:ea typeface="+mn-ea"/>
                </a:rPr>
                <a:t>년인 것을 가져옴</a:t>
              </a:r>
              <a:endParaRPr lang="en-US" altLang="ko-KR" sz="1800" dirty="0">
                <a:latin typeface="+mn-ea"/>
                <a:ea typeface="+mn-ea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F5BC4B1-E097-45C3-9646-739A619C47D6}"/>
                </a:ext>
              </a:extLst>
            </p:cNvPr>
            <p:cNvSpPr txBox="1"/>
            <p:nvPr/>
          </p:nvSpPr>
          <p:spPr>
            <a:xfrm>
              <a:off x="755650" y="4033542"/>
              <a:ext cx="7347024" cy="365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>
                  <a:latin typeface="+mn-ea"/>
                  <a:ea typeface="+mn-ea"/>
                </a:rPr>
                <a:t>월 별로 그룹화를 해주고 칼럼이름을 </a:t>
              </a:r>
              <a:r>
                <a:rPr lang="en-US" altLang="ko-KR" sz="1400" dirty="0">
                  <a:latin typeface="+mn-ea"/>
                  <a:ea typeface="+mn-ea"/>
                </a:rPr>
                <a:t>‘</a:t>
              </a:r>
              <a:r>
                <a:rPr lang="ko-KR" altLang="en-US" sz="1400" dirty="0">
                  <a:latin typeface="+mn-ea"/>
                  <a:ea typeface="+mn-ea"/>
                </a:rPr>
                <a:t>날짜</a:t>
              </a:r>
              <a:r>
                <a:rPr lang="en-US" altLang="ko-KR" sz="1400" dirty="0">
                  <a:latin typeface="+mn-ea"/>
                  <a:ea typeface="+mn-ea"/>
                </a:rPr>
                <a:t>'</a:t>
              </a:r>
              <a:r>
                <a:rPr lang="ko-KR" altLang="en-US" sz="1400" dirty="0">
                  <a:latin typeface="+mn-ea"/>
                  <a:ea typeface="+mn-ea"/>
                </a:rPr>
                <a:t>로 변경해준다</a:t>
              </a:r>
              <a:endParaRPr lang="en-US" altLang="ko-KR" sz="1400" dirty="0">
                <a:latin typeface="+mn-ea"/>
                <a:ea typeface="+mn-ea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31FE9CA-637B-460F-999C-7FFB48269B08}"/>
                </a:ext>
              </a:extLst>
            </p:cNvPr>
            <p:cNvSpPr txBox="1"/>
            <p:nvPr/>
          </p:nvSpPr>
          <p:spPr>
            <a:xfrm>
              <a:off x="802939" y="4606929"/>
              <a:ext cx="7347024" cy="688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+mn-ea"/>
                  <a:ea typeface="+mn-ea"/>
                </a:rPr>
                <a:t>.</a:t>
              </a:r>
              <a:r>
                <a:rPr lang="en-US" altLang="ko-KR" sz="1400" dirty="0" err="1">
                  <a:latin typeface="+mn-ea"/>
                  <a:ea typeface="+mn-ea"/>
                </a:rPr>
                <a:t>agg</a:t>
              </a:r>
              <a:r>
                <a:rPr lang="en-US" altLang="ko-KR" sz="1400" dirty="0">
                  <a:latin typeface="+mn-ea"/>
                  <a:ea typeface="+mn-ea"/>
                </a:rPr>
                <a:t> - </a:t>
              </a:r>
              <a:r>
                <a:rPr lang="ko-KR" altLang="en-US" sz="1400" dirty="0">
                  <a:latin typeface="+mn-ea"/>
                  <a:ea typeface="+mn-ea"/>
                </a:rPr>
                <a:t>여러 집계처리를 한번에 가능하게 해준다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+mn-ea"/>
                  <a:ea typeface="+mn-ea"/>
                </a:rPr>
                <a:t>max("</a:t>
              </a:r>
              <a:r>
                <a:rPr lang="ko-KR" altLang="en-US" sz="1400" dirty="0">
                  <a:latin typeface="+mn-ea"/>
                  <a:ea typeface="+mn-ea"/>
                </a:rPr>
                <a:t>기온</a:t>
              </a:r>
              <a:r>
                <a:rPr lang="en-US" altLang="ko-KR" sz="1400" dirty="0">
                  <a:latin typeface="+mn-ea"/>
                  <a:ea typeface="+mn-ea"/>
                </a:rPr>
                <a:t>(°C)")-min("</a:t>
              </a:r>
              <a:r>
                <a:rPr lang="ko-KR" altLang="en-US" sz="1400" dirty="0">
                  <a:latin typeface="+mn-ea"/>
                  <a:ea typeface="+mn-ea"/>
                </a:rPr>
                <a:t>기온</a:t>
              </a:r>
              <a:r>
                <a:rPr lang="en-US" altLang="ko-KR" sz="1400" dirty="0">
                  <a:latin typeface="+mn-ea"/>
                  <a:ea typeface="+mn-ea"/>
                </a:rPr>
                <a:t>(°C)") </a:t>
              </a:r>
              <a:r>
                <a:rPr lang="ko-KR" altLang="en-US" sz="1400" dirty="0">
                  <a:latin typeface="+mn-ea"/>
                  <a:ea typeface="+mn-ea"/>
                </a:rPr>
                <a:t>일교차 값을 구함 </a:t>
              </a:r>
              <a:endParaRPr lang="en-US" altLang="ko-KR" sz="1400" dirty="0">
                <a:latin typeface="+mn-ea"/>
                <a:ea typeface="+mn-ea"/>
              </a:endParaRPr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C85FC90-1A90-4627-BFD5-BD63E6669A33}"/>
              </a:ext>
            </a:extLst>
          </p:cNvPr>
          <p:cNvCxnSpPr>
            <a:cxnSpLocks/>
          </p:cNvCxnSpPr>
          <p:nvPr/>
        </p:nvCxnSpPr>
        <p:spPr>
          <a:xfrm>
            <a:off x="6241919" y="3163329"/>
            <a:ext cx="282368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</a:ln>
          <a:effectLst/>
        </p:spPr>
      </p:cxnSp>
    </p:spTree>
    <p:extLst>
      <p:ext uri="{BB962C8B-B14F-4D97-AF65-F5344CB8AC3E}">
        <p14:creationId xmlns:p14="http://schemas.microsoft.com/office/powerpoint/2010/main" val="2224012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14084</TotalTime>
  <Words>528</Words>
  <Application>Microsoft Office PowerPoint</Application>
  <PresentationFormat>화면 슬라이드 쇼(4:3)</PresentationFormat>
  <Paragraphs>47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bigdata study</vt:lpstr>
      <vt:lpstr>bigdata</vt:lpstr>
      <vt:lpstr>데이터 가공</vt:lpstr>
      <vt:lpstr>데이터 가공</vt:lpstr>
      <vt:lpstr>데이터 가공</vt:lpstr>
      <vt:lpstr>데이터 가공</vt:lpstr>
      <vt:lpstr>데이터 가공</vt:lpstr>
      <vt:lpstr>데이터 가공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a01063294905@gmail.com</cp:lastModifiedBy>
  <cp:revision>1017</cp:revision>
  <cp:lastPrinted>2016-11-01T07:29:09Z</cp:lastPrinted>
  <dcterms:created xsi:type="dcterms:W3CDTF">2013-09-09T21:16:08Z</dcterms:created>
  <dcterms:modified xsi:type="dcterms:W3CDTF">2021-08-19T05:09:07Z</dcterms:modified>
</cp:coreProperties>
</file>