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429" r:id="rId2"/>
    <p:sldId id="463" r:id="rId3"/>
    <p:sldId id="502" r:id="rId4"/>
    <p:sldId id="478" r:id="rId5"/>
    <p:sldId id="477" r:id="rId6"/>
    <p:sldId id="479" r:id="rId7"/>
    <p:sldId id="480" r:id="rId8"/>
    <p:sldId id="482" r:id="rId9"/>
    <p:sldId id="501" r:id="rId10"/>
    <p:sldId id="500" r:id="rId11"/>
    <p:sldId id="481" r:id="rId12"/>
    <p:sldId id="483" r:id="rId13"/>
    <p:sldId id="499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8" r:id="rId28"/>
    <p:sldId id="503" r:id="rId29"/>
    <p:sldId id="393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119" autoAdjust="0"/>
  </p:normalViewPr>
  <p:slideViewPr>
    <p:cSldViewPr>
      <p:cViewPr varScale="1">
        <p:scale>
          <a:sx n="82" d="100"/>
          <a:sy n="82" d="100"/>
        </p:scale>
        <p:origin x="12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/21.8.2/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49" y="1268760"/>
            <a:ext cx="8137525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맵리듀스</a:t>
            </a:r>
            <a:r>
              <a:rPr lang="en-US" altLang="ko-KR" sz="2000" dirty="0">
                <a:latin typeface="+mn-ea"/>
                <a:ea typeface="+mn-ea"/>
              </a:rPr>
              <a:t>(Map + Reduce)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041A9-AE1D-43F8-ABE0-5B64801355A5}"/>
              </a:ext>
            </a:extLst>
          </p:cNvPr>
          <p:cNvSpPr/>
          <p:nvPr/>
        </p:nvSpPr>
        <p:spPr>
          <a:xfrm>
            <a:off x="2736057" y="2545672"/>
            <a:ext cx="936104" cy="79208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1536A3-4EE4-4200-B04D-D9F11E0AB1EA}"/>
              </a:ext>
            </a:extLst>
          </p:cNvPr>
          <p:cNvSpPr/>
          <p:nvPr/>
        </p:nvSpPr>
        <p:spPr>
          <a:xfrm>
            <a:off x="2736057" y="3689414"/>
            <a:ext cx="936104" cy="7920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2B8060-0F0F-4DDF-AE21-2D73EB353CC0}"/>
              </a:ext>
            </a:extLst>
          </p:cNvPr>
          <p:cNvSpPr/>
          <p:nvPr/>
        </p:nvSpPr>
        <p:spPr>
          <a:xfrm>
            <a:off x="2736057" y="4833156"/>
            <a:ext cx="936104" cy="79208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B4D61A-B453-46F7-A922-CB4098155157}"/>
              </a:ext>
            </a:extLst>
          </p:cNvPr>
          <p:cNvCxnSpPr/>
          <p:nvPr/>
        </p:nvCxnSpPr>
        <p:spPr>
          <a:xfrm>
            <a:off x="3744291" y="2941716"/>
            <a:ext cx="864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977C0D-43F4-4F65-A0A0-6DC846B57F35}"/>
              </a:ext>
            </a:extLst>
          </p:cNvPr>
          <p:cNvCxnSpPr/>
          <p:nvPr/>
        </p:nvCxnSpPr>
        <p:spPr>
          <a:xfrm>
            <a:off x="3744291" y="4157177"/>
            <a:ext cx="864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826FA-E6B9-49E1-BB04-2C55A11D9C0D}"/>
              </a:ext>
            </a:extLst>
          </p:cNvPr>
          <p:cNvCxnSpPr/>
          <p:nvPr/>
        </p:nvCxnSpPr>
        <p:spPr>
          <a:xfrm>
            <a:off x="3813770" y="5229200"/>
            <a:ext cx="864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98F7B33-9AB8-4AC7-B6B5-A9F992FFE1F6}"/>
              </a:ext>
            </a:extLst>
          </p:cNvPr>
          <p:cNvSpPr/>
          <p:nvPr/>
        </p:nvSpPr>
        <p:spPr>
          <a:xfrm>
            <a:off x="4824411" y="2544175"/>
            <a:ext cx="720080" cy="72008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064B49-6AA7-42EA-8E06-79CECBA80518}"/>
              </a:ext>
            </a:extLst>
          </p:cNvPr>
          <p:cNvSpPr/>
          <p:nvPr/>
        </p:nvSpPr>
        <p:spPr>
          <a:xfrm>
            <a:off x="4824411" y="3797136"/>
            <a:ext cx="720080" cy="72008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9DDBFC-1BAF-48B8-B89F-31DAA0AC6CD3}"/>
              </a:ext>
            </a:extLst>
          </p:cNvPr>
          <p:cNvSpPr/>
          <p:nvPr/>
        </p:nvSpPr>
        <p:spPr>
          <a:xfrm>
            <a:off x="4824411" y="4869160"/>
            <a:ext cx="720080" cy="720080"/>
          </a:xfrm>
          <a:prstGeom prst="ellipse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09F62-B507-4CB6-947D-968873055439}"/>
              </a:ext>
            </a:extLst>
          </p:cNvPr>
          <p:cNvSpPr txBox="1"/>
          <p:nvPr/>
        </p:nvSpPr>
        <p:spPr>
          <a:xfrm>
            <a:off x="3814787" y="2101823"/>
            <a:ext cx="75721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22866-B12B-4D70-9568-B85D4F4653AE}"/>
              </a:ext>
            </a:extLst>
          </p:cNvPr>
          <p:cNvSpPr txBox="1"/>
          <p:nvPr/>
        </p:nvSpPr>
        <p:spPr>
          <a:xfrm>
            <a:off x="755649" y="3429000"/>
            <a:ext cx="149592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1~90</a:t>
            </a:r>
            <a:r>
              <a:rPr lang="ko-KR" altLang="en-US" sz="2000" dirty="0">
                <a:latin typeface="+mn-ea"/>
                <a:ea typeface="+mn-ea"/>
              </a:rPr>
              <a:t>까지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  <a:ea typeface="+mn-ea"/>
              </a:rPr>
              <a:t>더하기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F78B0-94D8-4C8E-AF59-F334A396527F}"/>
              </a:ext>
            </a:extLst>
          </p:cNvPr>
          <p:cNvSpPr txBox="1"/>
          <p:nvPr/>
        </p:nvSpPr>
        <p:spPr>
          <a:xfrm>
            <a:off x="2798448" y="2663155"/>
            <a:ext cx="11261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1~30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1ACA9-67DE-4E5B-AC77-1540EC83219E}"/>
              </a:ext>
            </a:extLst>
          </p:cNvPr>
          <p:cNvSpPr txBox="1"/>
          <p:nvPr/>
        </p:nvSpPr>
        <p:spPr>
          <a:xfrm>
            <a:off x="2736057" y="3806346"/>
            <a:ext cx="11261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31~60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582C5-BAD4-40D9-9169-FC806C991DD7}"/>
              </a:ext>
            </a:extLst>
          </p:cNvPr>
          <p:cNvSpPr txBox="1"/>
          <p:nvPr/>
        </p:nvSpPr>
        <p:spPr>
          <a:xfrm>
            <a:off x="2731308" y="4965815"/>
            <a:ext cx="112612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61~90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12FE04-B7F6-490B-9E72-98A7AF35BC72}"/>
              </a:ext>
            </a:extLst>
          </p:cNvPr>
          <p:cNvCxnSpPr/>
          <p:nvPr/>
        </p:nvCxnSpPr>
        <p:spPr>
          <a:xfrm>
            <a:off x="5652120" y="2941716"/>
            <a:ext cx="864096" cy="11056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7D05EF-7E96-498C-8127-E8048F467DCD}"/>
              </a:ext>
            </a:extLst>
          </p:cNvPr>
          <p:cNvCxnSpPr/>
          <p:nvPr/>
        </p:nvCxnSpPr>
        <p:spPr>
          <a:xfrm>
            <a:off x="5652120" y="4157176"/>
            <a:ext cx="864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0704A3-7FCA-42A2-A95B-38B37E28922B}"/>
              </a:ext>
            </a:extLst>
          </p:cNvPr>
          <p:cNvCxnSpPr>
            <a:cxnSpLocks/>
          </p:cNvCxnSpPr>
          <p:nvPr/>
        </p:nvCxnSpPr>
        <p:spPr>
          <a:xfrm flipV="1">
            <a:off x="5652120" y="4372785"/>
            <a:ext cx="864096" cy="8822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8190F98-5C41-4CB5-8C41-72624DBA4C20}"/>
              </a:ext>
            </a:extLst>
          </p:cNvPr>
          <p:cNvSpPr/>
          <p:nvPr/>
        </p:nvSpPr>
        <p:spPr>
          <a:xfrm>
            <a:off x="6696741" y="2700755"/>
            <a:ext cx="720080" cy="72008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EF621-1F02-494C-8504-426175D8081A}"/>
              </a:ext>
            </a:extLst>
          </p:cNvPr>
          <p:cNvSpPr txBox="1"/>
          <p:nvPr/>
        </p:nvSpPr>
        <p:spPr>
          <a:xfrm>
            <a:off x="6902380" y="3304293"/>
            <a:ext cx="308802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+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97AF41-E511-4E6A-8773-7C6111B54F4A}"/>
              </a:ext>
            </a:extLst>
          </p:cNvPr>
          <p:cNvSpPr/>
          <p:nvPr/>
        </p:nvSpPr>
        <p:spPr>
          <a:xfrm>
            <a:off x="6712672" y="3776468"/>
            <a:ext cx="720080" cy="72008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A82198-DF75-4312-91C8-98735B38E1C3}"/>
              </a:ext>
            </a:extLst>
          </p:cNvPr>
          <p:cNvSpPr/>
          <p:nvPr/>
        </p:nvSpPr>
        <p:spPr>
          <a:xfrm>
            <a:off x="6712672" y="4861409"/>
            <a:ext cx="720080" cy="720080"/>
          </a:xfrm>
          <a:prstGeom prst="ellipse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FE96E9-E0E4-4D0D-8E09-FBE49C1A7102}"/>
              </a:ext>
            </a:extLst>
          </p:cNvPr>
          <p:cNvSpPr txBox="1"/>
          <p:nvPr/>
        </p:nvSpPr>
        <p:spPr>
          <a:xfrm>
            <a:off x="6902380" y="4389951"/>
            <a:ext cx="308802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83F71-91D7-4D8C-8D4C-58628A03F3F2}"/>
              </a:ext>
            </a:extLst>
          </p:cNvPr>
          <p:cNvSpPr txBox="1"/>
          <p:nvPr/>
        </p:nvSpPr>
        <p:spPr>
          <a:xfrm>
            <a:off x="5762747" y="2118176"/>
            <a:ext cx="113318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9887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자바 설치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717E-0BFA-4ADC-978D-571E223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71" y="2328128"/>
            <a:ext cx="5808301" cy="3021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422816-BC41-4AD5-8AD7-1242822D8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71" y="3351418"/>
            <a:ext cx="5578323" cy="853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AE4D86-C28D-4CB4-A0C9-7A56C67E0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79" y="4932769"/>
            <a:ext cx="6561389" cy="746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37B72-20BC-4B6F-8656-E8D07E4784A6}"/>
              </a:ext>
            </a:extLst>
          </p:cNvPr>
          <p:cNvSpPr txBox="1"/>
          <p:nvPr/>
        </p:nvSpPr>
        <p:spPr>
          <a:xfrm>
            <a:off x="1043608" y="1804926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자바 설치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7C6A2-6FCA-4506-A596-E81B9A0A0E39}"/>
              </a:ext>
            </a:extLst>
          </p:cNvPr>
          <p:cNvSpPr txBox="1"/>
          <p:nvPr/>
        </p:nvSpPr>
        <p:spPr>
          <a:xfrm>
            <a:off x="1043608" y="2841786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자바 환경변수 설정</a:t>
            </a:r>
            <a:r>
              <a:rPr lang="en-US" altLang="ko-KR" sz="1800" dirty="0">
                <a:latin typeface="+mn-ea"/>
                <a:ea typeface="+mn-ea"/>
              </a:rPr>
              <a:t>(~/.</a:t>
            </a:r>
            <a:r>
              <a:rPr lang="en-US" altLang="ko-KR" sz="1800" dirty="0" err="1">
                <a:latin typeface="+mn-ea"/>
                <a:ea typeface="+mn-ea"/>
              </a:rPr>
              <a:t>bashrc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3F082-2A5E-48B2-B012-AEABFAEBE0D9}"/>
              </a:ext>
            </a:extLst>
          </p:cNvPr>
          <p:cNvSpPr txBox="1"/>
          <p:nvPr/>
        </p:nvSpPr>
        <p:spPr>
          <a:xfrm>
            <a:off x="1043608" y="4489571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자바 버전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01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노드의 호스트 이름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37B72-20BC-4B6F-8656-E8D07E4784A6}"/>
              </a:ext>
            </a:extLst>
          </p:cNvPr>
          <p:cNvSpPr txBox="1"/>
          <p:nvPr/>
        </p:nvSpPr>
        <p:spPr>
          <a:xfrm>
            <a:off x="971600" y="3207401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노드의 호스트 이름과 </a:t>
            </a:r>
            <a:r>
              <a:rPr lang="en-US" altLang="ko-KR" sz="1800" dirty="0">
                <a:latin typeface="+mn-ea"/>
                <a:ea typeface="+mn-ea"/>
              </a:rPr>
              <a:t>IP</a:t>
            </a:r>
            <a:r>
              <a:rPr lang="ko-KR" altLang="en-US" sz="1800" dirty="0">
                <a:latin typeface="+mn-ea"/>
                <a:ea typeface="+mn-ea"/>
              </a:rPr>
              <a:t>지정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051E7-39F9-4629-8FA2-6E72DBFC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30" y="2451065"/>
            <a:ext cx="5487035" cy="2899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CF05DE7-5B18-4699-8A7E-2877FFCF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2" y="3756575"/>
            <a:ext cx="4748471" cy="590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7C9758-0B4A-4C9A-B12C-9F99862326C2}"/>
              </a:ext>
            </a:extLst>
          </p:cNvPr>
          <p:cNvSpPr txBox="1"/>
          <p:nvPr/>
        </p:nvSpPr>
        <p:spPr>
          <a:xfrm>
            <a:off x="1007304" y="1856856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en-US" altLang="ko-KR" sz="1800" dirty="0" err="1">
                <a:latin typeface="+mn-ea"/>
                <a:ea typeface="+mn-ea"/>
              </a:rPr>
              <a:t>etc</a:t>
            </a:r>
            <a:r>
              <a:rPr lang="en-US" altLang="ko-KR" sz="1800" dirty="0">
                <a:latin typeface="+mn-ea"/>
                <a:ea typeface="+mn-ea"/>
              </a:rPr>
              <a:t>/hosts</a:t>
            </a:r>
            <a:r>
              <a:rPr lang="ko-KR" altLang="en-US" sz="1800" dirty="0">
                <a:latin typeface="+mn-ea"/>
                <a:ea typeface="+mn-ea"/>
              </a:rPr>
              <a:t> 파일에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15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설치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0E04B4-4801-4BC7-AE70-0D6B3FAC4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5" y="2428560"/>
            <a:ext cx="7591885" cy="4040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89DB11-921A-4645-8CEB-293967AB0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5" y="3412663"/>
            <a:ext cx="6048672" cy="342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BF40D7-A668-4076-B56C-0EBD7365A82F}"/>
              </a:ext>
            </a:extLst>
          </p:cNvPr>
          <p:cNvSpPr txBox="1"/>
          <p:nvPr/>
        </p:nvSpPr>
        <p:spPr>
          <a:xfrm>
            <a:off x="971600" y="1931335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+mn-ea"/>
                <a:ea typeface="+mn-ea"/>
              </a:rPr>
              <a:t>하둡</a:t>
            </a:r>
            <a:r>
              <a:rPr lang="ko-KR" altLang="en-US" sz="1800" dirty="0">
                <a:latin typeface="+mn-ea"/>
                <a:ea typeface="+mn-ea"/>
              </a:rPr>
              <a:t> 다운로드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AE96D-7C47-4F3D-A560-94B4D993B149}"/>
              </a:ext>
            </a:extLst>
          </p:cNvPr>
          <p:cNvSpPr txBox="1"/>
          <p:nvPr/>
        </p:nvSpPr>
        <p:spPr>
          <a:xfrm>
            <a:off x="956461" y="2901048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압축 해제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57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환경 변수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F40D7-A668-4076-B56C-0EBD7365A82F}"/>
              </a:ext>
            </a:extLst>
          </p:cNvPr>
          <p:cNvSpPr txBox="1"/>
          <p:nvPr/>
        </p:nvSpPr>
        <p:spPr>
          <a:xfrm>
            <a:off x="971600" y="1931335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~/.</a:t>
            </a:r>
            <a:r>
              <a:rPr lang="en-US" altLang="ko-KR" sz="1800" dirty="0" err="1">
                <a:latin typeface="+mn-ea"/>
                <a:ea typeface="+mn-ea"/>
              </a:rPr>
              <a:t>bashrc</a:t>
            </a:r>
            <a:r>
              <a:rPr lang="ko-KR" altLang="en-US" sz="1800" dirty="0">
                <a:latin typeface="+mn-ea"/>
                <a:ea typeface="+mn-ea"/>
              </a:rPr>
              <a:t>에 환경 변수 작성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917B5A-BEA3-4BD0-AE06-B09CEC15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74532"/>
            <a:ext cx="6264696" cy="2866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DD79BE-6450-4704-8C5F-D9E3EFF3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947834"/>
            <a:ext cx="3956196" cy="289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B011EF-A2DB-4DDE-955B-7EA689966FDC}"/>
              </a:ext>
            </a:extLst>
          </p:cNvPr>
          <p:cNvSpPr txBox="1"/>
          <p:nvPr/>
        </p:nvSpPr>
        <p:spPr>
          <a:xfrm>
            <a:off x="956461" y="5475091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적용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09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데이터 노드 설정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F40D7-A668-4076-B56C-0EBD7365A82F}"/>
              </a:ext>
            </a:extLst>
          </p:cNvPr>
          <p:cNvSpPr txBox="1"/>
          <p:nvPr/>
        </p:nvSpPr>
        <p:spPr>
          <a:xfrm>
            <a:off x="971600" y="1931335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~/hadoop-3.3.0/</a:t>
            </a:r>
            <a:r>
              <a:rPr lang="en-US" altLang="ko-KR" sz="1800" dirty="0" err="1">
                <a:latin typeface="+mn-ea"/>
                <a:ea typeface="+mn-ea"/>
              </a:rPr>
              <a:t>etc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en-US" altLang="ko-KR" sz="1800" dirty="0" err="1">
                <a:latin typeface="+mn-ea"/>
                <a:ea typeface="+mn-ea"/>
              </a:rPr>
              <a:t>hadoop</a:t>
            </a:r>
            <a:r>
              <a:rPr lang="en-US" altLang="ko-KR" sz="1800" dirty="0">
                <a:latin typeface="+mn-ea"/>
                <a:ea typeface="+mn-ea"/>
              </a:rPr>
              <a:t>/workers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0AD32-2FDA-4089-80C5-6C7F75F2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90" y="2408918"/>
            <a:ext cx="4248165" cy="10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(SSH</a:t>
            </a:r>
            <a:r>
              <a:rPr lang="ko-KR" altLang="en-US" sz="2000" dirty="0">
                <a:latin typeface="+mn-ea"/>
                <a:ea typeface="+mn-ea"/>
              </a:rPr>
              <a:t> 인증</a:t>
            </a:r>
            <a:r>
              <a:rPr lang="en-US" altLang="ko-KR" sz="2000" dirty="0">
                <a:latin typeface="+mn-ea"/>
                <a:ea typeface="+mn-ea"/>
              </a:rPr>
              <a:t>) (1)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노드 간</a:t>
            </a:r>
            <a:r>
              <a:rPr lang="en-US" altLang="ko-KR" sz="2000" dirty="0">
                <a:latin typeface="+mn-ea"/>
                <a:ea typeface="+mn-ea"/>
              </a:rPr>
              <a:t>(master, worker)</a:t>
            </a:r>
            <a:r>
              <a:rPr lang="ko-KR" altLang="en-US" sz="2000" dirty="0">
                <a:latin typeface="+mn-ea"/>
                <a:ea typeface="+mn-ea"/>
              </a:rPr>
              <a:t> 암호 없이 </a:t>
            </a:r>
            <a:r>
              <a:rPr lang="en-US" altLang="ko-KR" sz="2000" dirty="0">
                <a:latin typeface="+mn-ea"/>
                <a:ea typeface="+mn-ea"/>
              </a:rPr>
              <a:t>SSH</a:t>
            </a:r>
            <a:r>
              <a:rPr lang="ko-KR" altLang="en-US" sz="2000" dirty="0">
                <a:latin typeface="+mn-ea"/>
                <a:ea typeface="+mn-ea"/>
              </a:rPr>
              <a:t>접속이 가능하게 함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F40D7-A668-4076-B56C-0EBD7365A82F}"/>
              </a:ext>
            </a:extLst>
          </p:cNvPr>
          <p:cNvSpPr txBox="1"/>
          <p:nvPr/>
        </p:nvSpPr>
        <p:spPr>
          <a:xfrm>
            <a:off x="1131129" y="2348880"/>
            <a:ext cx="7735901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각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노드의 공용키 생성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-keygen –t </a:t>
            </a:r>
            <a:r>
              <a:rPr lang="en-US" altLang="ko-KR" sz="1600" dirty="0" err="1">
                <a:latin typeface="+mn-ea"/>
                <a:ea typeface="+mn-ea"/>
              </a:rPr>
              <a:t>rsa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 worker ‘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-keygen –t </a:t>
            </a:r>
            <a:r>
              <a:rPr lang="en-US" altLang="ko-KR" sz="1600" dirty="0" err="1">
                <a:latin typeface="+mn-ea"/>
                <a:ea typeface="+mn-ea"/>
              </a:rPr>
              <a:t>rsa</a:t>
            </a:r>
            <a:r>
              <a:rPr lang="en-US" altLang="ko-KR" sz="1600" dirty="0">
                <a:latin typeface="+mn-ea"/>
                <a:ea typeface="+mn-ea"/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0A4BF-AECD-4CAE-8118-769E18B6AA90}"/>
              </a:ext>
            </a:extLst>
          </p:cNvPr>
          <p:cNvSpPr txBox="1"/>
          <p:nvPr/>
        </p:nvSpPr>
        <p:spPr>
          <a:xfrm>
            <a:off x="1131128" y="3789040"/>
            <a:ext cx="7735901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생성된 공용 키를 </a:t>
            </a:r>
            <a:r>
              <a:rPr lang="en-US" altLang="ko-KR" sz="1800" dirty="0">
                <a:latin typeface="+mn-ea"/>
                <a:ea typeface="+mn-ea"/>
              </a:rPr>
              <a:t>~/.</a:t>
            </a:r>
            <a:r>
              <a:rPr lang="en-US" altLang="ko-KR" sz="1800" dirty="0" err="1">
                <a:latin typeface="+mn-ea"/>
                <a:ea typeface="+mn-ea"/>
              </a:rPr>
              <a:t>ssh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en-US" altLang="ko-KR" sz="1800" dirty="0" err="1">
                <a:latin typeface="+mn-ea"/>
                <a:ea typeface="+mn-ea"/>
              </a:rPr>
              <a:t>authorized_keys</a:t>
            </a:r>
            <a:r>
              <a:rPr lang="ko-KR" altLang="en-US" sz="1800" dirty="0">
                <a:latin typeface="+mn-ea"/>
                <a:ea typeface="+mn-ea"/>
              </a:rPr>
              <a:t>에 수집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cat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/id_rsa.pub &gt;&gt; 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authorized_keys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  -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 worker ‘cat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/id_rsa.pub’ &gt;&gt; 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authorized_keys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2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(SSH</a:t>
            </a:r>
            <a:r>
              <a:rPr lang="ko-KR" altLang="en-US" sz="2000" dirty="0">
                <a:latin typeface="+mn-ea"/>
                <a:ea typeface="+mn-ea"/>
              </a:rPr>
              <a:t> 인증</a:t>
            </a:r>
            <a:r>
              <a:rPr lang="en-US" altLang="ko-KR" sz="2000" dirty="0">
                <a:latin typeface="+mn-ea"/>
                <a:ea typeface="+mn-ea"/>
              </a:rPr>
              <a:t>) 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F40D7-A668-4076-B56C-0EBD7365A82F}"/>
              </a:ext>
            </a:extLst>
          </p:cNvPr>
          <p:cNvSpPr txBox="1"/>
          <p:nvPr/>
        </p:nvSpPr>
        <p:spPr>
          <a:xfrm>
            <a:off x="1158085" y="2062134"/>
            <a:ext cx="7735901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수집한 공용키를 </a:t>
            </a:r>
            <a:r>
              <a:rPr lang="en-US" altLang="ko-KR" sz="1800" dirty="0">
                <a:latin typeface="+mn-ea"/>
                <a:ea typeface="+mn-ea"/>
              </a:rPr>
              <a:t>worker</a:t>
            </a:r>
            <a:r>
              <a:rPr lang="ko-KR" altLang="en-US" sz="1800" dirty="0">
                <a:latin typeface="+mn-ea"/>
                <a:ea typeface="+mn-ea"/>
              </a:rPr>
              <a:t>로 배포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>
                <a:latin typeface="+mn-ea"/>
                <a:ea typeface="+mn-ea"/>
              </a:rPr>
              <a:t>scp</a:t>
            </a:r>
            <a:r>
              <a:rPr lang="en-US" altLang="ko-KR" sz="1600" dirty="0">
                <a:latin typeface="+mn-ea"/>
                <a:ea typeface="+mn-ea"/>
              </a:rPr>
              <a:t> 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authorized_keys</a:t>
            </a:r>
            <a:r>
              <a:rPr lang="en-US" altLang="ko-KR" sz="1600" dirty="0">
                <a:latin typeface="+mn-ea"/>
                <a:ea typeface="+mn-ea"/>
              </a:rPr>
              <a:t> worker:~/.</a:t>
            </a:r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authorized_keys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028E87-33FA-4055-B2A5-6C4CEAA0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3"/>
          <a:stretch/>
        </p:blipFill>
        <p:spPr>
          <a:xfrm>
            <a:off x="1506547" y="3324013"/>
            <a:ext cx="6332769" cy="178310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A32781-8234-499C-BA1E-43D018774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72"/>
          <a:stretch/>
        </p:blipFill>
        <p:spPr>
          <a:xfrm>
            <a:off x="1491059" y="5302494"/>
            <a:ext cx="633276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(core-site.xml)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 err="1">
                <a:latin typeface="+mn-ea"/>
                <a:ea typeface="+mn-ea"/>
              </a:rPr>
              <a:t>네임노드의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url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   - </a:t>
            </a:r>
            <a:r>
              <a:rPr lang="en-US" altLang="ko-KR" sz="1800" dirty="0">
                <a:latin typeface="+mn-ea"/>
                <a:ea typeface="+mn-ea"/>
              </a:rPr>
              <a:t>HDFS</a:t>
            </a:r>
            <a:r>
              <a:rPr lang="ko-KR" altLang="en-US" sz="1800" dirty="0">
                <a:latin typeface="+mn-ea"/>
                <a:ea typeface="+mn-ea"/>
              </a:rPr>
              <a:t>와 </a:t>
            </a:r>
            <a:r>
              <a:rPr lang="ko-KR" altLang="en-US" sz="1800" dirty="0" err="1">
                <a:latin typeface="+mn-ea"/>
                <a:ea typeface="+mn-ea"/>
              </a:rPr>
              <a:t>맵리듀스에</a:t>
            </a:r>
            <a:r>
              <a:rPr lang="ko-KR" altLang="en-US" sz="1800" dirty="0">
                <a:latin typeface="+mn-ea"/>
                <a:ea typeface="+mn-ea"/>
              </a:rPr>
              <a:t> 공통으로 사용되는 </a:t>
            </a:r>
            <a:r>
              <a:rPr lang="ko-KR" altLang="en-US" sz="1800" dirty="0" err="1">
                <a:latin typeface="+mn-ea"/>
                <a:ea typeface="+mn-ea"/>
              </a:rPr>
              <a:t>하둡</a:t>
            </a:r>
            <a:r>
              <a:rPr lang="ko-KR" altLang="en-US" sz="1800" dirty="0">
                <a:latin typeface="+mn-ea"/>
                <a:ea typeface="+mn-ea"/>
              </a:rPr>
              <a:t> 코어를 위함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A9F1905-09BF-4667-932F-69F622CA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4244708" cy="2133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957510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HADOOP_CONF_DIR/core-site.xml</a:t>
            </a:r>
          </a:p>
        </p:txBody>
      </p:sp>
    </p:spTree>
    <p:extLst>
      <p:ext uri="{BB962C8B-B14F-4D97-AF65-F5344CB8AC3E}">
        <p14:creationId xmlns:p14="http://schemas.microsoft.com/office/powerpoint/2010/main" val="2100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(hdfs-site.xml)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HDFS </a:t>
            </a:r>
            <a:r>
              <a:rPr lang="ko-KR" altLang="en-US" sz="2000" dirty="0">
                <a:latin typeface="+mn-ea"/>
                <a:ea typeface="+mn-ea"/>
              </a:rPr>
              <a:t>데몬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 err="1">
                <a:latin typeface="+mn-ea"/>
                <a:ea typeface="+mn-ea"/>
              </a:rPr>
              <a:t>네임노드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데이터노드</a:t>
            </a:r>
            <a:r>
              <a:rPr lang="ko-KR" altLang="en-US" sz="2000" dirty="0">
                <a:latin typeface="+mn-ea"/>
                <a:ea typeface="+mn-ea"/>
              </a:rPr>
              <a:t> 등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을 위한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259632" y="2492896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HADOOP_CONF_DIR/hdfs-site.xml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F0C19BE-517E-4EE8-A940-F54B35F43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6" b="22044"/>
          <a:stretch/>
        </p:blipFill>
        <p:spPr>
          <a:xfrm>
            <a:off x="722506" y="3045550"/>
            <a:ext cx="5547841" cy="376672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BD6B54F-10BE-4AA6-B86D-9966DE681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7"/>
          <a:stretch/>
        </p:blipFill>
        <p:spPr>
          <a:xfrm>
            <a:off x="4283968" y="3803031"/>
            <a:ext cx="5547841" cy="11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E5C91-ED43-44C8-A5AE-5B9F25D76A29}"/>
              </a:ext>
            </a:extLst>
          </p:cNvPr>
          <p:cNvSpPr txBox="1"/>
          <p:nvPr/>
        </p:nvSpPr>
        <p:spPr>
          <a:xfrm>
            <a:off x="755650" y="1268760"/>
            <a:ext cx="7056710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학습내용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아나콘다 환경 구축과 주피터 사용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클러스터 구축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17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(yarn-site.xml)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-YARN </a:t>
            </a:r>
            <a:r>
              <a:rPr lang="ko-KR" altLang="en-US" sz="2000" dirty="0">
                <a:latin typeface="+mn-ea"/>
                <a:ea typeface="+mn-ea"/>
              </a:rPr>
              <a:t>의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자원관리자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노드관리자를</a:t>
            </a:r>
            <a:r>
              <a:rPr lang="ko-KR" altLang="en-US" sz="2000" dirty="0">
                <a:latin typeface="+mn-ea"/>
                <a:ea typeface="+mn-ea"/>
              </a:rPr>
              <a:t> 위한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HADOOP_CONF_DIR/yarn-site.xml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B61A85-5101-462F-9612-AE06AD19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8"/>
          <a:stretch/>
        </p:blipFill>
        <p:spPr>
          <a:xfrm>
            <a:off x="1259632" y="3140968"/>
            <a:ext cx="5806943" cy="33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4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(yarn-site.xml)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-YARN </a:t>
            </a:r>
            <a:r>
              <a:rPr lang="ko-KR" altLang="en-US" sz="2000" dirty="0">
                <a:latin typeface="+mn-ea"/>
                <a:ea typeface="+mn-ea"/>
              </a:rPr>
              <a:t>의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자원관리자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노드관리자를</a:t>
            </a:r>
            <a:r>
              <a:rPr lang="ko-KR" altLang="en-US" sz="2000" dirty="0">
                <a:latin typeface="+mn-ea"/>
                <a:ea typeface="+mn-ea"/>
              </a:rPr>
              <a:t> 위한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HADOOP_CONF_DIR/yarn-site.xml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B61A85-5101-462F-9612-AE06AD19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4"/>
          <a:stretch/>
        </p:blipFill>
        <p:spPr>
          <a:xfrm>
            <a:off x="1259632" y="3183156"/>
            <a:ext cx="5806943" cy="24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(mapred-site.xml)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 err="1">
                <a:latin typeface="+mn-ea"/>
                <a:ea typeface="+mn-ea"/>
              </a:rPr>
              <a:t>맵리듀스의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JobTracker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>
                <a:latin typeface="+mn-ea"/>
                <a:ea typeface="+mn-ea"/>
              </a:rPr>
              <a:t>TaskTracker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데몬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HADOOP_CONF_DIR/mapred-site.xml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43019D-EFB5-43B1-87B4-E549F536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69117"/>
            <a:ext cx="4534293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(hadoop-env.sh)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 err="1">
                <a:latin typeface="+mn-ea"/>
                <a:ea typeface="+mn-ea"/>
              </a:rPr>
              <a:t>하둡을</a:t>
            </a:r>
            <a:r>
              <a:rPr lang="ko-KR" altLang="en-US" sz="2000" dirty="0">
                <a:latin typeface="+mn-ea"/>
                <a:ea typeface="+mn-ea"/>
              </a:rPr>
              <a:t> 구동하는 스크립트에서 사용되는 환경변수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HADOOP_CONF_DIR/hadoop-env.sh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26194D-960E-4E09-8A53-50463CEA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9" y="3126818"/>
            <a:ext cx="5920082" cy="9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r>
              <a:rPr lang="en-US" altLang="ko-KR" sz="2000" dirty="0">
                <a:latin typeface="+mn-ea"/>
                <a:ea typeface="+mn-ea"/>
              </a:rPr>
              <a:t>(yarn-env.sh)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yarn</a:t>
            </a:r>
            <a:r>
              <a:rPr lang="ko-KR" altLang="en-US" sz="2000" dirty="0">
                <a:latin typeface="+mn-ea"/>
                <a:ea typeface="+mn-ea"/>
              </a:rPr>
              <a:t>에서 사용되는 환경변수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HADOOP_CONF_DIR/ yarn-env.sh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91AD64-AA47-4EB2-B115-E3883A0E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98" y="3133671"/>
            <a:ext cx="5622558" cy="22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배포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master</a:t>
            </a:r>
            <a:r>
              <a:rPr lang="ko-KR" altLang="en-US" sz="2000" dirty="0">
                <a:latin typeface="+mn-ea"/>
                <a:ea typeface="+mn-ea"/>
              </a:rPr>
              <a:t>에서 한 설치와 설정을 </a:t>
            </a:r>
            <a:r>
              <a:rPr lang="en-US" altLang="ko-KR" sz="2000" dirty="0">
                <a:latin typeface="+mn-ea"/>
                <a:ea typeface="+mn-ea"/>
              </a:rPr>
              <a:t>worker</a:t>
            </a:r>
            <a:r>
              <a:rPr lang="ko-KR" altLang="en-US" sz="2000" dirty="0">
                <a:latin typeface="+mn-ea"/>
                <a:ea typeface="+mn-ea"/>
              </a:rPr>
              <a:t>로 복사해 배포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97AE-287D-4A21-88AE-659B98C42024}"/>
              </a:ext>
            </a:extLst>
          </p:cNvPr>
          <p:cNvSpPr txBox="1"/>
          <p:nvPr/>
        </p:nvSpPr>
        <p:spPr>
          <a:xfrm>
            <a:off x="1167027" y="2564904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en-US" altLang="ko-KR" sz="1600" dirty="0" err="1">
                <a:latin typeface="+mn-ea"/>
                <a:ea typeface="+mn-ea"/>
              </a:rPr>
              <a:t>bashrc</a:t>
            </a:r>
            <a:r>
              <a:rPr lang="ko-KR" altLang="en-US" sz="1600" dirty="0">
                <a:latin typeface="+mn-ea"/>
                <a:ea typeface="+mn-ea"/>
              </a:rPr>
              <a:t> 배포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DE7E4-7C45-48E0-9868-D8298B768B76}"/>
              </a:ext>
            </a:extLst>
          </p:cNvPr>
          <p:cNvSpPr txBox="1"/>
          <p:nvPr/>
        </p:nvSpPr>
        <p:spPr>
          <a:xfrm>
            <a:off x="1176209" y="3731292"/>
            <a:ext cx="773590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n-ea"/>
                <a:ea typeface="+mn-ea"/>
              </a:rPr>
              <a:t>하둡</a:t>
            </a:r>
            <a:r>
              <a:rPr lang="ko-KR" altLang="en-US" sz="1600" dirty="0">
                <a:latin typeface="+mn-ea"/>
                <a:ea typeface="+mn-ea"/>
              </a:rPr>
              <a:t> 설치 디렉토리 배포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DFA75-1056-4395-9E85-F0A679BE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02634"/>
            <a:ext cx="6782684" cy="270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9ABFFC-ADEE-4785-B44F-16EFB0B9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2275"/>
            <a:ext cx="5832648" cy="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실행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4A40D-25A2-46B8-AEC4-1FCC06DF7F7C}"/>
              </a:ext>
            </a:extLst>
          </p:cNvPr>
          <p:cNvSpPr txBox="1"/>
          <p:nvPr/>
        </p:nvSpPr>
        <p:spPr>
          <a:xfrm>
            <a:off x="1187624" y="1911874"/>
            <a:ext cx="8065517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HDFS </a:t>
            </a:r>
            <a:r>
              <a:rPr lang="ko-KR" altLang="en-US" sz="2000" dirty="0">
                <a:latin typeface="+mn-ea"/>
                <a:ea typeface="+mn-ea"/>
              </a:rPr>
              <a:t>시작</a:t>
            </a:r>
            <a:r>
              <a:rPr lang="en-US" altLang="ko-KR" sz="2000" dirty="0">
                <a:latin typeface="+mn-ea"/>
                <a:ea typeface="+mn-ea"/>
              </a:rPr>
              <a:t>, YARN </a:t>
            </a:r>
            <a:r>
              <a:rPr lang="ko-KR" altLang="en-US" sz="2000" dirty="0">
                <a:latin typeface="+mn-ea"/>
                <a:ea typeface="+mn-ea"/>
              </a:rPr>
              <a:t>데몬 실행</a:t>
            </a: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+mn-ea"/>
                <a:ea typeface="+mn-ea"/>
              </a:rPr>
              <a:t>$HADOOP_HOME/sbin/start-all.sh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- </a:t>
            </a:r>
            <a:r>
              <a:rPr lang="ko-KR" altLang="en-US" sz="1800" dirty="0">
                <a:latin typeface="+mn-ea"/>
                <a:ea typeface="+mn-ea"/>
              </a:rPr>
              <a:t>처음 실행 시에 </a:t>
            </a:r>
            <a:r>
              <a:rPr lang="en-US" altLang="ko-KR" sz="1800" dirty="0" err="1">
                <a:latin typeface="+mn-ea"/>
                <a:ea typeface="+mn-ea"/>
              </a:rPr>
              <a:t>hdfs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namenode</a:t>
            </a:r>
            <a:r>
              <a:rPr lang="en-US" altLang="ko-KR" sz="1800" dirty="0">
                <a:latin typeface="+mn-ea"/>
                <a:ea typeface="+mn-ea"/>
              </a:rPr>
              <a:t> -format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642B2-A83A-4D7F-9E44-352539DB2EFD}"/>
              </a:ext>
            </a:extLst>
          </p:cNvPr>
          <p:cNvSpPr txBox="1"/>
          <p:nvPr/>
        </p:nvSpPr>
        <p:spPr>
          <a:xfrm>
            <a:off x="1187624" y="3272918"/>
            <a:ext cx="8065517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종료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- $HADOOP_HOME/sbin/stop-all.sh</a:t>
            </a:r>
          </a:p>
        </p:txBody>
      </p:sp>
    </p:spTree>
    <p:extLst>
      <p:ext uri="{BB962C8B-B14F-4D97-AF65-F5344CB8AC3E}">
        <p14:creationId xmlns:p14="http://schemas.microsoft.com/office/powerpoint/2010/main" val="406336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827657" y="1268760"/>
            <a:ext cx="806551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ko-KR" altLang="en-US" sz="2000" dirty="0">
                <a:latin typeface="+mn-ea"/>
                <a:ea typeface="+mn-ea"/>
              </a:rPr>
              <a:t> 클러스터 동작 확인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4A40D-25A2-46B8-AEC4-1FCC06DF7F7C}"/>
              </a:ext>
            </a:extLst>
          </p:cNvPr>
          <p:cNvSpPr txBox="1"/>
          <p:nvPr/>
        </p:nvSpPr>
        <p:spPr>
          <a:xfrm>
            <a:off x="1187624" y="1911874"/>
            <a:ext cx="8065517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버전 확인 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dirty="0" err="1">
                <a:latin typeface="+mn-ea"/>
                <a:ea typeface="+mn-ea"/>
              </a:rPr>
              <a:t>hdfs</a:t>
            </a:r>
            <a:r>
              <a:rPr lang="en-US" altLang="ko-KR" sz="1800" dirty="0">
                <a:latin typeface="+mn-ea"/>
                <a:ea typeface="+mn-ea"/>
              </a:rPr>
              <a:t> version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프로세스 확인 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dirty="0" err="1">
                <a:latin typeface="+mn-ea"/>
                <a:ea typeface="+mn-ea"/>
              </a:rPr>
              <a:t>jps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0C0DAA-F5BC-451B-B5A2-0D75B9A8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565"/>
            <a:ext cx="5663357" cy="2801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C6805-F8B3-4074-B455-513EB5FE6368}"/>
              </a:ext>
            </a:extLst>
          </p:cNvPr>
          <p:cNvSpPr txBox="1"/>
          <p:nvPr/>
        </p:nvSpPr>
        <p:spPr>
          <a:xfrm>
            <a:off x="2483768" y="4725144"/>
            <a:ext cx="331236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  <a:ea typeface="+mn-ea"/>
              </a:rPr>
              <a:t>Namenode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가 없음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5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5DFAFF-1CE0-4FF3-8552-B076C326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16" y="3645024"/>
            <a:ext cx="2155463" cy="114958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3D2E3F3-11D3-44ED-BAA6-02D83229C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4" b="27978"/>
          <a:stretch/>
        </p:blipFill>
        <p:spPr>
          <a:xfrm>
            <a:off x="1184616" y="1894896"/>
            <a:ext cx="6774767" cy="1008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A98AF-E3C7-4C68-8399-896F4AFFB9F7}"/>
              </a:ext>
            </a:extLst>
          </p:cNvPr>
          <p:cNvSpPr txBox="1"/>
          <p:nvPr/>
        </p:nvSpPr>
        <p:spPr>
          <a:xfrm>
            <a:off x="827657" y="1268760"/>
            <a:ext cx="806551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yarn-site.xml – </a:t>
            </a:r>
            <a:r>
              <a:rPr lang="en-US" altLang="ko-KR" sz="2000" dirty="0" err="1">
                <a:latin typeface="+mn-ea"/>
                <a:ea typeface="+mn-ea"/>
              </a:rPr>
              <a:t>cpu</a:t>
            </a:r>
            <a:r>
              <a:rPr lang="en-US" altLang="ko-KR" sz="2000" dirty="0">
                <a:latin typeface="+mn-ea"/>
                <a:ea typeface="+mn-ea"/>
              </a:rPr>
              <a:t> 2-&gt;1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65ABB-45A9-4908-8236-C6415B381B56}"/>
              </a:ext>
            </a:extLst>
          </p:cNvPr>
          <p:cNvSpPr txBox="1"/>
          <p:nvPr/>
        </p:nvSpPr>
        <p:spPr>
          <a:xfrm>
            <a:off x="838002" y="3032956"/>
            <a:ext cx="8065517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en-US" altLang="ko-KR" sz="2000" dirty="0" err="1">
                <a:latin typeface="+mn-ea"/>
                <a:ea typeface="+mn-ea"/>
              </a:rPr>
              <a:t>hdfs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namenode</a:t>
            </a:r>
            <a:r>
              <a:rPr lang="en-US" altLang="ko-KR" sz="2000" dirty="0">
                <a:latin typeface="+mn-ea"/>
                <a:ea typeface="+mn-ea"/>
              </a:rPr>
              <a:t> -format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107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아나콘다</a:t>
            </a:r>
            <a:r>
              <a:rPr lang="en-US" altLang="ko-KR" sz="2000" dirty="0">
                <a:latin typeface="+mn-ea"/>
                <a:ea typeface="+mn-ea"/>
              </a:rPr>
              <a:t>(anaconda)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3D30BC-CC46-4FD5-AA31-35BE99AC9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49"/>
          <a:stretch/>
        </p:blipFill>
        <p:spPr>
          <a:xfrm>
            <a:off x="1087886" y="2532091"/>
            <a:ext cx="7948610" cy="2488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F76282-AA15-46AA-A30C-7BDBBC24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3"/>
          <a:stretch/>
        </p:blipFill>
        <p:spPr>
          <a:xfrm>
            <a:off x="1035453" y="5118243"/>
            <a:ext cx="4976707" cy="3269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074D7D5-36BC-4DE6-936D-D34ECD2B5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0"/>
          <a:stretch/>
        </p:blipFill>
        <p:spPr>
          <a:xfrm>
            <a:off x="1087886" y="3318043"/>
            <a:ext cx="7948610" cy="3269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7D02DA-F5B5-4C64-B359-CE769B3F904C}"/>
              </a:ext>
            </a:extLst>
          </p:cNvPr>
          <p:cNvSpPr txBox="1"/>
          <p:nvPr/>
        </p:nvSpPr>
        <p:spPr>
          <a:xfrm>
            <a:off x="868547" y="2049698"/>
            <a:ext cx="18133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실행권한 추가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074FF-29DE-4218-8E3C-9E422ACF4167}"/>
              </a:ext>
            </a:extLst>
          </p:cNvPr>
          <p:cNvSpPr txBox="1"/>
          <p:nvPr/>
        </p:nvSpPr>
        <p:spPr>
          <a:xfrm>
            <a:off x="868546" y="2838314"/>
            <a:ext cx="18133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설치 파일 실행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49D7A-92AD-47E6-B1BD-EA63B8AAAEE9}"/>
              </a:ext>
            </a:extLst>
          </p:cNvPr>
          <p:cNvSpPr txBox="1"/>
          <p:nvPr/>
        </p:nvSpPr>
        <p:spPr>
          <a:xfrm>
            <a:off x="868546" y="4675045"/>
            <a:ext cx="2191286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아나콘다 업데이트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51F8A-B3F4-410A-AA0E-2D3985215675}"/>
              </a:ext>
            </a:extLst>
          </p:cNvPr>
          <p:cNvSpPr txBox="1"/>
          <p:nvPr/>
        </p:nvSpPr>
        <p:spPr>
          <a:xfrm>
            <a:off x="868545" y="3683554"/>
            <a:ext cx="8024629" cy="87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.</a:t>
            </a:r>
            <a:r>
              <a:rPr lang="en-US" altLang="ko-KR" sz="1800" dirty="0" err="1">
                <a:latin typeface="+mn-ea"/>
                <a:ea typeface="+mn-ea"/>
              </a:rPr>
              <a:t>bashrc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파일에 아나콘다 활성화 추가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"/home/bigdata/anaconda/</a:t>
            </a:r>
            <a:r>
              <a:rPr lang="en-US" altLang="ko-K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profile.d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/conda.sh"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94A4A1C-B6FD-4A8C-A9CD-A81F5EE9E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88466"/>
            <a:ext cx="5859683" cy="8444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1A63D7-8F6F-49B0-A2A7-0F8D5E7D8816}"/>
              </a:ext>
            </a:extLst>
          </p:cNvPr>
          <p:cNvSpPr txBox="1"/>
          <p:nvPr/>
        </p:nvSpPr>
        <p:spPr>
          <a:xfrm>
            <a:off x="6834624" y="5653093"/>
            <a:ext cx="2191286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아나콘다 버전 확인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+mn-ea"/>
                <a:ea typeface="+mn-ea"/>
              </a:rPr>
              <a:t>conda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초기화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07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가상환경 구축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D02DA-F5B5-4C64-B359-CE769B3F904C}"/>
              </a:ext>
            </a:extLst>
          </p:cNvPr>
          <p:cNvSpPr txBox="1"/>
          <p:nvPr/>
        </p:nvSpPr>
        <p:spPr>
          <a:xfrm>
            <a:off x="868547" y="1844824"/>
            <a:ext cx="7735901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가상환경 생성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파이썬 버전은 </a:t>
            </a:r>
            <a:r>
              <a:rPr lang="en-US" altLang="ko-KR" sz="1800" dirty="0">
                <a:latin typeface="+mn-ea"/>
                <a:ea typeface="+mn-ea"/>
              </a:rPr>
              <a:t>3.6</a:t>
            </a:r>
            <a:r>
              <a:rPr lang="ko-KR" altLang="en-US" sz="1800" dirty="0">
                <a:latin typeface="+mn-ea"/>
                <a:ea typeface="+mn-ea"/>
              </a:rPr>
              <a:t>이고 </a:t>
            </a:r>
            <a:r>
              <a:rPr lang="en-US" altLang="ko-KR" sz="1800" dirty="0">
                <a:latin typeface="+mn-ea"/>
                <a:ea typeface="+mn-ea"/>
              </a:rPr>
              <a:t>Bigdata</a:t>
            </a:r>
            <a:r>
              <a:rPr lang="ko-KR" altLang="en-US" sz="1800" dirty="0">
                <a:latin typeface="+mn-ea"/>
                <a:ea typeface="+mn-ea"/>
              </a:rPr>
              <a:t>라는 이름을 가진 가상환경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DB305D-0D72-49D0-9C72-A60B7716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24" y="3942080"/>
            <a:ext cx="5342083" cy="609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F09823-2DC9-494D-A6D8-7B7DC8ADA4BA}"/>
              </a:ext>
            </a:extLst>
          </p:cNvPr>
          <p:cNvSpPr txBox="1"/>
          <p:nvPr/>
        </p:nvSpPr>
        <p:spPr>
          <a:xfrm>
            <a:off x="873587" y="3429000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가상환경 활성화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1D11A-4A4C-480C-82CF-BCD5070F1065}"/>
              </a:ext>
            </a:extLst>
          </p:cNvPr>
          <p:cNvSpPr txBox="1"/>
          <p:nvPr/>
        </p:nvSpPr>
        <p:spPr>
          <a:xfrm>
            <a:off x="1105352" y="4531413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가상환경 비활성화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en-US" altLang="ko-KR" sz="1800" dirty="0" err="1">
                <a:latin typeface="+mn-ea"/>
                <a:ea typeface="+mn-ea"/>
              </a:rPr>
              <a:t>conda</a:t>
            </a:r>
            <a:r>
              <a:rPr lang="en-US" altLang="ko-KR" sz="1800" dirty="0">
                <a:latin typeface="+mn-ea"/>
                <a:ea typeface="+mn-ea"/>
              </a:rPr>
              <a:t> deactivate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4C8087-A3E2-4819-BA0E-24FC32E7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" y="2754544"/>
            <a:ext cx="6734795" cy="3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주피터 노트북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D02DA-F5B5-4C64-B359-CE769B3F904C}"/>
              </a:ext>
            </a:extLst>
          </p:cNvPr>
          <p:cNvSpPr txBox="1"/>
          <p:nvPr/>
        </p:nvSpPr>
        <p:spPr>
          <a:xfrm>
            <a:off x="868547" y="3068960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폴더 설정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47ECCF6-1A99-43D7-BCEF-C16076294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84711" r="26310" b="11852"/>
          <a:stretch/>
        </p:blipFill>
        <p:spPr>
          <a:xfrm>
            <a:off x="1101758" y="3620904"/>
            <a:ext cx="6350561" cy="25550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FE9285A-0F76-4303-9411-EE49BFED8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12" b="88286"/>
          <a:stretch/>
        </p:blipFill>
        <p:spPr>
          <a:xfrm>
            <a:off x="1101758" y="5003368"/>
            <a:ext cx="7240959" cy="10179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C3440D2-DBAB-4501-A4EB-842CE311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8" y="3876407"/>
            <a:ext cx="6761151" cy="2549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EB25DC-3953-4F04-9359-E8C4013A9E7C}"/>
              </a:ext>
            </a:extLst>
          </p:cNvPr>
          <p:cNvSpPr txBox="1"/>
          <p:nvPr/>
        </p:nvSpPr>
        <p:spPr>
          <a:xfrm>
            <a:off x="868547" y="4545858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Jupyter_notebook_config.py </a:t>
            </a:r>
            <a:r>
              <a:rPr lang="ko-KR" altLang="en-US" sz="1800" dirty="0">
                <a:latin typeface="+mn-ea"/>
                <a:ea typeface="+mn-ea"/>
              </a:rPr>
              <a:t>파일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76A5C99-A758-4E55-A188-E4D24B2BF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7" y="2588659"/>
            <a:ext cx="8180521" cy="2865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E7BD39-DAA1-4237-B55E-0761CFC16A8C}"/>
              </a:ext>
            </a:extLst>
          </p:cNvPr>
          <p:cNvSpPr txBox="1"/>
          <p:nvPr/>
        </p:nvSpPr>
        <p:spPr>
          <a:xfrm>
            <a:off x="868547" y="2017536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주피터 노트북 설치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7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주피터 실행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E7BD39-DAA1-4237-B55E-0761CFC16A8C}"/>
              </a:ext>
            </a:extLst>
          </p:cNvPr>
          <p:cNvSpPr txBox="1"/>
          <p:nvPr/>
        </p:nvSpPr>
        <p:spPr>
          <a:xfrm>
            <a:off x="868547" y="1859626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+mn-ea"/>
                <a:ea typeface="+mn-ea"/>
              </a:rPr>
              <a:t>numpy</a:t>
            </a:r>
            <a:r>
              <a:rPr lang="en-US" altLang="ko-KR" sz="1800" dirty="0">
                <a:latin typeface="+mn-ea"/>
                <a:ea typeface="+mn-ea"/>
              </a:rPr>
              <a:t>,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matplotlib </a:t>
            </a:r>
            <a:r>
              <a:rPr lang="ko-KR" altLang="en-US" sz="1800" dirty="0">
                <a:latin typeface="+mn-ea"/>
                <a:ea typeface="+mn-ea"/>
              </a:rPr>
              <a:t>설치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F885F-0664-4D6F-9C1C-9B781196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8" y="2420331"/>
            <a:ext cx="6109596" cy="28438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E7D2BC-7C38-40AF-B966-D15DE661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8" y="3505460"/>
            <a:ext cx="7544454" cy="2415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201A91-3B93-4BCE-B5F1-D99A8507F261}"/>
              </a:ext>
            </a:extLst>
          </p:cNvPr>
          <p:cNvSpPr txBox="1"/>
          <p:nvPr/>
        </p:nvSpPr>
        <p:spPr>
          <a:xfrm>
            <a:off x="868546" y="2953268"/>
            <a:ext cx="773590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서버 실행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D9866-B212-49BA-8BA7-43BC61795BCE}"/>
              </a:ext>
            </a:extLst>
          </p:cNvPr>
          <p:cNvSpPr/>
          <p:nvPr/>
        </p:nvSpPr>
        <p:spPr>
          <a:xfrm>
            <a:off x="5508104" y="400506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6B44DE-053E-406E-B891-FD372D439293}"/>
              </a:ext>
            </a:extLst>
          </p:cNvPr>
          <p:cNvSpPr/>
          <p:nvPr/>
        </p:nvSpPr>
        <p:spPr>
          <a:xfrm>
            <a:off x="1155812" y="4157464"/>
            <a:ext cx="176000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3726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주피터 실행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9FBB2-0C1E-4C24-8DB2-E584822A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09820"/>
            <a:ext cx="5698211" cy="51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8052771-4875-4973-BAB0-828ACAF0CE9F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kern="0" dirty="0"/>
              <a:t>HADOOP cluster </a:t>
            </a:r>
            <a:r>
              <a:rPr lang="ko-KR" altLang="en-US" kern="0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3301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49" y="1268760"/>
            <a:ext cx="8137525" cy="178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 err="1">
                <a:latin typeface="+mn-ea"/>
                <a:ea typeface="+mn-ea"/>
              </a:rPr>
              <a:t>하둡</a:t>
            </a:r>
            <a:r>
              <a:rPr lang="en-US" altLang="ko-KR" sz="2000" dirty="0">
                <a:latin typeface="+mn-ea"/>
                <a:ea typeface="+mn-ea"/>
              </a:rPr>
              <a:t>(Hadoop)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1800" dirty="0">
                <a:latin typeface="+mn-ea"/>
                <a:ea typeface="+mn-ea"/>
              </a:rPr>
              <a:t>대용량 데이터를 분산 처리할 수 있는 자바 기반의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       오픈소스 프레임워크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 - </a:t>
            </a:r>
            <a:r>
              <a:rPr lang="ko-KR" altLang="en-US" sz="1800" dirty="0" err="1">
                <a:latin typeface="+mn-ea"/>
                <a:ea typeface="+mn-ea"/>
              </a:rPr>
              <a:t>하둡은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HDFS</a:t>
            </a:r>
            <a:r>
              <a:rPr lang="ko-KR" altLang="en-US" sz="1800" dirty="0">
                <a:latin typeface="+mn-ea"/>
                <a:ea typeface="+mn-ea"/>
              </a:rPr>
              <a:t>에 데이터를 저장하고 </a:t>
            </a:r>
            <a:r>
              <a:rPr lang="ko-KR" altLang="en-US" sz="1800" dirty="0" err="1">
                <a:latin typeface="+mn-ea"/>
                <a:ea typeface="+mn-ea"/>
              </a:rPr>
              <a:t>맵리듀스를</a:t>
            </a:r>
            <a:r>
              <a:rPr lang="ko-KR" altLang="en-US" sz="1800" dirty="0">
                <a:latin typeface="+mn-ea"/>
                <a:ea typeface="+mn-ea"/>
              </a:rPr>
              <a:t> 이용해 데이터를 처리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74E55-C563-4D4D-A253-A24A8BB0A133}"/>
              </a:ext>
            </a:extLst>
          </p:cNvPr>
          <p:cNvSpPr txBox="1"/>
          <p:nvPr/>
        </p:nvSpPr>
        <p:spPr>
          <a:xfrm>
            <a:off x="755649" y="3212976"/>
            <a:ext cx="8137525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HDFS(Hadoop Distributed File System)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1800" dirty="0">
                <a:latin typeface="+mn-ea"/>
                <a:ea typeface="+mn-ea"/>
              </a:rPr>
              <a:t>대용량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파일을 분산된 서버에 저장하고 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저장된 데이터를 빠르게 처리할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    </a:t>
            </a:r>
            <a:r>
              <a:rPr lang="ko-KR" altLang="en-US" sz="1800" dirty="0">
                <a:latin typeface="+mn-ea"/>
                <a:ea typeface="+mn-ea"/>
              </a:rPr>
              <a:t>수 있게 하는 블록 구조의 파일 시스템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- </a:t>
            </a:r>
            <a:r>
              <a:rPr lang="ko-KR" altLang="en-US" sz="1800" dirty="0" err="1">
                <a:latin typeface="+mn-ea"/>
                <a:ea typeface="+mn-ea"/>
              </a:rPr>
              <a:t>네임노드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namenode</a:t>
            </a:r>
            <a:r>
              <a:rPr lang="en-US" altLang="ko-KR" sz="1800" dirty="0">
                <a:latin typeface="+mn-ea"/>
                <a:ea typeface="+mn-ea"/>
              </a:rPr>
              <a:t>)(</a:t>
            </a:r>
            <a:r>
              <a:rPr lang="ko-KR" altLang="en-US" sz="1800" dirty="0">
                <a:latin typeface="+mn-ea"/>
                <a:ea typeface="+mn-ea"/>
              </a:rPr>
              <a:t>마스터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    - </a:t>
            </a:r>
            <a:r>
              <a:rPr lang="ko-KR" altLang="en-US" sz="1800" dirty="0">
                <a:latin typeface="+mn-ea"/>
                <a:ea typeface="+mn-ea"/>
              </a:rPr>
              <a:t>메타데이터관리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 err="1">
                <a:latin typeface="+mn-ea"/>
                <a:ea typeface="+mn-ea"/>
              </a:rPr>
              <a:t>데이터노드</a:t>
            </a:r>
            <a:r>
              <a:rPr lang="ko-KR" altLang="en-US" sz="1800" dirty="0">
                <a:latin typeface="+mn-ea"/>
                <a:ea typeface="+mn-ea"/>
              </a:rPr>
              <a:t> 모니터링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블록 관리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- </a:t>
            </a:r>
            <a:r>
              <a:rPr lang="ko-KR" altLang="en-US" sz="1800" dirty="0" err="1">
                <a:latin typeface="+mn-ea"/>
                <a:ea typeface="+mn-ea"/>
              </a:rPr>
              <a:t>데이터노드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datanode</a:t>
            </a:r>
            <a:r>
              <a:rPr lang="en-US" altLang="ko-KR" sz="1800" dirty="0">
                <a:latin typeface="+mn-ea"/>
                <a:ea typeface="+mn-ea"/>
              </a:rPr>
              <a:t>)(</a:t>
            </a:r>
            <a:r>
              <a:rPr lang="ko-KR" altLang="en-US" sz="1800" dirty="0" err="1">
                <a:latin typeface="+mn-ea"/>
                <a:ea typeface="+mn-ea"/>
              </a:rPr>
              <a:t>슬레이브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54470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13438</TotalTime>
  <Words>717</Words>
  <Application>Microsoft Office PowerPoint</Application>
  <PresentationFormat>화면 슬라이드 쇼(4:3)</PresentationFormat>
  <Paragraphs>141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cluster study</vt:lpstr>
      <vt:lpstr>cluster</vt:lpstr>
      <vt:lpstr>cluster</vt:lpstr>
      <vt:lpstr>cluster</vt:lpstr>
      <vt:lpstr>cluster</vt:lpstr>
      <vt:lpstr>cluster</vt:lpstr>
      <vt:lpstr>cluster</vt:lpstr>
      <vt:lpstr>PowerPoint 프레젠테이션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a01063294905@gmail.com</cp:lastModifiedBy>
  <cp:revision>936</cp:revision>
  <cp:lastPrinted>2016-11-01T07:29:09Z</cp:lastPrinted>
  <dcterms:created xsi:type="dcterms:W3CDTF">2013-09-09T21:16:08Z</dcterms:created>
  <dcterms:modified xsi:type="dcterms:W3CDTF">2021-08-02T06:11:40Z</dcterms:modified>
</cp:coreProperties>
</file>