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429" r:id="rId2"/>
    <p:sldId id="428" r:id="rId3"/>
    <p:sldId id="434" r:id="rId4"/>
    <p:sldId id="435" r:id="rId5"/>
    <p:sldId id="436" r:id="rId6"/>
    <p:sldId id="433" r:id="rId7"/>
    <p:sldId id="432" r:id="rId8"/>
    <p:sldId id="393" r:id="rId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9900FF"/>
    <a:srgbClr val="6600CC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6" autoAdjust="0"/>
    <p:restoredTop sz="95119" autoAdjust="0"/>
  </p:normalViewPr>
  <p:slideViewPr>
    <p:cSldViewPr>
      <p:cViewPr varScale="1">
        <p:scale>
          <a:sx n="78" d="100"/>
          <a:sy n="78" d="100"/>
        </p:scale>
        <p:origin x="164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계획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/22.01.17/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16D772B1-6AC8-497E-8F03-1BF3DEDD0E81}"/>
              </a:ext>
            </a:extLst>
          </p:cNvPr>
          <p:cNvSpPr txBox="1">
            <a:spLocks/>
          </p:cNvSpPr>
          <p:nvPr/>
        </p:nvSpPr>
        <p:spPr>
          <a:xfrm>
            <a:off x="558659" y="1628800"/>
            <a:ext cx="8332520" cy="2252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en-US" altLang="ko-KR" sz="2000" b="0" i="0" dirty="0">
                <a:solidFill>
                  <a:srgbClr val="333333"/>
                </a:solidFill>
                <a:effectLst/>
                <a:latin typeface="+mn-lt"/>
              </a:rPr>
              <a:t>Express.js (</a:t>
            </a:r>
            <a:r>
              <a:rPr lang="en-US" altLang="ko-KR" sz="2000" b="0" i="0" dirty="0">
                <a:solidFill>
                  <a:srgbClr val="333333"/>
                </a:solidFill>
                <a:latin typeface="+mn-lt"/>
              </a:rPr>
              <a:t>node.js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+mn-lt"/>
              </a:rPr>
              <a:t>)</a:t>
            </a:r>
          </a:p>
          <a:p>
            <a:pPr algn="l"/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+mn-lt"/>
              </a:rPr>
              <a:t>자바스크립트를 사용</a:t>
            </a:r>
            <a:endParaRPr lang="en-US" altLang="ko-KR" sz="2000" b="0" i="0" dirty="0">
              <a:solidFill>
                <a:srgbClr val="333333"/>
              </a:solidFill>
              <a:effectLst/>
              <a:latin typeface="+mn-lt"/>
            </a:endParaRPr>
          </a:p>
          <a:p>
            <a:pPr marL="342900" indent="-342900" algn="l">
              <a:buFontTx/>
              <a:buChar char="-"/>
            </a:pPr>
            <a:endParaRPr lang="en-US" altLang="ko-KR" sz="2000" b="0" i="0" dirty="0">
              <a:solidFill>
                <a:srgbClr val="333333"/>
              </a:solidFill>
              <a:effectLst/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 err="1">
                <a:solidFill>
                  <a:srgbClr val="333333"/>
                </a:solidFill>
                <a:latin typeface="+mn-lt"/>
              </a:rPr>
              <a:t>단일쓰레드</a:t>
            </a: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 기반 비동기식 방식이라 서버 무리가 적다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FontTx/>
              <a:buChar char="-"/>
            </a:pP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algn="l"/>
            <a:r>
              <a:rPr lang="en-US" altLang="ko-KR" sz="2000" b="0" i="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US" altLang="ko-KR" sz="1400" b="0" i="0" dirty="0">
                <a:solidFill>
                  <a:srgbClr val="333333"/>
                </a:solidFill>
                <a:latin typeface="+mn-lt"/>
              </a:rPr>
              <a:t>* </a:t>
            </a:r>
            <a:r>
              <a:rPr lang="ko-KR" altLang="en-US" sz="1400" b="0" i="0" dirty="0">
                <a:solidFill>
                  <a:srgbClr val="333333"/>
                </a:solidFill>
                <a:latin typeface="+mn-lt"/>
              </a:rPr>
              <a:t>하나의 쓰레드가 </a:t>
            </a:r>
            <a:r>
              <a:rPr lang="en-US" altLang="ko-KR" sz="1400" b="0" i="0" dirty="0">
                <a:solidFill>
                  <a:srgbClr val="333333"/>
                </a:solidFill>
                <a:latin typeface="+mn-lt"/>
              </a:rPr>
              <a:t>request</a:t>
            </a:r>
            <a:r>
              <a:rPr lang="ko-KR" altLang="en-US" sz="1400" b="0" i="0" dirty="0">
                <a:solidFill>
                  <a:srgbClr val="333333"/>
                </a:solidFill>
                <a:latin typeface="+mn-lt"/>
              </a:rPr>
              <a:t>를 받으면 다음처리에 요청을 </a:t>
            </a:r>
            <a:r>
              <a:rPr lang="ko-KR" altLang="en-US" sz="1400" b="0" i="0" dirty="0" err="1">
                <a:solidFill>
                  <a:srgbClr val="333333"/>
                </a:solidFill>
                <a:latin typeface="+mn-lt"/>
              </a:rPr>
              <a:t>보내놓고</a:t>
            </a:r>
            <a:r>
              <a:rPr lang="ko-KR" altLang="en-US" sz="1400" b="0" i="0" dirty="0">
                <a:solidFill>
                  <a:srgbClr val="333333"/>
                </a:solidFill>
                <a:latin typeface="+mn-lt"/>
              </a:rPr>
              <a:t> 다른 작업을 처리하다가 먼저 요청한 작업이 끝나면 이벤트를 받아서 응답을 보냄</a:t>
            </a:r>
            <a:endParaRPr lang="en-US" altLang="ko-KR" sz="1400" b="0" i="0" dirty="0">
              <a:solidFill>
                <a:srgbClr val="333333"/>
              </a:solidFill>
              <a:latin typeface="+mn-lt"/>
            </a:endParaRPr>
          </a:p>
          <a:p>
            <a:pPr algn="l"/>
            <a:endParaRPr lang="en-US" altLang="ko-KR" sz="1400" b="0" i="0" dirty="0">
              <a:solidFill>
                <a:srgbClr val="333333"/>
              </a:solidFill>
              <a:latin typeface="+mn-lt"/>
            </a:endParaRPr>
          </a:p>
          <a:p>
            <a:pPr algn="l"/>
            <a:r>
              <a:rPr lang="en-US" altLang="ko-KR" sz="2000" b="0" i="0" dirty="0">
                <a:solidFill>
                  <a:srgbClr val="333333"/>
                </a:solidFill>
                <a:latin typeface="+mn-lt"/>
              </a:rPr>
              <a:t>- </a:t>
            </a:r>
            <a:r>
              <a:rPr lang="en-US" altLang="ko-KR" sz="2000" b="0" i="0" dirty="0" err="1">
                <a:solidFill>
                  <a:srgbClr val="333333"/>
                </a:solidFill>
                <a:latin typeface="+mn-lt"/>
              </a:rPr>
              <a:t>Npm</a:t>
            </a: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을 통해 다양한 모듈을 제공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Express.js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5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16D772B1-6AC8-497E-8F03-1BF3DEDD0E81}"/>
              </a:ext>
            </a:extLst>
          </p:cNvPr>
          <p:cNvSpPr txBox="1">
            <a:spLocks/>
          </p:cNvSpPr>
          <p:nvPr/>
        </p:nvSpPr>
        <p:spPr>
          <a:xfrm>
            <a:off x="560655" y="2420888"/>
            <a:ext cx="8332520" cy="2252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en-US" altLang="ko-KR" sz="2000" b="0" i="0" dirty="0">
                <a:solidFill>
                  <a:srgbClr val="333333"/>
                </a:solidFill>
                <a:effectLst/>
                <a:latin typeface="+mn-lt"/>
              </a:rPr>
              <a:t>Express.js (</a:t>
            </a:r>
            <a:r>
              <a:rPr lang="en-US" altLang="ko-KR" sz="2000" b="0" i="0" dirty="0">
                <a:solidFill>
                  <a:srgbClr val="333333"/>
                </a:solidFill>
                <a:latin typeface="+mn-lt"/>
              </a:rPr>
              <a:t>node.js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+mn-lt"/>
              </a:rPr>
              <a:t>)</a:t>
            </a:r>
          </a:p>
          <a:p>
            <a:pPr algn="l"/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간단한</a:t>
            </a:r>
            <a:r>
              <a:rPr lang="en-US" altLang="ko-KR" sz="2000" b="0" i="0" dirty="0">
                <a:solidFill>
                  <a:srgbClr val="333333"/>
                </a:solidFill>
                <a:latin typeface="+mn-lt"/>
              </a:rPr>
              <a:t> </a:t>
            </a: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로직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동시에 여러 </a:t>
            </a:r>
            <a:r>
              <a:rPr lang="en-US" altLang="ko-KR" sz="2000" b="0" i="0" dirty="0">
                <a:solidFill>
                  <a:srgbClr val="333333"/>
                </a:solidFill>
                <a:latin typeface="+mn-lt"/>
              </a:rPr>
              <a:t>request</a:t>
            </a: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를 처리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빠른 응답시간 요구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빠른 개발 요구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비동기식에 어울리는 서비스</a:t>
            </a:r>
            <a:r>
              <a:rPr lang="en-US" altLang="ko-KR" sz="2000" b="0" i="0" dirty="0">
                <a:solidFill>
                  <a:srgbClr val="333333"/>
                </a:solidFill>
                <a:latin typeface="+mn-lt"/>
              </a:rPr>
              <a:t>(</a:t>
            </a: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네트워크 스트리밍 서비스</a:t>
            </a:r>
            <a:r>
              <a:rPr lang="en-US" altLang="ko-KR" sz="2000" b="0" i="0" dirty="0">
                <a:solidFill>
                  <a:srgbClr val="333333"/>
                </a:solidFill>
                <a:latin typeface="+mn-lt"/>
              </a:rPr>
              <a:t>, </a:t>
            </a: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채팅서비스 등</a:t>
            </a:r>
            <a:r>
              <a:rPr lang="en-US" altLang="ko-KR" sz="2000" b="0" i="0" dirty="0">
                <a:solidFill>
                  <a:srgbClr val="333333"/>
                </a:solidFill>
                <a:latin typeface="+mn-lt"/>
              </a:rPr>
              <a:t>)</a:t>
            </a:r>
          </a:p>
          <a:p>
            <a:pPr marL="342900" indent="-342900" algn="l">
              <a:buFontTx/>
              <a:buChar char="-"/>
            </a:pP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algn="l"/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어울리지 않는 웹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algn="l"/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단일 처리가 오래 걸리는 경우</a:t>
            </a:r>
            <a:r>
              <a:rPr lang="en-US" altLang="ko-KR" sz="2000" b="0" i="0" dirty="0">
                <a:solidFill>
                  <a:srgbClr val="333333"/>
                </a:solidFill>
                <a:latin typeface="+mn-lt"/>
              </a:rPr>
              <a:t>(</a:t>
            </a: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싱글 쓰레드이기 때문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서버 </a:t>
            </a:r>
            <a:r>
              <a:rPr lang="ko-KR" altLang="en-US" sz="2000" b="0" i="0" dirty="0" err="1">
                <a:solidFill>
                  <a:srgbClr val="333333"/>
                </a:solidFill>
                <a:latin typeface="+mn-lt"/>
              </a:rPr>
              <a:t>체크로직이</a:t>
            </a: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 많은 경우</a:t>
            </a:r>
            <a:r>
              <a:rPr lang="en-US" altLang="ko-KR" sz="2000" b="0" i="0" dirty="0">
                <a:solidFill>
                  <a:srgbClr val="333333"/>
                </a:solidFill>
                <a:latin typeface="+mn-lt"/>
              </a:rPr>
              <a:t>(</a:t>
            </a:r>
            <a:r>
              <a:rPr lang="en-US" altLang="ko-KR" sz="2000" b="0" i="0" dirty="0" err="1">
                <a:solidFill>
                  <a:srgbClr val="333333"/>
                </a:solidFill>
                <a:latin typeface="+mn-lt"/>
              </a:rPr>
              <a:t>callbackhell</a:t>
            </a: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에 빠지기 않기 위함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업무 복잡도</a:t>
            </a:r>
            <a:r>
              <a:rPr lang="en-US" altLang="ko-KR" sz="2000" b="0" i="0" dirty="0">
                <a:solidFill>
                  <a:srgbClr val="333333"/>
                </a:solidFill>
                <a:latin typeface="+mn-lt"/>
              </a:rPr>
              <a:t>/ </a:t>
            </a: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난이도가 높은 경우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Express.js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9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16D772B1-6AC8-497E-8F03-1BF3DEDD0E81}"/>
              </a:ext>
            </a:extLst>
          </p:cNvPr>
          <p:cNvSpPr txBox="1">
            <a:spLocks/>
          </p:cNvSpPr>
          <p:nvPr/>
        </p:nvSpPr>
        <p:spPr>
          <a:xfrm>
            <a:off x="560655" y="2420888"/>
            <a:ext cx="8332520" cy="2252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en-US" altLang="ko-KR" sz="2000" b="0" i="0" dirty="0">
                <a:solidFill>
                  <a:srgbClr val="333333"/>
                </a:solidFill>
                <a:latin typeface="+mn-lt"/>
              </a:rPr>
              <a:t>Django</a:t>
            </a:r>
          </a:p>
          <a:p>
            <a:pPr algn="l"/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algn="l"/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장점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algn="l"/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앱 단위</a:t>
            </a:r>
            <a:r>
              <a:rPr lang="en-US" altLang="ko-KR" sz="2000" b="0" i="0" dirty="0">
                <a:solidFill>
                  <a:srgbClr val="333333"/>
                </a:solidFill>
                <a:latin typeface="+mn-lt"/>
              </a:rPr>
              <a:t>(</a:t>
            </a: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독립적</a:t>
            </a:r>
            <a:r>
              <a:rPr lang="en-US" altLang="ko-KR" sz="2000" b="0" i="0" dirty="0">
                <a:solidFill>
                  <a:srgbClr val="333333"/>
                </a:solidFill>
                <a:latin typeface="+mn-lt"/>
              </a:rPr>
              <a:t>)</a:t>
            </a: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로 구성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내부에 보안이나 로그인 여러 기능들이 구현 되어있어 개발이 빠르다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복잡한 데이터 기반 웹 개발이 쉬울 수 있음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FontTx/>
              <a:buChar char="-"/>
            </a:pP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algn="l"/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단점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algn="l"/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실시간과 관련된 가능이 취약하다</a:t>
            </a:r>
            <a:r>
              <a:rPr lang="en-US" altLang="ko-KR" sz="2000" b="0" i="0" dirty="0">
                <a:solidFill>
                  <a:srgbClr val="333333"/>
                </a:solidFill>
                <a:latin typeface="+mn-lt"/>
              </a:rPr>
              <a:t>(</a:t>
            </a: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모바일컴퓨팅 취약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이미 구현된 기능을 변경하고자 하면 예상 못한 에러를 통제하는데 시간이 걸림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61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16D772B1-6AC8-497E-8F03-1BF3DEDD0E81}"/>
              </a:ext>
            </a:extLst>
          </p:cNvPr>
          <p:cNvSpPr txBox="1">
            <a:spLocks/>
          </p:cNvSpPr>
          <p:nvPr/>
        </p:nvSpPr>
        <p:spPr>
          <a:xfrm>
            <a:off x="560655" y="2420888"/>
            <a:ext cx="8332520" cy="2252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en-US" altLang="ko-KR" sz="2000" b="0" i="0" dirty="0">
                <a:solidFill>
                  <a:srgbClr val="333333"/>
                </a:solidFill>
                <a:latin typeface="+mn-lt"/>
              </a:rPr>
              <a:t>Spring boot</a:t>
            </a:r>
          </a:p>
          <a:p>
            <a:pPr algn="l"/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algn="l"/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장점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algn="l"/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다양한 라이브러리 제공</a:t>
            </a:r>
            <a:r>
              <a:rPr lang="en-US" altLang="ko-KR" sz="1600" b="0" i="0" dirty="0">
                <a:solidFill>
                  <a:srgbClr val="333333"/>
                </a:solidFill>
                <a:latin typeface="+mn-lt"/>
              </a:rPr>
              <a:t>( </a:t>
            </a:r>
            <a:r>
              <a:rPr lang="ko-KR" altLang="en-US" sz="1600" b="0" i="0" dirty="0">
                <a:solidFill>
                  <a:srgbClr val="333333"/>
                </a:solidFill>
                <a:latin typeface="+mn-lt"/>
              </a:rPr>
              <a:t>압도적으로 많다</a:t>
            </a:r>
            <a:r>
              <a:rPr lang="en-US" altLang="ko-KR" sz="1600" b="0" i="0" dirty="0">
                <a:solidFill>
                  <a:srgbClr val="333333"/>
                </a:solidFill>
                <a:latin typeface="+mn-lt"/>
              </a:rPr>
              <a:t>)</a:t>
            </a: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하고 자동으로 관리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라이브러리 버전 자동 관리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자주 사용했던 설정들을 알아서 등록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FontTx/>
              <a:buChar char="-"/>
            </a:pPr>
            <a:endParaRPr lang="en-US" altLang="ko-KR" sz="28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FontTx/>
              <a:buChar char="-"/>
            </a:pP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algn="l"/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단점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algn="l"/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장황하다</a:t>
            </a:r>
            <a:r>
              <a:rPr lang="en-US" altLang="ko-KR" sz="1600" b="0" i="0" dirty="0">
                <a:solidFill>
                  <a:srgbClr val="333333"/>
                </a:solidFill>
                <a:latin typeface="+mn-lt"/>
              </a:rPr>
              <a:t>(</a:t>
            </a:r>
            <a:r>
              <a:rPr lang="ko-KR" altLang="en-US" sz="1600" b="0" i="0" dirty="0">
                <a:solidFill>
                  <a:srgbClr val="333333"/>
                </a:solidFill>
                <a:latin typeface="+mn-lt"/>
              </a:rPr>
              <a:t>의존성 주입</a:t>
            </a:r>
            <a:r>
              <a:rPr lang="en-US" altLang="ko-KR" sz="1600" b="0" i="0" dirty="0">
                <a:solidFill>
                  <a:srgbClr val="333333"/>
                </a:solidFill>
                <a:latin typeface="+mn-lt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latin typeface="+mn-lt"/>
              </a:rPr>
              <a:t>역전 제어 등 생소한 개념</a:t>
            </a:r>
            <a:endParaRPr lang="en-US" altLang="ko-KR" sz="16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빠른 시간 안에 결과물을 내기에는 적합하지 않다</a:t>
            </a:r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Spring boot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7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16D772B1-6AC8-497E-8F03-1BF3DEDD0E81}"/>
              </a:ext>
            </a:extLst>
          </p:cNvPr>
          <p:cNvSpPr txBox="1">
            <a:spLocks/>
          </p:cNvSpPr>
          <p:nvPr/>
        </p:nvSpPr>
        <p:spPr>
          <a:xfrm>
            <a:off x="775093" y="1268760"/>
            <a:ext cx="4012932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ko-KR" altLang="en-US" sz="2000" b="0" i="0" dirty="0">
                <a:solidFill>
                  <a:srgbClr val="333333"/>
                </a:solidFill>
                <a:latin typeface="+mn-lt"/>
              </a:rPr>
              <a:t>여행 일정 계획하는 웹서비스</a:t>
            </a:r>
            <a:endParaRPr lang="en-US" altLang="ko-KR" sz="2000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  <a:effectLst/>
              </a:rPr>
              <a:t>계획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  <a:effectLst/>
              </a:rPr>
              <a:t>.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4522A66-6706-4F51-A2A8-82A369C11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93" y="1976646"/>
            <a:ext cx="5791702" cy="223285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6706B63-4E9A-4CE4-BDC9-5117CB0641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7" b="6278"/>
          <a:stretch/>
        </p:blipFill>
        <p:spPr>
          <a:xfrm>
            <a:off x="683568" y="4005064"/>
            <a:ext cx="5464013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6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16D772B1-6AC8-497E-8F03-1BF3DEDD0E81}"/>
              </a:ext>
            </a:extLst>
          </p:cNvPr>
          <p:cNvSpPr txBox="1">
            <a:spLocks/>
          </p:cNvSpPr>
          <p:nvPr/>
        </p:nvSpPr>
        <p:spPr>
          <a:xfrm>
            <a:off x="1440073" y="2420888"/>
            <a:ext cx="6768678" cy="201622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endParaRPr lang="en-US" altLang="ko-KR" sz="2000" b="0" i="0" dirty="0">
              <a:solidFill>
                <a:srgbClr val="333333"/>
              </a:solidFill>
              <a:latin typeface="+mn-lt"/>
            </a:endParaRPr>
          </a:p>
          <a:p>
            <a:pPr marL="342900" indent="-342900" algn="l">
              <a:buAutoNum type="arabicParenBoth"/>
            </a:pPr>
            <a:r>
              <a:rPr lang="ko-KR" altLang="en-US" sz="1800" b="0" i="0" dirty="0">
                <a:solidFill>
                  <a:srgbClr val="333333"/>
                </a:solidFill>
                <a:effectLst/>
                <a:latin typeface="+mn-lt"/>
              </a:rPr>
              <a:t>장소 검색 및 추가</a:t>
            </a:r>
            <a:endParaRPr lang="en-US" altLang="ko-KR" sz="1800" b="0" i="0" dirty="0">
              <a:solidFill>
                <a:srgbClr val="333333"/>
              </a:solidFill>
              <a:effectLst/>
              <a:latin typeface="+mn-lt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관광지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음식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(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카페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주점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한식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, </a:t>
            </a:r>
            <a:r>
              <a:rPr lang="ko-KR" altLang="en-US" sz="1800" b="0" i="0" dirty="0" err="1">
                <a:solidFill>
                  <a:srgbClr val="333333"/>
                </a:solidFill>
                <a:latin typeface="+mn-lt"/>
              </a:rPr>
              <a:t>제과제빵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 등등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)</a:t>
            </a:r>
          </a:p>
          <a:p>
            <a:pPr marL="285750" indent="-285750" algn="l">
              <a:buFontTx/>
              <a:buChar char="-"/>
            </a:pP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관광지에 대한 설명과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편의시설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문화시설 등의 정보를 제공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그 장소에 다녀온 사람들의 리뷰 기능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algn="l"/>
            <a:endParaRPr lang="en-US" altLang="ko-KR" sz="1800" b="0" i="0" dirty="0">
              <a:solidFill>
                <a:srgbClr val="333333"/>
              </a:solidFill>
              <a:effectLst/>
              <a:latin typeface="+mn-lt"/>
            </a:endParaRPr>
          </a:p>
          <a:p>
            <a:pPr algn="l"/>
            <a:r>
              <a:rPr lang="en-US" altLang="ko-KR" sz="1800" b="0" i="0" dirty="0">
                <a:solidFill>
                  <a:srgbClr val="333333"/>
                </a:solidFill>
                <a:effectLst/>
                <a:latin typeface="+mn-lt"/>
              </a:rPr>
              <a:t>(2)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+mn-lt"/>
              </a:rPr>
              <a:t>유동인구 데이터를 활용하여 사람들이 많이 가는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곳을 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algn="l"/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   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시각화 하여 보여줌</a:t>
            </a:r>
            <a:endParaRPr lang="en-US" altLang="ko-KR" sz="1800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  <a:effectLst/>
              </a:rPr>
              <a:t>계획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  <a:effectLst/>
              </a:rPr>
              <a:t>.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12D561-8EA2-419F-991D-1D00A6BBC24E}"/>
              </a:ext>
            </a:extLst>
          </p:cNvPr>
          <p:cNvSpPr/>
          <p:nvPr/>
        </p:nvSpPr>
        <p:spPr>
          <a:xfrm>
            <a:off x="5364088" y="980728"/>
            <a:ext cx="1656184" cy="23083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18227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16236</TotalTime>
  <Words>262</Words>
  <Application>Microsoft Office PowerPoint</Application>
  <PresentationFormat>화면 슬라이드 쇼(4:3)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계획</vt:lpstr>
      <vt:lpstr>Express.js</vt:lpstr>
      <vt:lpstr>Express.js</vt:lpstr>
      <vt:lpstr>django</vt:lpstr>
      <vt:lpstr>Spring boot</vt:lpstr>
      <vt:lpstr>계획.</vt:lpstr>
      <vt:lpstr>계획.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1125</cp:revision>
  <cp:lastPrinted>2016-11-01T07:29:09Z</cp:lastPrinted>
  <dcterms:created xsi:type="dcterms:W3CDTF">2013-09-09T21:16:08Z</dcterms:created>
  <dcterms:modified xsi:type="dcterms:W3CDTF">2022-01-17T04:24:10Z</dcterms:modified>
</cp:coreProperties>
</file>