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3"/>
  </p:notesMasterIdLst>
  <p:sldIdLst>
    <p:sldId id="429" r:id="rId2"/>
    <p:sldId id="443" r:id="rId3"/>
    <p:sldId id="445" r:id="rId4"/>
    <p:sldId id="433" r:id="rId5"/>
    <p:sldId id="450" r:id="rId6"/>
    <p:sldId id="454" r:id="rId7"/>
    <p:sldId id="455" r:id="rId8"/>
    <p:sldId id="446" r:id="rId9"/>
    <p:sldId id="451" r:id="rId10"/>
    <p:sldId id="452" r:id="rId11"/>
    <p:sldId id="453" r:id="rId12"/>
    <p:sldId id="442" r:id="rId13"/>
    <p:sldId id="434" r:id="rId14"/>
    <p:sldId id="435" r:id="rId15"/>
    <p:sldId id="436" r:id="rId16"/>
    <p:sldId id="437" r:id="rId17"/>
    <p:sldId id="448" r:id="rId18"/>
    <p:sldId id="449" r:id="rId19"/>
    <p:sldId id="438" r:id="rId20"/>
    <p:sldId id="439" r:id="rId21"/>
    <p:sldId id="393" r:id="rId2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19" autoAdjust="0"/>
  </p:normalViewPr>
  <p:slideViewPr>
    <p:cSldViewPr>
      <p:cViewPr varScale="1">
        <p:scale>
          <a:sx n="112" d="100"/>
          <a:sy n="112" d="100"/>
        </p:scale>
        <p:origin x="15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상권분석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/22.11.17/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React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75243EB-404B-B1DD-5A62-F4063F1D72A2}"/>
              </a:ext>
            </a:extLst>
          </p:cNvPr>
          <p:cNvSpPr txBox="1">
            <a:spLocks/>
          </p:cNvSpPr>
          <p:nvPr/>
        </p:nvSpPr>
        <p:spPr>
          <a:xfrm>
            <a:off x="755650" y="2132856"/>
            <a:ext cx="8424936" cy="27557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accent6">
                    <a:lumMod val="50000"/>
                  </a:schemeClr>
                </a:solidFill>
              </a:rPr>
              <a:t>React</a:t>
            </a:r>
            <a:r>
              <a:rPr lang="ko-KR" altLang="en-US" sz="1800" b="0" i="0" dirty="0">
                <a:solidFill>
                  <a:schemeClr val="accent6">
                    <a:lumMod val="50000"/>
                  </a:schemeClr>
                </a:solidFill>
              </a:rPr>
              <a:t> 특징</a:t>
            </a:r>
            <a:endParaRPr lang="en-US" altLang="ko-KR" sz="1800" b="0" i="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JSX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 사용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 : 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자바스크립트 안에서 </a:t>
            </a: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HTML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을 사용할 수 있게 하는 문법 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Component 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기반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 : 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여러 부분을 분할해서 코드의 재사용성과 유지보수성을 증가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1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React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75243EB-404B-B1DD-5A62-F4063F1D72A2}"/>
              </a:ext>
            </a:extLst>
          </p:cNvPr>
          <p:cNvSpPr txBox="1">
            <a:spLocks/>
          </p:cNvSpPr>
          <p:nvPr/>
        </p:nvSpPr>
        <p:spPr>
          <a:xfrm>
            <a:off x="611597" y="2348880"/>
            <a:ext cx="7920806" cy="3182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accent6">
                    <a:lumMod val="50000"/>
                  </a:schemeClr>
                </a:solidFill>
              </a:rPr>
              <a:t>React</a:t>
            </a:r>
            <a:r>
              <a:rPr lang="ko-KR" altLang="en-US" sz="1800" b="0" i="0" dirty="0">
                <a:solidFill>
                  <a:schemeClr val="accent6">
                    <a:lumMod val="50000"/>
                  </a:schemeClr>
                </a:solidFill>
              </a:rPr>
              <a:t> 특징</a:t>
            </a:r>
            <a:endParaRPr lang="en-US" altLang="ko-KR" sz="1800" b="0" i="0" dirty="0">
              <a:solidFill>
                <a:schemeClr val="accent6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-virtual DOM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기존 </a:t>
            </a: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DOM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의 한계를 탈피하기 위해서 나온 대안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* </a:t>
            </a:r>
            <a:r>
              <a:rPr lang="en-US" altLang="ko-KR" sz="1600" b="0" i="0" dirty="0" err="1">
                <a:solidFill>
                  <a:schemeClr val="accent6">
                    <a:lumMod val="50000"/>
                  </a:schemeClr>
                </a:solidFill>
              </a:rPr>
              <a:t>dom</a:t>
            </a: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ko-KR" altLang="en-US" sz="1600" b="0" i="0" dirty="0" err="1">
                <a:solidFill>
                  <a:schemeClr val="accent6">
                    <a:lumMod val="50000"/>
                  </a:schemeClr>
                </a:solidFill>
              </a:rPr>
              <a:t>문서객체모델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  : 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요소를</a:t>
            </a: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하나 수정하면 </a:t>
            </a:r>
            <a:r>
              <a:rPr lang="ko-KR" altLang="en-US" sz="1600" b="0" i="0" dirty="0" err="1">
                <a:solidFill>
                  <a:schemeClr val="accent6">
                    <a:lumMod val="50000"/>
                  </a:schemeClr>
                </a:solidFill>
              </a:rPr>
              <a:t>렌더트리를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 재생성하고 레이아웃을 만들고 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ko-KR" altLang="en-US" sz="1600" b="0" i="0" dirty="0" err="1">
                <a:solidFill>
                  <a:schemeClr val="accent6">
                    <a:lumMod val="50000"/>
                  </a:schemeClr>
                </a:solidFill>
              </a:rPr>
              <a:t>페인팅하는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 과정을 반복</a:t>
            </a: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불필요한 연산 발생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* 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가상 </a:t>
            </a: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DOM :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바뀌지 않은 부분과 바뀐 부분을 자동으로 감지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0315AE-CDBF-5E91-C27C-1F6097EC6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851309"/>
            <a:ext cx="5068570" cy="28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2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React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283963-BCB4-86C4-E85D-B6ABA612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89" y="1628800"/>
            <a:ext cx="731844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4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4">
            <a:extLst>
              <a:ext uri="{FF2B5EF4-FFF2-40B4-BE49-F238E27FC236}">
                <a16:creationId xmlns:a16="http://schemas.microsoft.com/office/drawing/2014/main" id="{E750875E-7D14-5FB9-0A34-9E773BB5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React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D08677-CD61-165B-0E1F-9EA714BD8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93" b="24411"/>
          <a:stretch/>
        </p:blipFill>
        <p:spPr>
          <a:xfrm>
            <a:off x="740841" y="1700809"/>
            <a:ext cx="5229955" cy="5760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53823B-A3D6-4BE2-BA27-5E985FE2B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43"/>
          <a:stretch/>
        </p:blipFill>
        <p:spPr>
          <a:xfrm>
            <a:off x="740841" y="2924944"/>
            <a:ext cx="6454699" cy="3459885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6D95A922-B898-C0D6-DDEB-7AF73630E7D0}"/>
              </a:ext>
            </a:extLst>
          </p:cNvPr>
          <p:cNvSpPr txBox="1">
            <a:spLocks/>
          </p:cNvSpPr>
          <p:nvPr/>
        </p:nvSpPr>
        <p:spPr>
          <a:xfrm>
            <a:off x="630553" y="1281218"/>
            <a:ext cx="2725266" cy="29311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버전확인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3C0C22B-C2E5-C48B-354E-BD653FECEA62}"/>
              </a:ext>
            </a:extLst>
          </p:cNvPr>
          <p:cNvSpPr txBox="1">
            <a:spLocks/>
          </p:cNvSpPr>
          <p:nvPr/>
        </p:nvSpPr>
        <p:spPr>
          <a:xfrm>
            <a:off x="646973" y="2396457"/>
            <a:ext cx="2725266" cy="29311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새로운 프로젝트 생성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437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4">
            <a:extLst>
              <a:ext uri="{FF2B5EF4-FFF2-40B4-BE49-F238E27FC236}">
                <a16:creationId xmlns:a16="http://schemas.microsoft.com/office/drawing/2014/main" id="{E750875E-7D14-5FB9-0A34-9E773BB5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React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BD290A-2FCD-C975-54D7-83310D8C1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25" y="1988840"/>
            <a:ext cx="5067739" cy="241574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21CFFA3-F118-2951-672B-9378003F1004}"/>
              </a:ext>
            </a:extLst>
          </p:cNvPr>
          <p:cNvSpPr txBox="1">
            <a:spLocks/>
          </p:cNvSpPr>
          <p:nvPr/>
        </p:nvSpPr>
        <p:spPr>
          <a:xfrm>
            <a:off x="780203" y="1386689"/>
            <a:ext cx="2725266" cy="29311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local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 서버 실행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start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50A0CB-F98B-FF07-3FEF-E234D3683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782671"/>
            <a:ext cx="3945464" cy="291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7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23BF7DF-ED65-999E-2BDD-033315CD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729392"/>
            <a:ext cx="2486372" cy="4839375"/>
          </a:xfrm>
          <a:prstGeom prst="rect">
            <a:avLst/>
          </a:prstGeom>
        </p:spPr>
      </p:pic>
      <p:sp>
        <p:nvSpPr>
          <p:cNvPr id="6" name="제목 14">
            <a:extLst>
              <a:ext uri="{FF2B5EF4-FFF2-40B4-BE49-F238E27FC236}">
                <a16:creationId xmlns:a16="http://schemas.microsoft.com/office/drawing/2014/main" id="{E750875E-7D14-5FB9-0A34-9E773BB5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React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D628F8-1E7C-43C1-7590-1C15EA496417}"/>
              </a:ext>
            </a:extLst>
          </p:cNvPr>
          <p:cNvSpPr txBox="1">
            <a:spLocks/>
          </p:cNvSpPr>
          <p:nvPr/>
        </p:nvSpPr>
        <p:spPr>
          <a:xfrm>
            <a:off x="741214" y="1166061"/>
            <a:ext cx="2725266" cy="29311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React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 구조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F730AD-2DE3-AFBB-1F00-484A3359BC5B}"/>
              </a:ext>
            </a:extLst>
          </p:cNvPr>
          <p:cNvCxnSpPr>
            <a:cxnSpLocks/>
          </p:cNvCxnSpPr>
          <p:nvPr/>
        </p:nvCxnSpPr>
        <p:spPr>
          <a:xfrm flipH="1">
            <a:off x="2103847" y="2060848"/>
            <a:ext cx="22131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C508AA-BD15-C84C-3DA1-E2E7997E1BC8}"/>
              </a:ext>
            </a:extLst>
          </p:cNvPr>
          <p:cNvCxnSpPr>
            <a:cxnSpLocks/>
          </p:cNvCxnSpPr>
          <p:nvPr/>
        </p:nvCxnSpPr>
        <p:spPr>
          <a:xfrm flipH="1">
            <a:off x="2103847" y="2276872"/>
            <a:ext cx="22131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8AFB96F-77D4-D3B5-36C1-78896929570A}"/>
              </a:ext>
            </a:extLst>
          </p:cNvPr>
          <p:cNvCxnSpPr>
            <a:cxnSpLocks/>
          </p:cNvCxnSpPr>
          <p:nvPr/>
        </p:nvCxnSpPr>
        <p:spPr>
          <a:xfrm flipH="1">
            <a:off x="2135452" y="3789040"/>
            <a:ext cx="22131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BE270E79-A229-D02E-F189-D9B1EA6074ED}"/>
              </a:ext>
            </a:extLst>
          </p:cNvPr>
          <p:cNvSpPr txBox="1">
            <a:spLocks/>
          </p:cNvSpPr>
          <p:nvPr/>
        </p:nvSpPr>
        <p:spPr>
          <a:xfrm>
            <a:off x="4348592" y="1852202"/>
            <a:ext cx="4824536" cy="29311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install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하여 설치된 모듈들이 위치하는 폴더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579C4AC-DABB-94AC-4438-C6447869CA03}"/>
              </a:ext>
            </a:extLst>
          </p:cNvPr>
          <p:cNvSpPr txBox="1">
            <a:spLocks/>
          </p:cNvSpPr>
          <p:nvPr/>
        </p:nvSpPr>
        <p:spPr>
          <a:xfrm>
            <a:off x="4356186" y="2126661"/>
            <a:ext cx="4824536" cy="29311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static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자원 폴더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정적 파일들을 위한 폴더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9CB2CA5-0E15-3451-1A8B-601A381B1DEF}"/>
              </a:ext>
            </a:extLst>
          </p:cNvPr>
          <p:cNvSpPr txBox="1">
            <a:spLocks/>
          </p:cNvSpPr>
          <p:nvPr/>
        </p:nvSpPr>
        <p:spPr>
          <a:xfrm>
            <a:off x="4355976" y="3573016"/>
            <a:ext cx="2736304" cy="29311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리액트를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작업할 폴더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306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4">
            <a:extLst>
              <a:ext uri="{FF2B5EF4-FFF2-40B4-BE49-F238E27FC236}">
                <a16:creationId xmlns:a16="http://schemas.microsoft.com/office/drawing/2014/main" id="{E750875E-7D14-5FB9-0A34-9E773BB5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React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30F7E6E-F26C-93BD-227F-AF319D12B2AD}"/>
              </a:ext>
            </a:extLst>
          </p:cNvPr>
          <p:cNvSpPr txBox="1">
            <a:spLocks/>
          </p:cNvSpPr>
          <p:nvPr/>
        </p:nvSpPr>
        <p:spPr>
          <a:xfrm>
            <a:off x="741214" y="1166061"/>
            <a:ext cx="2725266" cy="29311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index.html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600C48-8421-445C-32F9-A5E9250B5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844824"/>
            <a:ext cx="4393322" cy="469093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F103D12F-77D5-1CAF-3FE9-FA99A21AAB6D}"/>
              </a:ext>
            </a:extLst>
          </p:cNvPr>
          <p:cNvSpPr txBox="1">
            <a:spLocks/>
          </p:cNvSpPr>
          <p:nvPr/>
        </p:nvSpPr>
        <p:spPr>
          <a:xfrm>
            <a:off x="741214" y="2708920"/>
            <a:ext cx="2725266" cy="29311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index.js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와 대응되는 것으로 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html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템플릿 파일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이 파일이 직접 표시되지 않고 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index.js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에 의해 </a:t>
            </a:r>
            <a:r>
              <a:rPr lang="ko-KR" altLang="en-US" sz="1400" b="0" i="0" dirty="0" err="1">
                <a:solidFill>
                  <a:schemeClr val="tx1"/>
                </a:solidFill>
                <a:latin typeface="+mn-lt"/>
              </a:rPr>
              <a:t>렌더링된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 경과가 표시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041D42-2485-3E59-63DB-5B9E398187B9}"/>
              </a:ext>
            </a:extLst>
          </p:cNvPr>
          <p:cNvSpPr/>
          <p:nvPr/>
        </p:nvSpPr>
        <p:spPr>
          <a:xfrm>
            <a:off x="4427984" y="5877272"/>
            <a:ext cx="864096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44922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4">
            <a:extLst>
              <a:ext uri="{FF2B5EF4-FFF2-40B4-BE49-F238E27FC236}">
                <a16:creationId xmlns:a16="http://schemas.microsoft.com/office/drawing/2014/main" id="{E750875E-7D14-5FB9-0A34-9E773BB5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React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30F7E6E-F26C-93BD-227F-AF319D12B2AD}"/>
              </a:ext>
            </a:extLst>
          </p:cNvPr>
          <p:cNvSpPr txBox="1">
            <a:spLocks/>
          </p:cNvSpPr>
          <p:nvPr/>
        </p:nvSpPr>
        <p:spPr>
          <a:xfrm>
            <a:off x="741214" y="1166061"/>
            <a:ext cx="2725266" cy="29311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index.js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103D12F-77D5-1CAF-3FE9-FA99A21AAB6D}"/>
              </a:ext>
            </a:extLst>
          </p:cNvPr>
          <p:cNvSpPr txBox="1">
            <a:spLocks/>
          </p:cNvSpPr>
          <p:nvPr/>
        </p:nvSpPr>
        <p:spPr>
          <a:xfrm>
            <a:off x="784783" y="1628801"/>
            <a:ext cx="8079258" cy="29311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메인 파일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-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  여기서 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템플릿 및 </a:t>
            </a: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javascript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의 컴포넌트를 조합하여 렌더링하고 실제로 표시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A44D2-BC0D-B42B-ECB4-51A47596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80929"/>
            <a:ext cx="5252131" cy="30963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933CDDF-B607-43FC-0376-2B8A8C001AE6}"/>
              </a:ext>
            </a:extLst>
          </p:cNvPr>
          <p:cNvSpPr/>
          <p:nvPr/>
        </p:nvSpPr>
        <p:spPr>
          <a:xfrm>
            <a:off x="671934" y="3752191"/>
            <a:ext cx="5263765" cy="11538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4378A77-29FD-7477-370C-B9EFDC635149}"/>
              </a:ext>
            </a:extLst>
          </p:cNvPr>
          <p:cNvSpPr txBox="1">
            <a:spLocks/>
          </p:cNvSpPr>
          <p:nvPr/>
        </p:nvSpPr>
        <p:spPr>
          <a:xfrm>
            <a:off x="6012160" y="5082643"/>
            <a:ext cx="2266665" cy="29311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100" b="0" i="0" dirty="0">
                <a:solidFill>
                  <a:schemeClr val="tx1"/>
                </a:solidFill>
                <a:latin typeface="+mn-lt"/>
              </a:rPr>
              <a:t>render</a:t>
            </a:r>
            <a:r>
              <a:rPr lang="ko-KR" altLang="en-US" sz="1100" b="0" i="0" dirty="0">
                <a:solidFill>
                  <a:schemeClr val="tx1"/>
                </a:solidFill>
                <a:latin typeface="+mn-lt"/>
              </a:rPr>
              <a:t>는 </a:t>
            </a:r>
            <a:r>
              <a:rPr lang="en-US" altLang="ko-KR" sz="1100" b="0" i="0" dirty="0">
                <a:solidFill>
                  <a:schemeClr val="tx1"/>
                </a:solidFill>
                <a:latin typeface="+mn-lt"/>
              </a:rPr>
              <a:t>rendering</a:t>
            </a:r>
            <a:r>
              <a:rPr lang="ko-KR" altLang="en-US" sz="1100" b="0" i="0" dirty="0">
                <a:solidFill>
                  <a:schemeClr val="tx1"/>
                </a:solidFill>
                <a:latin typeface="+mn-lt"/>
              </a:rPr>
              <a:t>을  원하는 내용을 반환하면 </a:t>
            </a:r>
            <a:r>
              <a:rPr lang="en-US" altLang="ko-KR" sz="1100" b="0" i="0" dirty="0">
                <a:solidFill>
                  <a:schemeClr val="tx1"/>
                </a:solidFill>
                <a:latin typeface="+mn-lt"/>
              </a:rPr>
              <a:t>react</a:t>
            </a:r>
            <a:r>
              <a:rPr lang="ko-KR" altLang="en-US" sz="1100" b="0" i="0" dirty="0">
                <a:solidFill>
                  <a:schemeClr val="tx1"/>
                </a:solidFill>
                <a:latin typeface="+mn-lt"/>
              </a:rPr>
              <a:t>가 그 내용을 가져와 스크린에 </a:t>
            </a:r>
            <a:r>
              <a:rPr lang="en-US" altLang="ko-KR" sz="1100" b="0" i="0" dirty="0">
                <a:solidFill>
                  <a:schemeClr val="tx1"/>
                </a:solidFill>
                <a:latin typeface="+mn-lt"/>
              </a:rPr>
              <a:t>rendering</a:t>
            </a:r>
            <a:r>
              <a:rPr lang="ko-KR" altLang="en-US" sz="1100" b="0" i="0" dirty="0">
                <a:solidFill>
                  <a:schemeClr val="tx1"/>
                </a:solidFill>
                <a:latin typeface="+mn-lt"/>
              </a:rPr>
              <a:t>함</a:t>
            </a:r>
            <a:endParaRPr lang="en-US" altLang="ko-KR" sz="11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2592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4">
            <a:extLst>
              <a:ext uri="{FF2B5EF4-FFF2-40B4-BE49-F238E27FC236}">
                <a16:creationId xmlns:a16="http://schemas.microsoft.com/office/drawing/2014/main" id="{E750875E-7D14-5FB9-0A34-9E773BB5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React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5DD8E1-9CD6-D979-5CA3-1BD25881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75" y="1340768"/>
            <a:ext cx="5010849" cy="4991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B1A5CA-9DA7-7766-8831-787FB268435D}"/>
              </a:ext>
            </a:extLst>
          </p:cNvPr>
          <p:cNvSpPr/>
          <p:nvPr/>
        </p:nvSpPr>
        <p:spPr>
          <a:xfrm>
            <a:off x="2411761" y="1988841"/>
            <a:ext cx="1440160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38666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4">
            <a:extLst>
              <a:ext uri="{FF2B5EF4-FFF2-40B4-BE49-F238E27FC236}">
                <a16:creationId xmlns:a16="http://schemas.microsoft.com/office/drawing/2014/main" id="{E750875E-7D14-5FB9-0A34-9E773BB5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4703D1-E068-F374-AC93-32C691C04883}"/>
              </a:ext>
            </a:extLst>
          </p:cNvPr>
          <p:cNvSpPr txBox="1">
            <a:spLocks/>
          </p:cNvSpPr>
          <p:nvPr/>
        </p:nvSpPr>
        <p:spPr>
          <a:xfrm>
            <a:off x="683568" y="1412776"/>
            <a:ext cx="7253815" cy="29311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REST Framework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란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웹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API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를 구축할 수 있는 </a:t>
            </a: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툴킷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403B89-CD14-29E8-04F7-E968758A9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0" y="2228715"/>
            <a:ext cx="6182588" cy="819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C9E56E-67AA-C3AE-F2C1-BB61958FD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40" y="3227859"/>
            <a:ext cx="6325483" cy="685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DDC762-2077-A74C-3079-DFC1FB560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40" y="4529395"/>
            <a:ext cx="2981397" cy="228804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0180FFFB-713D-C75C-85CE-823EE94AD0D8}"/>
              </a:ext>
            </a:extLst>
          </p:cNvPr>
          <p:cNvSpPr txBox="1">
            <a:spLocks/>
          </p:cNvSpPr>
          <p:nvPr/>
        </p:nvSpPr>
        <p:spPr>
          <a:xfrm>
            <a:off x="666825" y="4123122"/>
            <a:ext cx="2725266" cy="29311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settings.py</a:t>
            </a:r>
          </a:p>
        </p:txBody>
      </p:sp>
    </p:spTree>
    <p:extLst>
      <p:ext uri="{BB962C8B-B14F-4D97-AF65-F5344CB8AC3E}">
        <p14:creationId xmlns:p14="http://schemas.microsoft.com/office/powerpoint/2010/main" val="217917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데이터 유효성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66F7C6-D50C-93A0-CBC5-8517EEB1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4" y="3617628"/>
            <a:ext cx="3744691" cy="18488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86057E-FB74-36B0-E551-0A3CC15B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60" y="3384721"/>
            <a:ext cx="4739275" cy="345638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A92F035-9F1B-6759-6543-5ED85D3F8631}"/>
              </a:ext>
            </a:extLst>
          </p:cNvPr>
          <p:cNvSpPr txBox="1">
            <a:spLocks/>
          </p:cNvSpPr>
          <p:nvPr/>
        </p:nvSpPr>
        <p:spPr>
          <a:xfrm>
            <a:off x="611944" y="1412776"/>
            <a:ext cx="8424936" cy="27557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b="0" i="0" dirty="0" err="1">
                <a:solidFill>
                  <a:schemeClr val="accent6">
                    <a:lumMod val="50000"/>
                  </a:schemeClr>
                </a:solidFill>
              </a:rPr>
              <a:t>산점도</a:t>
            </a:r>
            <a:endParaRPr lang="en-US" altLang="ko-KR" sz="1800" b="0" i="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800" b="0" i="0" dirty="0">
                <a:solidFill>
                  <a:schemeClr val="accent6">
                    <a:lumMod val="50000"/>
                  </a:schemeClr>
                </a:solidFill>
              </a:rPr>
              <a:t>직교 좌표계를 이용하여 두 개 변수 간의 관계를 나타내는 방법</a:t>
            </a:r>
            <a:endParaRPr lang="en-US" altLang="ko-KR" sz="18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2A58CE-757F-87B5-D759-908F8BA5E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72" y="1980871"/>
            <a:ext cx="2183769" cy="152030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FD3504C-634C-34A1-211D-A1DC0D1D2755}"/>
              </a:ext>
            </a:extLst>
          </p:cNvPr>
          <p:cNvCxnSpPr>
            <a:cxnSpLocks/>
          </p:cNvCxnSpPr>
          <p:nvPr/>
        </p:nvCxnSpPr>
        <p:spPr>
          <a:xfrm flipH="1">
            <a:off x="2893993" y="2722457"/>
            <a:ext cx="30985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A7812FF0-61DF-7696-374A-2958D90D784F}"/>
              </a:ext>
            </a:extLst>
          </p:cNvPr>
          <p:cNvSpPr txBox="1">
            <a:spLocks/>
          </p:cNvSpPr>
          <p:nvPr/>
        </p:nvSpPr>
        <p:spPr>
          <a:xfrm>
            <a:off x="3203850" y="2557295"/>
            <a:ext cx="2736304" cy="29311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양의 관계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17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4">
            <a:extLst>
              <a:ext uri="{FF2B5EF4-FFF2-40B4-BE49-F238E27FC236}">
                <a16:creationId xmlns:a16="http://schemas.microsoft.com/office/drawing/2014/main" id="{E750875E-7D14-5FB9-0A34-9E773BB5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D01BCA-23E8-B835-285D-381F4F18C8AB}"/>
              </a:ext>
            </a:extLst>
          </p:cNvPr>
          <p:cNvSpPr txBox="1">
            <a:spLocks/>
          </p:cNvSpPr>
          <p:nvPr/>
        </p:nvSpPr>
        <p:spPr>
          <a:xfrm>
            <a:off x="683568" y="1412776"/>
            <a:ext cx="7253815" cy="29311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Serializer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란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 </a:t>
            </a: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queryset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과 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model instance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같은 것들을 쉽게 </a:t>
            </a: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json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, xml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의 데이터 형태로 렌더링 할 수 있게 </a:t>
            </a:r>
            <a:r>
              <a:rPr lang="ko-KR" altLang="en-US" sz="1400" b="0" i="0" dirty="0" err="1">
                <a:solidFill>
                  <a:schemeClr val="tx1"/>
                </a:solidFill>
                <a:latin typeface="+mn-lt"/>
              </a:rPr>
              <a:t>해줌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094526-F7BB-6615-DB9E-3825DDBD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80928"/>
            <a:ext cx="1400073" cy="295232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75DBF17-54DB-0776-177A-0C575BD8A396}"/>
              </a:ext>
            </a:extLst>
          </p:cNvPr>
          <p:cNvSpPr txBox="1">
            <a:spLocks/>
          </p:cNvSpPr>
          <p:nvPr/>
        </p:nvSpPr>
        <p:spPr>
          <a:xfrm>
            <a:off x="755651" y="2348880"/>
            <a:ext cx="3312294" cy="29311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main(app)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폴더에 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serializers.py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를 추가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989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데이터 유효성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F0F82A-3612-C80E-CE28-E8CF7794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429001"/>
            <a:ext cx="5680189" cy="309634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6956168-0B2C-2F92-FCF0-645AF2B06921}"/>
              </a:ext>
            </a:extLst>
          </p:cNvPr>
          <p:cNvSpPr txBox="1">
            <a:spLocks/>
          </p:cNvSpPr>
          <p:nvPr/>
        </p:nvSpPr>
        <p:spPr>
          <a:xfrm>
            <a:off x="611944" y="2132856"/>
            <a:ext cx="8424936" cy="27557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b="0" i="0" dirty="0">
                <a:solidFill>
                  <a:schemeClr val="accent6">
                    <a:lumMod val="50000"/>
                  </a:schemeClr>
                </a:solidFill>
              </a:rPr>
              <a:t>공분산</a:t>
            </a:r>
            <a:endParaRPr lang="en-US" altLang="ko-KR" sz="1800" b="0" i="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두 변수 간의 관계를 수치로 표현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가 상승할 때 </a:t>
            </a: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y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도 상승하면 공분산은 양의 값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    y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가 감소하면 공분산은 음의 값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p-value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- 0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과 가까울수록 관계가 높음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435F75-CACD-F290-03FF-C12A93B01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187" y="3438716"/>
            <a:ext cx="2837446" cy="14327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3A3CA4-9CEE-D140-8DA2-F8F5DFB5A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799" y="5157192"/>
            <a:ext cx="2391109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E9BAA9C-3EC0-A840-9AB5-6B21E20A3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5"/>
          <a:stretch/>
        </p:blipFill>
        <p:spPr>
          <a:xfrm>
            <a:off x="611560" y="3140648"/>
            <a:ext cx="4122480" cy="2376264"/>
          </a:xfrm>
          <a:prstGeom prst="rect">
            <a:avLst/>
          </a:prstGeom>
        </p:spPr>
      </p:pic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데이터 유효성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124086-88CA-03EF-54CF-25C7C45FF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939" y="2708920"/>
            <a:ext cx="5389010" cy="376833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A7B78877-C371-9FBF-537E-F4C27C1F6E7D}"/>
              </a:ext>
            </a:extLst>
          </p:cNvPr>
          <p:cNvSpPr txBox="1">
            <a:spLocks/>
          </p:cNvSpPr>
          <p:nvPr/>
        </p:nvSpPr>
        <p:spPr>
          <a:xfrm>
            <a:off x="611560" y="1865952"/>
            <a:ext cx="8424936" cy="27557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600" b="0" i="0" dirty="0" err="1">
                <a:solidFill>
                  <a:schemeClr val="accent6">
                    <a:lumMod val="50000"/>
                  </a:schemeClr>
                </a:solidFill>
              </a:rPr>
              <a:t>히트맵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에 가까우면 상관성이 높음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26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데이터 유효성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862B24-E5D4-FB2A-1956-2BA19CC9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94" y="980728"/>
            <a:ext cx="8106906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7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데이터 유효성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D65E89-5322-292C-253B-F7900E209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306971"/>
            <a:ext cx="5468154" cy="525324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4183055-8BFA-0A63-E5F3-26B0D23689DD}"/>
              </a:ext>
            </a:extLst>
          </p:cNvPr>
          <p:cNvSpPr/>
          <p:nvPr/>
        </p:nvSpPr>
        <p:spPr>
          <a:xfrm>
            <a:off x="6132868" y="1844824"/>
            <a:ext cx="1314998" cy="2016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87487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데이터 유효성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23249-C7CC-D8CA-FDD8-F82D7026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49" y="1556792"/>
            <a:ext cx="6811326" cy="44773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D8F039B-40BC-8195-A7D3-889D3F035A13}"/>
              </a:ext>
            </a:extLst>
          </p:cNvPr>
          <p:cNvSpPr/>
          <p:nvPr/>
        </p:nvSpPr>
        <p:spPr>
          <a:xfrm>
            <a:off x="2411760" y="2420888"/>
            <a:ext cx="1296144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38E934-C281-86FC-DFA0-5AD23DD8B550}"/>
              </a:ext>
            </a:extLst>
          </p:cNvPr>
          <p:cNvSpPr/>
          <p:nvPr/>
        </p:nvSpPr>
        <p:spPr>
          <a:xfrm>
            <a:off x="2411760" y="2852936"/>
            <a:ext cx="1296144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0006B5-39C8-AE3A-20A7-F4D784ED5F35}"/>
              </a:ext>
            </a:extLst>
          </p:cNvPr>
          <p:cNvSpPr/>
          <p:nvPr/>
        </p:nvSpPr>
        <p:spPr>
          <a:xfrm>
            <a:off x="2428259" y="3543022"/>
            <a:ext cx="1296144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547CCD-60E1-4284-0F0A-28C8D3795263}"/>
              </a:ext>
            </a:extLst>
          </p:cNvPr>
          <p:cNvSpPr/>
          <p:nvPr/>
        </p:nvSpPr>
        <p:spPr>
          <a:xfrm>
            <a:off x="2402157" y="5673268"/>
            <a:ext cx="1296144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47715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React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75243EB-404B-B1DD-5A62-F4063F1D72A2}"/>
              </a:ext>
            </a:extLst>
          </p:cNvPr>
          <p:cNvSpPr txBox="1">
            <a:spLocks/>
          </p:cNvSpPr>
          <p:nvPr/>
        </p:nvSpPr>
        <p:spPr>
          <a:xfrm>
            <a:off x="611944" y="1556792"/>
            <a:ext cx="8424936" cy="27557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dirty="0">
                <a:solidFill>
                  <a:schemeClr val="accent6">
                    <a:lumMod val="50000"/>
                  </a:schemeClr>
                </a:solidFill>
              </a:rPr>
              <a:t>React</a:t>
            </a:r>
            <a:r>
              <a:rPr lang="ko-KR" altLang="en-US" sz="1800" dirty="0">
                <a:solidFill>
                  <a:schemeClr val="accent6">
                    <a:lumMod val="50000"/>
                  </a:schemeClr>
                </a:solidFill>
              </a:rPr>
              <a:t>란</a:t>
            </a:r>
            <a:endParaRPr lang="en-US" altLang="ko-KR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유저 인터페이스를 구현을 위한 선언적이고 효율적이며 유연한 </a:t>
            </a:r>
            <a:r>
              <a:rPr lang="en-US" altLang="ko-KR" sz="1600" b="0" i="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javascripts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프레임워크가 아닌 라이브러리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3D36B4-F91F-A67F-ABFE-C6615A9C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4" y="2851172"/>
            <a:ext cx="5760256" cy="384800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B6A87544-DF10-8E3C-26B6-64D189C9F4F5}"/>
              </a:ext>
            </a:extLst>
          </p:cNvPr>
          <p:cNvSpPr txBox="1">
            <a:spLocks/>
          </p:cNvSpPr>
          <p:nvPr/>
        </p:nvSpPr>
        <p:spPr>
          <a:xfrm>
            <a:off x="6344553" y="2895243"/>
            <a:ext cx="2403911" cy="27557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 i="0" dirty="0">
                <a:solidFill>
                  <a:schemeClr val="tx1"/>
                </a:solidFill>
                <a:latin typeface="+mn-lt"/>
              </a:rPr>
              <a:t>2021 </a:t>
            </a:r>
            <a:r>
              <a:rPr lang="ko-KR" altLang="en-US" sz="1200" b="0" i="0" dirty="0" err="1">
                <a:solidFill>
                  <a:schemeClr val="tx1"/>
                </a:solidFill>
                <a:latin typeface="+mn-lt"/>
              </a:rPr>
              <a:t>스택플로우</a:t>
            </a:r>
            <a:r>
              <a:rPr lang="ko-KR" altLang="en-US" sz="1200" b="0" i="0" dirty="0">
                <a:solidFill>
                  <a:schemeClr val="tx1"/>
                </a:solidFill>
                <a:latin typeface="+mn-lt"/>
              </a:rPr>
              <a:t> 개발자 선호도</a:t>
            </a:r>
            <a:endParaRPr lang="en-US" altLang="ko-KR" sz="12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755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React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75243EB-404B-B1DD-5A62-F4063F1D72A2}"/>
              </a:ext>
            </a:extLst>
          </p:cNvPr>
          <p:cNvSpPr txBox="1">
            <a:spLocks/>
          </p:cNvSpPr>
          <p:nvPr/>
        </p:nvSpPr>
        <p:spPr>
          <a:xfrm>
            <a:off x="468753" y="2492896"/>
            <a:ext cx="8424936" cy="27557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accent6">
                    <a:lumMod val="50000"/>
                  </a:schemeClr>
                </a:solidFill>
              </a:rPr>
              <a:t>React</a:t>
            </a:r>
            <a:r>
              <a:rPr lang="ko-KR" altLang="en-US" sz="1800" b="0" i="0" dirty="0">
                <a:solidFill>
                  <a:schemeClr val="accent6">
                    <a:lumMod val="50000"/>
                  </a:schemeClr>
                </a:solidFill>
              </a:rPr>
              <a:t> 장점</a:t>
            </a:r>
            <a:endParaRPr lang="en-US" altLang="ko-KR" sz="1800" b="0" i="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학습이 간단</a:t>
            </a: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컴포넌트만을 사용하기 때문에 복잡하지 않음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가상 </a:t>
            </a: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DOM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을 사용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UI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를 컴포넌트화 하여 매우 간편한 </a:t>
            </a: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UI 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수정 및 재사용</a:t>
            </a: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다른 프레임워크나 라이브러리와 혼용 가능</a:t>
            </a: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이미 개발이 완료된 서비스에도 </a:t>
            </a:r>
            <a:endParaRPr lang="en-US" altLang="ko-KR" sz="1600" b="0" i="0" dirty="0">
              <a:solidFill>
                <a:schemeClr val="accent6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ko-KR" altLang="en-US" sz="1600" b="0" i="0" dirty="0">
                <a:solidFill>
                  <a:schemeClr val="accent6">
                    <a:lumMod val="50000"/>
                  </a:schemeClr>
                </a:solidFill>
              </a:rPr>
              <a:t>적용이 가능</a:t>
            </a:r>
            <a:r>
              <a:rPr lang="en-US" altLang="ko-KR" sz="1600" b="0" i="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9712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20212</TotalTime>
  <Words>343</Words>
  <Application>Microsoft Office PowerPoint</Application>
  <PresentationFormat>화면 슬라이드 쇼(4:3)</PresentationFormat>
  <Paragraphs>81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상권분석</vt:lpstr>
      <vt:lpstr>데이터 유효성</vt:lpstr>
      <vt:lpstr>데이터 유효성</vt:lpstr>
      <vt:lpstr>데이터 유효성</vt:lpstr>
      <vt:lpstr>데이터 유효성</vt:lpstr>
      <vt:lpstr>데이터 유효성</vt:lpstr>
      <vt:lpstr>데이터 유효성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  <vt:lpstr>django</vt:lpstr>
      <vt:lpstr>django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1351</cp:revision>
  <cp:lastPrinted>2016-11-01T07:29:09Z</cp:lastPrinted>
  <dcterms:created xsi:type="dcterms:W3CDTF">2013-09-09T21:16:08Z</dcterms:created>
  <dcterms:modified xsi:type="dcterms:W3CDTF">2022-11-17T07:23:16Z</dcterms:modified>
</cp:coreProperties>
</file>