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6"/>
  </p:notesMasterIdLst>
  <p:sldIdLst>
    <p:sldId id="429" r:id="rId2"/>
    <p:sldId id="492" r:id="rId3"/>
    <p:sldId id="455" r:id="rId4"/>
    <p:sldId id="489" r:id="rId5"/>
    <p:sldId id="490" r:id="rId6"/>
    <p:sldId id="491" r:id="rId7"/>
    <p:sldId id="483" r:id="rId8"/>
    <p:sldId id="484" r:id="rId9"/>
    <p:sldId id="485" r:id="rId10"/>
    <p:sldId id="486" r:id="rId11"/>
    <p:sldId id="487" r:id="rId12"/>
    <p:sldId id="488" r:id="rId13"/>
    <p:sldId id="454" r:id="rId14"/>
    <p:sldId id="393" r:id="rId1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F6600"/>
    <a:srgbClr val="0000FF"/>
    <a:srgbClr val="9900FF"/>
    <a:srgbClr val="66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6" autoAdjust="0"/>
    <p:restoredTop sz="95026" autoAdjust="0"/>
  </p:normalViewPr>
  <p:slideViewPr>
    <p:cSldViewPr>
      <p:cViewPr varScale="1">
        <p:scale>
          <a:sx n="114" d="100"/>
          <a:sy n="114" d="100"/>
        </p:scale>
        <p:origin x="15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enterpri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상권분석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/23.02.06/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77395" y="1003283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400" i="0" dirty="0">
                <a:solidFill>
                  <a:schemeClr val="tx1"/>
                </a:solidFill>
                <a:latin typeface="+mn-lt"/>
              </a:rPr>
              <a:t>MongoDB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03D9FF2-1885-2427-09DD-C3ED235ADCA5}"/>
              </a:ext>
            </a:extLst>
          </p:cNvPr>
          <p:cNvSpPr txBox="1">
            <a:spLocks/>
          </p:cNvSpPr>
          <p:nvPr/>
        </p:nvSpPr>
        <p:spPr>
          <a:xfrm>
            <a:off x="677395" y="1580263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>
                <a:solidFill>
                  <a:schemeClr val="tx1"/>
                </a:solidFill>
                <a:latin typeface="+mn-lt"/>
              </a:rPr>
              <a:t>-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설치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AD1B17-571C-5C9D-4509-A13023D8C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149" y="2348880"/>
            <a:ext cx="4311701" cy="330377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FAECC5-C3CA-78B2-2589-BC8BCF8A33BE}"/>
              </a:ext>
            </a:extLst>
          </p:cNvPr>
          <p:cNvSpPr/>
          <p:nvPr/>
        </p:nvSpPr>
        <p:spPr>
          <a:xfrm>
            <a:off x="2390176" y="5328615"/>
            <a:ext cx="1584176" cy="3240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2CE1D5D-F7FE-9663-D284-5B69C34219A2}"/>
              </a:ext>
            </a:extLst>
          </p:cNvPr>
          <p:cNvSpPr txBox="1">
            <a:spLocks/>
          </p:cNvSpPr>
          <p:nvPr/>
        </p:nvSpPr>
        <p:spPr>
          <a:xfrm>
            <a:off x="2272133" y="5652651"/>
            <a:ext cx="3600400" cy="44375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dirty="0">
                <a:solidFill>
                  <a:srgbClr val="00CC99"/>
                </a:solidFill>
                <a:latin typeface="+mn-lt"/>
              </a:rPr>
              <a:t>// </a:t>
            </a:r>
            <a:r>
              <a:rPr lang="en-US" altLang="ko-KR" sz="1600" b="0" dirty="0" err="1">
                <a:solidFill>
                  <a:srgbClr val="00CC99"/>
                </a:solidFill>
                <a:latin typeface="+mn-lt"/>
              </a:rPr>
              <a:t>gui</a:t>
            </a:r>
            <a:r>
              <a:rPr lang="ko-KR" altLang="en-US" sz="1600" b="0" dirty="0">
                <a:solidFill>
                  <a:srgbClr val="00CC99"/>
                </a:solidFill>
                <a:latin typeface="+mn-lt"/>
              </a:rPr>
              <a:t>도 사용하고 싶으면 체크한다</a:t>
            </a:r>
            <a:endParaRPr lang="en-US" altLang="ko-KR" sz="1600" b="0" dirty="0">
              <a:solidFill>
                <a:srgbClr val="00CC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737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3B3BC4D2-E37D-077C-3103-418B5452D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89" y="2203757"/>
            <a:ext cx="4454653" cy="4225992"/>
          </a:xfrm>
          <a:prstGeom prst="rect">
            <a:avLst/>
          </a:prstGeom>
        </p:spPr>
      </p:pic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77395" y="1003283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400" i="0" dirty="0">
                <a:solidFill>
                  <a:schemeClr val="tx1"/>
                </a:solidFill>
                <a:latin typeface="+mn-lt"/>
              </a:rPr>
              <a:t>MongoDB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03D9FF2-1885-2427-09DD-C3ED235ADCA5}"/>
              </a:ext>
            </a:extLst>
          </p:cNvPr>
          <p:cNvSpPr txBox="1">
            <a:spLocks/>
          </p:cNvSpPr>
          <p:nvPr/>
        </p:nvSpPr>
        <p:spPr>
          <a:xfrm>
            <a:off x="677395" y="1580263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-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환경변수 설정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7E5986-F15E-9697-FD3C-47FD073DC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35" y="2238885"/>
            <a:ext cx="3694654" cy="41557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FAECC5-C3CA-78B2-2589-BC8BCF8A33BE}"/>
              </a:ext>
            </a:extLst>
          </p:cNvPr>
          <p:cNvSpPr/>
          <p:nvPr/>
        </p:nvSpPr>
        <p:spPr>
          <a:xfrm>
            <a:off x="1475656" y="5277737"/>
            <a:ext cx="1296144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6959-5FDB-39BD-465C-E30C53E183A2}"/>
              </a:ext>
            </a:extLst>
          </p:cNvPr>
          <p:cNvSpPr txBox="1">
            <a:spLocks/>
          </p:cNvSpPr>
          <p:nvPr/>
        </p:nvSpPr>
        <p:spPr>
          <a:xfrm>
            <a:off x="4571189" y="1795134"/>
            <a:ext cx="5400600" cy="44375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dirty="0">
                <a:solidFill>
                  <a:srgbClr val="00CC99"/>
                </a:solidFill>
                <a:latin typeface="+mn-lt"/>
              </a:rPr>
              <a:t>// </a:t>
            </a:r>
            <a:r>
              <a:rPr lang="en-US" altLang="ko-KR" sz="1600" b="0" i="0" dirty="0">
                <a:solidFill>
                  <a:srgbClr val="00CC99"/>
                </a:solidFill>
                <a:latin typeface="+mn-lt"/>
              </a:rPr>
              <a:t>C:\Program Files\MongoDB\Server\4.4\bin</a:t>
            </a:r>
            <a:endParaRPr lang="en-US" altLang="ko-KR" sz="1600" b="0" dirty="0">
              <a:solidFill>
                <a:srgbClr val="00CC99"/>
              </a:solidFill>
              <a:latin typeface="+mn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A76C6F-60D0-1587-5769-7BEDBC7B781D}"/>
              </a:ext>
            </a:extLst>
          </p:cNvPr>
          <p:cNvSpPr/>
          <p:nvPr/>
        </p:nvSpPr>
        <p:spPr>
          <a:xfrm>
            <a:off x="4820590" y="2708919"/>
            <a:ext cx="2847754" cy="15121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FB072B-576C-432C-263D-69AEB4A2796A}"/>
              </a:ext>
            </a:extLst>
          </p:cNvPr>
          <p:cNvSpPr/>
          <p:nvPr/>
        </p:nvSpPr>
        <p:spPr>
          <a:xfrm>
            <a:off x="1109785" y="2999558"/>
            <a:ext cx="2814143" cy="7078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818C7C-8C62-E601-B74B-294C94E9FF55}"/>
              </a:ext>
            </a:extLst>
          </p:cNvPr>
          <p:cNvSpPr/>
          <p:nvPr/>
        </p:nvSpPr>
        <p:spPr>
          <a:xfrm>
            <a:off x="1984070" y="4592900"/>
            <a:ext cx="1915318" cy="6363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F7A432-57AE-457A-37FA-06BB4ACC932B}"/>
              </a:ext>
            </a:extLst>
          </p:cNvPr>
          <p:cNvSpPr/>
          <p:nvPr/>
        </p:nvSpPr>
        <p:spPr>
          <a:xfrm>
            <a:off x="1088142" y="4869159"/>
            <a:ext cx="824128" cy="1447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230693-29D2-32FC-C6FD-9C570D457E4D}"/>
              </a:ext>
            </a:extLst>
          </p:cNvPr>
          <p:cNvSpPr/>
          <p:nvPr/>
        </p:nvSpPr>
        <p:spPr>
          <a:xfrm>
            <a:off x="4716016" y="4154735"/>
            <a:ext cx="2377283" cy="3240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46644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77395" y="1003283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400" i="0" dirty="0">
                <a:solidFill>
                  <a:schemeClr val="tx1"/>
                </a:solidFill>
                <a:latin typeface="+mn-lt"/>
              </a:rPr>
              <a:t>MongoDB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03D9FF2-1885-2427-09DD-C3ED235ADCA5}"/>
              </a:ext>
            </a:extLst>
          </p:cNvPr>
          <p:cNvSpPr txBox="1">
            <a:spLocks/>
          </p:cNvSpPr>
          <p:nvPr/>
        </p:nvSpPr>
        <p:spPr>
          <a:xfrm>
            <a:off x="677395" y="1580263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-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환경변수 설정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8E27077-A98B-E44B-50D6-A9CE18B63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95" y="2758373"/>
            <a:ext cx="4114985" cy="30963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C2ACA6-BBD7-4C81-5D77-1C215BF9F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822418"/>
            <a:ext cx="3105150" cy="283845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AD4BED31-2394-2D3C-A8F9-7A59D0BB6308}"/>
              </a:ext>
            </a:extLst>
          </p:cNvPr>
          <p:cNvSpPr txBox="1">
            <a:spLocks/>
          </p:cNvSpPr>
          <p:nvPr/>
        </p:nvSpPr>
        <p:spPr>
          <a:xfrm>
            <a:off x="539552" y="2275794"/>
            <a:ext cx="2952328" cy="44375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dirty="0">
                <a:solidFill>
                  <a:srgbClr val="00CC99"/>
                </a:solidFill>
                <a:latin typeface="+mn-lt"/>
              </a:rPr>
              <a:t>// </a:t>
            </a:r>
            <a:r>
              <a:rPr lang="ko-KR" altLang="en-US" sz="1600" b="0" i="0" dirty="0">
                <a:solidFill>
                  <a:srgbClr val="00CC99"/>
                </a:solidFill>
                <a:latin typeface="+mn-lt"/>
              </a:rPr>
              <a:t>제대로 인식하는 것을 확인</a:t>
            </a:r>
            <a:endParaRPr lang="en-US" altLang="ko-KR" sz="1600" b="0" dirty="0">
              <a:solidFill>
                <a:srgbClr val="00CC99"/>
              </a:solidFill>
              <a:latin typeface="+mn-l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08DD75B-FDAE-9F49-EB18-49F90DDB6443}"/>
              </a:ext>
            </a:extLst>
          </p:cNvPr>
          <p:cNvSpPr txBox="1">
            <a:spLocks/>
          </p:cNvSpPr>
          <p:nvPr/>
        </p:nvSpPr>
        <p:spPr>
          <a:xfrm>
            <a:off x="4922338" y="2218144"/>
            <a:ext cx="4028092" cy="44375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dirty="0">
                <a:solidFill>
                  <a:srgbClr val="00CC99"/>
                </a:solidFill>
                <a:latin typeface="+mn-lt"/>
              </a:rPr>
              <a:t>// </a:t>
            </a:r>
            <a:r>
              <a:rPr lang="en-US" altLang="ko-KR" sz="1600" b="0" i="0" dirty="0">
                <a:solidFill>
                  <a:srgbClr val="00CC99"/>
                </a:solidFill>
                <a:latin typeface="+mn-lt"/>
              </a:rPr>
              <a:t>6</a:t>
            </a:r>
            <a:r>
              <a:rPr lang="ko-KR" altLang="en-US" sz="1600" b="0" i="0" dirty="0">
                <a:solidFill>
                  <a:srgbClr val="00CC99"/>
                </a:solidFill>
                <a:latin typeface="+mn-lt"/>
              </a:rPr>
              <a:t>버전은 </a:t>
            </a:r>
            <a:r>
              <a:rPr lang="en-US" altLang="ko-KR" sz="1600" b="0" i="0" dirty="0">
                <a:solidFill>
                  <a:srgbClr val="00CC99"/>
                </a:solidFill>
                <a:latin typeface="+mn-lt"/>
              </a:rPr>
              <a:t>mongo.exe </a:t>
            </a:r>
            <a:r>
              <a:rPr lang="ko-KR" altLang="en-US" sz="1600" b="0" i="0" dirty="0">
                <a:solidFill>
                  <a:srgbClr val="00CC99"/>
                </a:solidFill>
                <a:latin typeface="+mn-lt"/>
              </a:rPr>
              <a:t>가</a:t>
            </a:r>
            <a:r>
              <a:rPr lang="en-US" altLang="ko-KR" sz="1600" b="0" i="0" dirty="0">
                <a:solidFill>
                  <a:srgbClr val="00CC99"/>
                </a:solidFill>
                <a:latin typeface="+mn-lt"/>
              </a:rPr>
              <a:t> </a:t>
            </a:r>
            <a:r>
              <a:rPr lang="ko-KR" altLang="en-US" sz="1600" b="0" i="0" dirty="0">
                <a:solidFill>
                  <a:srgbClr val="00CC99"/>
                </a:solidFill>
                <a:latin typeface="+mn-lt"/>
              </a:rPr>
              <a:t>없기 때문에 </a:t>
            </a:r>
            <a:r>
              <a:rPr lang="en-US" altLang="ko-KR" sz="1600" b="0" i="0" dirty="0">
                <a:solidFill>
                  <a:srgbClr val="00CC99"/>
                </a:solidFill>
                <a:latin typeface="+mn-lt"/>
              </a:rPr>
              <a:t>mongo shell</a:t>
            </a:r>
            <a:r>
              <a:rPr lang="ko-KR" altLang="en-US" sz="1600" b="0" i="0" dirty="0">
                <a:solidFill>
                  <a:srgbClr val="00CC99"/>
                </a:solidFill>
                <a:latin typeface="+mn-lt"/>
              </a:rPr>
              <a:t>을 따로 설치해야 됨</a:t>
            </a:r>
            <a:endParaRPr lang="en-US" altLang="ko-KR" sz="1600" b="0" dirty="0">
              <a:solidFill>
                <a:srgbClr val="00CC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316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정리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to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do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372187-76D6-CA9D-3FCF-2B9C83146AF9}"/>
              </a:ext>
            </a:extLst>
          </p:cNvPr>
          <p:cNvSpPr txBox="1">
            <a:spLocks/>
          </p:cNvSpPr>
          <p:nvPr/>
        </p:nvSpPr>
        <p:spPr>
          <a:xfrm>
            <a:off x="1012154" y="2276872"/>
            <a:ext cx="6984776" cy="30040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지표를 확실하게 정하고 엑셀 데이터 정리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와 연결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에 파일 올리면 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에 데이터 저장 기능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594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시나리오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8C9F70-2377-B9DC-3232-8CB3DF07B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69636"/>
            <a:ext cx="1686160" cy="1581371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6BD5D8E-249D-3EEF-8E4B-1C71145FB5E1}"/>
              </a:ext>
            </a:extLst>
          </p:cNvPr>
          <p:cNvSpPr txBox="1">
            <a:spLocks/>
          </p:cNvSpPr>
          <p:nvPr/>
        </p:nvSpPr>
        <p:spPr>
          <a:xfrm>
            <a:off x="2333724" y="2606378"/>
            <a:ext cx="180020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정한 지표로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업종데이터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매출 데이터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인구 데이터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지역 데이터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31ECB3-8EA4-0341-F4A5-6057DFC14EA9}"/>
              </a:ext>
            </a:extLst>
          </p:cNvPr>
          <p:cNvCxnSpPr>
            <a:cxnSpLocks/>
          </p:cNvCxnSpPr>
          <p:nvPr/>
        </p:nvCxnSpPr>
        <p:spPr>
          <a:xfrm>
            <a:off x="4067666" y="2893007"/>
            <a:ext cx="126052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74BE9ED-B811-B67E-94E9-67B24A5D51F9}"/>
              </a:ext>
            </a:extLst>
          </p:cNvPr>
          <p:cNvSpPr txBox="1">
            <a:spLocks/>
          </p:cNvSpPr>
          <p:nvPr/>
        </p:nvSpPr>
        <p:spPr>
          <a:xfrm>
            <a:off x="3570333" y="2960320"/>
            <a:ext cx="23034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서버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ko-KR" sz="14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)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에 파일 올림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-&gt; </a:t>
            </a:r>
            <a:r>
              <a:rPr lang="ko-KR" altLang="en-US" sz="1400" b="0" i="0" dirty="0" err="1">
                <a:solidFill>
                  <a:schemeClr val="tx1"/>
                </a:solidFill>
                <a:latin typeface="+mn-lt"/>
              </a:rPr>
              <a:t>행정동별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 데이터 정리 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E27FD30-5B76-63D1-635C-3CD6D122B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898" y="2041341"/>
            <a:ext cx="1847850" cy="16859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23CE139-AD68-AA1F-5013-76E2471E0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950" y="4198886"/>
            <a:ext cx="2153011" cy="116773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3D3C78-33B5-4428-B74D-6BC9BFAF3E90}"/>
              </a:ext>
            </a:extLst>
          </p:cNvPr>
          <p:cNvCxnSpPr>
            <a:cxnSpLocks/>
          </p:cNvCxnSpPr>
          <p:nvPr/>
        </p:nvCxnSpPr>
        <p:spPr>
          <a:xfrm>
            <a:off x="2085033" y="4599913"/>
            <a:ext cx="85742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4C7E9AB7-C07F-A4FA-8BE2-ADC457C8B421}"/>
              </a:ext>
            </a:extLst>
          </p:cNvPr>
          <p:cNvSpPr txBox="1">
            <a:spLocks/>
          </p:cNvSpPr>
          <p:nvPr/>
        </p:nvSpPr>
        <p:spPr>
          <a:xfrm>
            <a:off x="1613644" y="4711502"/>
            <a:ext cx="1800200" cy="47186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서버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ko-KR" sz="14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)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에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데이터 요청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5712184-010C-C640-6589-73CCCE62F76D}"/>
              </a:ext>
            </a:extLst>
          </p:cNvPr>
          <p:cNvCxnSpPr>
            <a:cxnSpLocks/>
          </p:cNvCxnSpPr>
          <p:nvPr/>
        </p:nvCxnSpPr>
        <p:spPr>
          <a:xfrm>
            <a:off x="6091081" y="4599913"/>
            <a:ext cx="126052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79EC389E-B9AB-C130-93C6-2AE41AD05511}"/>
              </a:ext>
            </a:extLst>
          </p:cNvPr>
          <p:cNvSpPr txBox="1">
            <a:spLocks/>
          </p:cNvSpPr>
          <p:nvPr/>
        </p:nvSpPr>
        <p:spPr>
          <a:xfrm>
            <a:off x="5568219" y="4894758"/>
            <a:ext cx="2419785" cy="47186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에서 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데이터를 꺼내서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0" i="0" dirty="0" err="1">
                <a:solidFill>
                  <a:schemeClr val="tx1"/>
                </a:solidFill>
                <a:latin typeface="+mn-lt"/>
              </a:rPr>
              <a:t>json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형태로 전달 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0BB7038C-1B51-056A-AB5D-37A70CBF6F48}"/>
              </a:ext>
            </a:extLst>
          </p:cNvPr>
          <p:cNvSpPr txBox="1">
            <a:spLocks/>
          </p:cNvSpPr>
          <p:nvPr/>
        </p:nvSpPr>
        <p:spPr>
          <a:xfrm>
            <a:off x="578502" y="5793074"/>
            <a:ext cx="7986996" cy="44375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dirty="0">
                <a:solidFill>
                  <a:srgbClr val="00CC99"/>
                </a:solidFill>
                <a:latin typeface="+mn-lt"/>
              </a:rPr>
              <a:t>WHY? 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dirty="0">
                <a:solidFill>
                  <a:schemeClr val="tx1"/>
                </a:solidFill>
                <a:latin typeface="+mn-lt"/>
              </a:rPr>
              <a:t>데이터를 요청할 때 마다 분석하는 것은 비효율적이라고 생각하여</a:t>
            </a:r>
            <a:endParaRPr lang="en-US" altLang="ko-KR" sz="1600" b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0" dirty="0">
                <a:solidFill>
                  <a:schemeClr val="tx1"/>
                </a:solidFill>
                <a:latin typeface="+mn-lt"/>
              </a:rPr>
              <a:t>새로운 데이터가 올라올 때마다 분석하고 분석한 결과를 저장하려고 했습니다</a:t>
            </a:r>
            <a:endParaRPr lang="en-US" altLang="ko-KR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EC8E11D-6C86-96B8-8559-6060D81ACF97}"/>
              </a:ext>
            </a:extLst>
          </p:cNvPr>
          <p:cNvSpPr txBox="1">
            <a:spLocks/>
          </p:cNvSpPr>
          <p:nvPr/>
        </p:nvSpPr>
        <p:spPr>
          <a:xfrm>
            <a:off x="1540132" y="4084496"/>
            <a:ext cx="2952328" cy="44375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dirty="0">
                <a:solidFill>
                  <a:srgbClr val="00CC99"/>
                </a:solidFill>
                <a:latin typeface="+mn-lt"/>
              </a:rPr>
              <a:t>/ </a:t>
            </a:r>
            <a:r>
              <a:rPr lang="en-US" altLang="ko-KR" sz="1600" b="0" dirty="0" err="1">
                <a:solidFill>
                  <a:srgbClr val="00CC99"/>
                </a:solidFill>
                <a:latin typeface="+mn-lt"/>
              </a:rPr>
              <a:t>api</a:t>
            </a:r>
            <a:r>
              <a:rPr lang="en-US" altLang="ko-KR" sz="1600" b="0" dirty="0">
                <a:solidFill>
                  <a:srgbClr val="00CC99"/>
                </a:solidFill>
                <a:latin typeface="+mn-lt"/>
              </a:rPr>
              <a:t>/</a:t>
            </a:r>
            <a:r>
              <a:rPr lang="ko-KR" altLang="en-US" sz="1600" b="0" dirty="0">
                <a:solidFill>
                  <a:srgbClr val="00CC99"/>
                </a:solidFill>
                <a:latin typeface="+mn-lt"/>
              </a:rPr>
              <a:t>서울</a:t>
            </a:r>
            <a:r>
              <a:rPr lang="en-US" altLang="ko-KR" sz="1600" b="0" dirty="0">
                <a:solidFill>
                  <a:srgbClr val="00CC99"/>
                </a:solidFill>
                <a:latin typeface="+mn-lt"/>
              </a:rPr>
              <a:t>/</a:t>
            </a:r>
            <a:r>
              <a:rPr lang="ko-KR" altLang="en-US" sz="1600" b="0" dirty="0">
                <a:solidFill>
                  <a:srgbClr val="00CC99"/>
                </a:solidFill>
                <a:latin typeface="+mn-lt"/>
              </a:rPr>
              <a:t>압구정동</a:t>
            </a:r>
            <a:endParaRPr lang="en-US" altLang="ko-KR" sz="1600" b="0" dirty="0">
              <a:solidFill>
                <a:srgbClr val="00CC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169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77395" y="1124744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400" i="0" dirty="0">
                <a:solidFill>
                  <a:schemeClr val="tx1"/>
                </a:solidFill>
                <a:latin typeface="+mn-lt"/>
              </a:rPr>
              <a:t> 테이블 정의 </a:t>
            </a:r>
            <a:r>
              <a:rPr lang="en-US" altLang="ko-KR" sz="240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2400" i="0" dirty="0">
                <a:solidFill>
                  <a:schemeClr val="tx1"/>
                </a:solidFill>
                <a:latin typeface="+mn-lt"/>
              </a:rPr>
              <a:t>업종</a:t>
            </a:r>
            <a:r>
              <a:rPr lang="en-US" altLang="ko-KR" sz="2400" i="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87CD783-60B4-43CC-8D3A-B83DD72C83DC}"/>
              </a:ext>
            </a:extLst>
          </p:cNvPr>
          <p:cNvSpPr txBox="1">
            <a:spLocks/>
          </p:cNvSpPr>
          <p:nvPr/>
        </p:nvSpPr>
        <p:spPr>
          <a:xfrm>
            <a:off x="1379761" y="3717032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테이블명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원하는 구역 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ex)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서울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) {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분기별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	int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구분코드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(ex)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행정동 코드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) pk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	int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800" b="0" i="0" dirty="0" err="1">
                <a:solidFill>
                  <a:schemeClr val="tx1"/>
                </a:solidFill>
                <a:latin typeface="+mn-lt"/>
              </a:rPr>
              <a:t>점포수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 	int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프랜차이즈 수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 	int </a:t>
            </a:r>
            <a:r>
              <a:rPr lang="ko-KR" altLang="en-US" sz="1800" b="0" i="0" dirty="0" err="1">
                <a:solidFill>
                  <a:schemeClr val="tx1"/>
                </a:solidFill>
                <a:latin typeface="+mn-lt"/>
              </a:rPr>
              <a:t>개업수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	int </a:t>
            </a:r>
            <a:r>
              <a:rPr lang="ko-KR" altLang="en-US" sz="1800" b="0" i="0" dirty="0" err="1">
                <a:solidFill>
                  <a:schemeClr val="tx1"/>
                </a:solidFill>
                <a:latin typeface="+mn-lt"/>
              </a:rPr>
              <a:t>폐업수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	varchar(20)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상권변화 </a:t>
            </a:r>
            <a:r>
              <a:rPr lang="ko-KR" altLang="en-US" sz="1800" b="0" i="0" dirty="0" err="1">
                <a:solidFill>
                  <a:schemeClr val="tx1"/>
                </a:solidFill>
                <a:latin typeface="+mn-lt"/>
              </a:rPr>
              <a:t>지표명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	int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운영 영업 개월 평균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	int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외식업 수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	int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서비스업 수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	int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소매업 수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399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77395" y="1124744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400" i="0" dirty="0">
                <a:solidFill>
                  <a:schemeClr val="tx1"/>
                </a:solidFill>
                <a:latin typeface="+mn-lt"/>
              </a:rPr>
              <a:t> 테이블 정의 </a:t>
            </a:r>
            <a:r>
              <a:rPr lang="en-US" altLang="ko-KR" sz="240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2400" i="0" dirty="0">
                <a:solidFill>
                  <a:schemeClr val="tx1"/>
                </a:solidFill>
                <a:latin typeface="+mn-lt"/>
              </a:rPr>
              <a:t>매출</a:t>
            </a:r>
            <a:r>
              <a:rPr lang="en-US" altLang="ko-KR" sz="2400" i="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87CD783-60B4-43CC-8D3A-B83DD72C83DC}"/>
              </a:ext>
            </a:extLst>
          </p:cNvPr>
          <p:cNvSpPr txBox="1">
            <a:spLocks/>
          </p:cNvSpPr>
          <p:nvPr/>
        </p:nvSpPr>
        <p:spPr>
          <a:xfrm>
            <a:off x="1475656" y="3284984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분기별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	int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월 평균 매출액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	int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 월 평균 매출 건수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 	int </a:t>
            </a:r>
            <a:r>
              <a:rPr lang="ko-KR" altLang="en-US" sz="1800" b="0" i="0" dirty="0" err="1">
                <a:solidFill>
                  <a:schemeClr val="tx1"/>
                </a:solidFill>
                <a:latin typeface="+mn-lt"/>
              </a:rPr>
              <a:t>요일별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 매출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월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화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수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목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금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토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일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), 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 	int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시간대별 매출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	int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성별 매출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	int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연령대별 매출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65961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77395" y="1124744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400" i="0" dirty="0">
                <a:solidFill>
                  <a:schemeClr val="tx1"/>
                </a:solidFill>
                <a:latin typeface="+mn-lt"/>
              </a:rPr>
              <a:t> 테이블 정의 </a:t>
            </a:r>
            <a:r>
              <a:rPr lang="en-US" altLang="ko-KR" sz="240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2400" i="0" dirty="0">
                <a:solidFill>
                  <a:schemeClr val="tx1"/>
                </a:solidFill>
                <a:latin typeface="+mn-lt"/>
              </a:rPr>
              <a:t>인구</a:t>
            </a:r>
            <a:r>
              <a:rPr lang="en-US" altLang="ko-KR" sz="2400" i="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87CD783-60B4-43CC-8D3A-B83DD72C83DC}"/>
              </a:ext>
            </a:extLst>
          </p:cNvPr>
          <p:cNvSpPr txBox="1">
            <a:spLocks/>
          </p:cNvSpPr>
          <p:nvPr/>
        </p:nvSpPr>
        <p:spPr>
          <a:xfrm>
            <a:off x="929807" y="4077072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분기별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	int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총 유동인구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	int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 성별 유동인구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 	int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연령별 유동인구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 	int </a:t>
            </a:r>
            <a:r>
              <a:rPr lang="ko-KR" altLang="en-US" sz="1800" b="0" i="0" dirty="0" err="1">
                <a:solidFill>
                  <a:schemeClr val="tx1"/>
                </a:solidFill>
                <a:latin typeface="+mn-lt"/>
              </a:rPr>
              <a:t>요일별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 유동인구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	int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시간대별 유동인구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	int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총 주거인구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	int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 성별 주거인구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 	int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연령별 주거인구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 	int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총 직장인구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	int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 성별 직장인구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	int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연령별 직장인구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</a:t>
            </a:r>
          </a:p>
          <a:p>
            <a:pPr algn="l">
              <a:lnSpc>
                <a:spcPct val="150000"/>
              </a:lnSpc>
            </a:pP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648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77395" y="1124744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400" i="0" dirty="0">
                <a:solidFill>
                  <a:schemeClr val="tx1"/>
                </a:solidFill>
                <a:latin typeface="+mn-lt"/>
              </a:rPr>
              <a:t> 테이블 정의 </a:t>
            </a:r>
            <a:r>
              <a:rPr lang="en-US" altLang="ko-KR" sz="240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2400" i="0" dirty="0">
                <a:solidFill>
                  <a:schemeClr val="tx1"/>
                </a:solidFill>
                <a:latin typeface="+mn-lt"/>
              </a:rPr>
              <a:t>지역</a:t>
            </a:r>
            <a:r>
              <a:rPr lang="en-US" altLang="ko-KR" sz="2400" i="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87CD783-60B4-43CC-8D3A-B83DD72C83DC}"/>
              </a:ext>
            </a:extLst>
          </p:cNvPr>
          <p:cNvSpPr txBox="1">
            <a:spLocks/>
          </p:cNvSpPr>
          <p:nvPr/>
        </p:nvSpPr>
        <p:spPr>
          <a:xfrm>
            <a:off x="1103965" y="3573016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분기별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	int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가구세대 수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	int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 아파트 세대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 	int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아파트 가격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 	int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주요시설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800" b="0" i="0" dirty="0" err="1">
                <a:solidFill>
                  <a:schemeClr val="tx1"/>
                </a:solidFill>
                <a:latin typeface="+mn-lt"/>
              </a:rPr>
              <a:t>집객시설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 수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관공서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금융기관 등등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), 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	int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소득 수준 평균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}</a:t>
            </a:r>
          </a:p>
          <a:p>
            <a:pPr algn="l">
              <a:lnSpc>
                <a:spcPct val="150000"/>
              </a:lnSpc>
            </a:pP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30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77395" y="1003283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400" i="0" dirty="0">
                <a:solidFill>
                  <a:schemeClr val="tx1"/>
                </a:solidFill>
                <a:latin typeface="+mn-lt"/>
              </a:rPr>
              <a:t>MongoDB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BEF849-477C-7275-FD03-5D41E0B25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779295"/>
            <a:ext cx="3657532" cy="3918252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D03D9FF2-1885-2427-09DD-C3ED235ADCA5}"/>
              </a:ext>
            </a:extLst>
          </p:cNvPr>
          <p:cNvSpPr txBox="1">
            <a:spLocks/>
          </p:cNvSpPr>
          <p:nvPr/>
        </p:nvSpPr>
        <p:spPr>
          <a:xfrm>
            <a:off x="677395" y="1934832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: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가장 최신 버전이 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6.0.4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이지만 바뀐 부분에 대한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 자료가 적어 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4.4.18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버전 설치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100" dirty="0">
                <a:hlinkClick r:id="rId3"/>
              </a:rPr>
              <a:t>MongoDB Enterprise Server Download | MongoDB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281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77395" y="1003283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400" i="0" dirty="0">
                <a:solidFill>
                  <a:schemeClr val="tx1"/>
                </a:solidFill>
                <a:latin typeface="+mn-lt"/>
              </a:rPr>
              <a:t>MongoDB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03D9FF2-1885-2427-09DD-C3ED235ADCA5}"/>
              </a:ext>
            </a:extLst>
          </p:cNvPr>
          <p:cNvSpPr txBox="1">
            <a:spLocks/>
          </p:cNvSpPr>
          <p:nvPr/>
        </p:nvSpPr>
        <p:spPr>
          <a:xfrm>
            <a:off x="677395" y="1580263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-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설치</a:t>
            </a:r>
            <a:r>
              <a:rPr lang="en-US" altLang="ko-KR" sz="11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1100" b="0" i="0" dirty="0">
                <a:solidFill>
                  <a:schemeClr val="tx1"/>
                </a:solidFill>
                <a:latin typeface="+mn-lt"/>
              </a:rPr>
              <a:t>사진은 버전 </a:t>
            </a:r>
            <a:r>
              <a:rPr lang="en-US" altLang="ko-KR" sz="1100" b="0" i="0" dirty="0">
                <a:solidFill>
                  <a:schemeClr val="tx1"/>
                </a:solidFill>
                <a:latin typeface="+mn-lt"/>
              </a:rPr>
              <a:t>6</a:t>
            </a:r>
            <a:r>
              <a:rPr lang="ko-KR" altLang="en-US" sz="1100" b="0" i="0" dirty="0">
                <a:solidFill>
                  <a:schemeClr val="tx1"/>
                </a:solidFill>
                <a:latin typeface="+mn-lt"/>
              </a:rPr>
              <a:t>이지만 버전 </a:t>
            </a:r>
            <a:r>
              <a:rPr lang="en-US" altLang="ko-KR" sz="1100" b="0" i="0" dirty="0">
                <a:solidFill>
                  <a:schemeClr val="tx1"/>
                </a:solidFill>
                <a:latin typeface="+mn-lt"/>
              </a:rPr>
              <a:t>4</a:t>
            </a:r>
            <a:r>
              <a:rPr lang="ko-KR" altLang="en-US" sz="1100" b="0" i="0" dirty="0">
                <a:solidFill>
                  <a:schemeClr val="tx1"/>
                </a:solidFill>
                <a:latin typeface="+mn-lt"/>
              </a:rPr>
              <a:t>도 설치과정이 똑같음</a:t>
            </a:r>
            <a:r>
              <a:rPr lang="en-US" altLang="ko-KR" sz="1100" b="0" i="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1EC963-246D-E367-2C82-91BB31652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80" y="2636912"/>
            <a:ext cx="3828021" cy="29171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7D4062-54CE-BA41-591C-683D89E3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383" y="2511567"/>
            <a:ext cx="4266796" cy="33271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FAECC5-C3CA-78B2-2589-BC8BCF8A33BE}"/>
              </a:ext>
            </a:extLst>
          </p:cNvPr>
          <p:cNvSpPr/>
          <p:nvPr/>
        </p:nvSpPr>
        <p:spPr>
          <a:xfrm>
            <a:off x="4824412" y="5013176"/>
            <a:ext cx="2123852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97302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77395" y="1003283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400" i="0" dirty="0">
                <a:solidFill>
                  <a:schemeClr val="tx1"/>
                </a:solidFill>
                <a:latin typeface="+mn-lt"/>
              </a:rPr>
              <a:t>MongoDB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03D9FF2-1885-2427-09DD-C3ED235ADCA5}"/>
              </a:ext>
            </a:extLst>
          </p:cNvPr>
          <p:cNvSpPr txBox="1">
            <a:spLocks/>
          </p:cNvSpPr>
          <p:nvPr/>
        </p:nvSpPr>
        <p:spPr>
          <a:xfrm>
            <a:off x="677395" y="1580263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>
                <a:solidFill>
                  <a:schemeClr val="tx1"/>
                </a:solidFill>
                <a:latin typeface="+mn-lt"/>
              </a:rPr>
              <a:t>-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설치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00FCD3-9543-2E3A-0FE6-20F235CE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20888"/>
            <a:ext cx="4224041" cy="330280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FAECC5-C3CA-78B2-2589-BC8BCF8A33BE}"/>
              </a:ext>
            </a:extLst>
          </p:cNvPr>
          <p:cNvSpPr/>
          <p:nvPr/>
        </p:nvSpPr>
        <p:spPr>
          <a:xfrm>
            <a:off x="827584" y="3284984"/>
            <a:ext cx="1152128" cy="3240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CF82CDA-B963-CC25-0EAC-445CA61BB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585" y="2492896"/>
            <a:ext cx="4345662" cy="340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811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23107</TotalTime>
  <Words>443</Words>
  <Application>Microsoft Office PowerPoint</Application>
  <PresentationFormat>화면 슬라이드 쇼(4:3)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상권분석</vt:lpstr>
      <vt:lpstr>상권정보</vt:lpstr>
      <vt:lpstr>상권정보</vt:lpstr>
      <vt:lpstr>상권정보</vt:lpstr>
      <vt:lpstr>상권정보</vt:lpstr>
      <vt:lpstr>상권정보</vt:lpstr>
      <vt:lpstr>상권정보</vt:lpstr>
      <vt:lpstr>상권정보</vt:lpstr>
      <vt:lpstr>상권정보</vt:lpstr>
      <vt:lpstr>상권정보</vt:lpstr>
      <vt:lpstr>상권정보</vt:lpstr>
      <vt:lpstr>상권정보</vt:lpstr>
      <vt:lpstr>정리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1446</cp:revision>
  <cp:lastPrinted>2016-11-01T07:29:09Z</cp:lastPrinted>
  <dcterms:created xsi:type="dcterms:W3CDTF">2013-09-09T21:16:08Z</dcterms:created>
  <dcterms:modified xsi:type="dcterms:W3CDTF">2023-02-06T04:40:29Z</dcterms:modified>
</cp:coreProperties>
</file>