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0"/>
  </p:notesMasterIdLst>
  <p:sldIdLst>
    <p:sldId id="429" r:id="rId2"/>
    <p:sldId id="492" r:id="rId3"/>
    <p:sldId id="493" r:id="rId4"/>
    <p:sldId id="494" r:id="rId5"/>
    <p:sldId id="496" r:id="rId6"/>
    <p:sldId id="497" r:id="rId7"/>
    <p:sldId id="505" r:id="rId8"/>
    <p:sldId id="498" r:id="rId9"/>
    <p:sldId id="504" r:id="rId10"/>
    <p:sldId id="499" r:id="rId11"/>
    <p:sldId id="500" r:id="rId12"/>
    <p:sldId id="501" r:id="rId13"/>
    <p:sldId id="502" r:id="rId14"/>
    <p:sldId id="503" r:id="rId15"/>
    <p:sldId id="454" r:id="rId16"/>
    <p:sldId id="506" r:id="rId17"/>
    <p:sldId id="507" r:id="rId18"/>
    <p:sldId id="393" r:id="rId19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FF6600"/>
    <a:srgbClr val="0000FF"/>
    <a:srgbClr val="9900FF"/>
    <a:srgbClr val="66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86" autoAdjust="0"/>
    <p:restoredTop sz="95026" autoAdjust="0"/>
  </p:normalViewPr>
  <p:slideViewPr>
    <p:cSldViewPr>
      <p:cViewPr>
        <p:scale>
          <a:sx n="100" d="100"/>
          <a:sy n="100" d="100"/>
        </p:scale>
        <p:origin x="1236" y="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강민서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>
                <a:latin typeface="Arial"/>
                <a:ea typeface="굴림"/>
              </a:rPr>
              <a:t>Email :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a01063294905</a:t>
            </a:r>
            <a:r>
              <a:rPr lang="en-US" altLang="ko-KR" sz="1800" b="1">
                <a:latin typeface="Arial"/>
                <a:ea typeface="굴림"/>
              </a:rPr>
              <a:t>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8" r:id="rId7"/>
    <p:sldLayoutId id="2147483759" r:id="rId8"/>
    <p:sldLayoutId id="2147483760" r:id="rId9"/>
    <p:sldLayoutId id="2147483761" r:id="rId10"/>
    <p:sldLayoutId id="2147483745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C61D7-E0F3-4777-8726-7F1E76229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MongoDB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623A7F-6E61-4C68-8518-0CB891D30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560" y="4509120"/>
            <a:ext cx="6400800" cy="175260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컴퓨터공학과</a:t>
            </a:r>
            <a:r>
              <a:rPr lang="en-US" altLang="ko-KR" dirty="0"/>
              <a:t>/23.02.20/</a:t>
            </a:r>
            <a:r>
              <a:rPr lang="ko-KR" altLang="en-US" dirty="0"/>
              <a:t>강민서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C26414-A102-48A0-B3BE-B35723AA7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596017944">
            <a:extLst>
              <a:ext uri="{FF2B5EF4-FFF2-40B4-BE49-F238E27FC236}">
                <a16:creationId xmlns:a16="http://schemas.microsoft.com/office/drawing/2014/main" id="{F357016D-AA4C-4075-A110-30B35B6DE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434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순천향대학교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컴퓨터시스템연구실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856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MongoDB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+ MongoDB 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특징</a:t>
            </a:r>
            <a:endParaRPr lang="en-US" altLang="ko-KR" sz="24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0CB16BF-41E7-E8A2-656A-B64FCF6AA56B}"/>
              </a:ext>
            </a:extLst>
          </p:cNvPr>
          <p:cNvSpPr txBox="1">
            <a:spLocks/>
          </p:cNvSpPr>
          <p:nvPr/>
        </p:nvSpPr>
        <p:spPr>
          <a:xfrm>
            <a:off x="963543" y="2721114"/>
            <a:ext cx="7602633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2.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확장성</a:t>
            </a:r>
            <a:endParaRPr lang="en-US" altLang="ko-KR" sz="1800" b="0" i="0" dirty="0">
              <a:solidFill>
                <a:schemeClr val="tx1"/>
              </a:solidFill>
              <a:latin typeface="+mn-lt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데이터 트래픽 중가에 따라 수평 확장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(scale-out)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 가능</a:t>
            </a:r>
            <a:endParaRPr lang="en-US" altLang="ko-KR" sz="1800" b="0" i="0" dirty="0">
              <a:solidFill>
                <a:schemeClr val="tx1"/>
              </a:solidFill>
              <a:latin typeface="+mn-lt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데이터를 </a:t>
            </a:r>
            <a:r>
              <a:rPr lang="ko-KR" altLang="en-US" sz="1800" b="0" i="0" dirty="0" err="1">
                <a:solidFill>
                  <a:schemeClr val="tx1"/>
                </a:solidFill>
                <a:latin typeface="+mn-lt"/>
              </a:rPr>
              <a:t>샤딩하여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 수평확장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(scale-out)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 할 수 있음</a:t>
            </a:r>
            <a:endParaRPr lang="en-US" altLang="ko-KR" sz="1800" b="0" i="0" dirty="0">
              <a:solidFill>
                <a:schemeClr val="tx1"/>
              </a:solidFill>
              <a:latin typeface="+mn-lt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endParaRPr lang="en-US" altLang="ko-KR" sz="18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-&gt; 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데이터가 증가하여 더 이상 하나의 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replica set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에 담을 수 없게 되면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데이터를 </a:t>
            </a:r>
            <a:r>
              <a:rPr lang="ko-KR" altLang="en-US" sz="1600" b="0" i="0" dirty="0" err="1">
                <a:solidFill>
                  <a:schemeClr val="tx1"/>
                </a:solidFill>
                <a:latin typeface="+mn-lt"/>
              </a:rPr>
              <a:t>샤딩하여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 분산시켜 줄 수 있음 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-&gt; 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모든 </a:t>
            </a:r>
            <a:r>
              <a:rPr lang="ko-KR" altLang="en-US" sz="1600" b="0" i="0" dirty="0" err="1">
                <a:solidFill>
                  <a:schemeClr val="tx1"/>
                </a:solidFill>
                <a:latin typeface="+mn-lt"/>
              </a:rPr>
              <a:t>샤드에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 균등하게 데이터를 저장할 수 있도록 </a:t>
            </a:r>
            <a:r>
              <a:rPr lang="ko-KR" altLang="en-US" sz="1600" b="0" i="0" dirty="0" err="1">
                <a:solidFill>
                  <a:schemeClr val="tx1"/>
                </a:solidFill>
                <a:latin typeface="+mn-lt"/>
              </a:rPr>
              <a:t>밸런싱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 함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A23295-2711-F743-8390-12DA7201D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43" y="4600723"/>
            <a:ext cx="2676899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85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MongoDB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+ MongoDB 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특징</a:t>
            </a:r>
            <a:endParaRPr lang="en-US" altLang="ko-KR" sz="24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0CB16BF-41E7-E8A2-656A-B64FCF6AA56B}"/>
              </a:ext>
            </a:extLst>
          </p:cNvPr>
          <p:cNvSpPr txBox="1">
            <a:spLocks/>
          </p:cNvSpPr>
          <p:nvPr/>
        </p:nvSpPr>
        <p:spPr>
          <a:xfrm>
            <a:off x="1023095" y="2564904"/>
            <a:ext cx="7602633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3.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유연성</a:t>
            </a:r>
            <a:endParaRPr lang="en-US" altLang="ko-KR" sz="1800" b="0" i="0" dirty="0">
              <a:solidFill>
                <a:schemeClr val="tx1"/>
              </a:solidFill>
              <a:latin typeface="+mn-lt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여러가지 형태의 데이터를 손쉽게 저장</a:t>
            </a:r>
            <a:endParaRPr lang="en-US" altLang="ko-KR" sz="1800" b="0" i="0" dirty="0">
              <a:solidFill>
                <a:schemeClr val="tx1"/>
              </a:solidFill>
              <a:latin typeface="+mn-lt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서비스 요구사항에 맞춰 다양한 종류의 데이터가 추가되어도 스키마 변경 과정 없이 필요한 데이터를 바로 저장하고 읽을 수 있음</a:t>
            </a:r>
            <a:endParaRPr lang="en-US" altLang="ko-KR" sz="18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-&gt; 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테이블에 컬럼이 없어도 따로 테이블을 조작해줘야 하지만 그냥 써주면 알아서 인식한다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4550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MongoDB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+ MongoDB 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특징</a:t>
            </a:r>
            <a:endParaRPr lang="en-US" altLang="ko-KR" sz="24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DFB95F7-6C82-3E28-129F-2F6F9E6F529E}"/>
              </a:ext>
            </a:extLst>
          </p:cNvPr>
          <p:cNvSpPr txBox="1">
            <a:spLocks/>
          </p:cNvSpPr>
          <p:nvPr/>
        </p:nvSpPr>
        <p:spPr>
          <a:xfrm>
            <a:off x="1124030" y="4071382"/>
            <a:ext cx="7705551" cy="391609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400" b="0" i="0" dirty="0">
                <a:solidFill>
                  <a:srgbClr val="00CC99"/>
                </a:solidFill>
                <a:latin typeface="+mn-lt"/>
              </a:rPr>
              <a:t>//</a:t>
            </a:r>
            <a:r>
              <a:rPr lang="ko-KR" altLang="en-US" sz="1400" b="0" i="0" dirty="0">
                <a:solidFill>
                  <a:srgbClr val="00CC99"/>
                </a:solidFill>
                <a:latin typeface="+mn-lt"/>
              </a:rPr>
              <a:t>핸드폰 </a:t>
            </a:r>
            <a:r>
              <a:rPr lang="en-US" altLang="ko-KR" sz="1400" b="0" i="0" dirty="0">
                <a:solidFill>
                  <a:srgbClr val="00CC99"/>
                </a:solidFill>
                <a:latin typeface="+mn-lt"/>
              </a:rPr>
              <a:t>OS </a:t>
            </a:r>
            <a:r>
              <a:rPr lang="ko-KR" altLang="en-US" sz="1400" b="0" i="0" dirty="0">
                <a:solidFill>
                  <a:srgbClr val="00CC99"/>
                </a:solidFill>
                <a:latin typeface="+mn-lt"/>
              </a:rPr>
              <a:t>종류를 구분하기 위해 컬럼 추가</a:t>
            </a:r>
            <a:endParaRPr lang="en-US" altLang="ko-KR" sz="1400" b="0" i="0" dirty="0">
              <a:solidFill>
                <a:srgbClr val="00CC99"/>
              </a:solidFill>
              <a:latin typeface="+mn-lt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1548C8F-E7B8-EFDC-30E0-B40D3F18337C}"/>
              </a:ext>
            </a:extLst>
          </p:cNvPr>
          <p:cNvSpPr txBox="1">
            <a:spLocks/>
          </p:cNvSpPr>
          <p:nvPr/>
        </p:nvSpPr>
        <p:spPr>
          <a:xfrm>
            <a:off x="1050640" y="1568986"/>
            <a:ext cx="7602633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3.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유연성</a:t>
            </a:r>
            <a:endParaRPr lang="en-US" altLang="ko-KR" sz="18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425CB73-428C-C2B0-65C7-6863FD254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252" y="2226413"/>
            <a:ext cx="6781800" cy="18478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49EA941-8AF0-D046-67F5-9FFF607E1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252" y="4462991"/>
            <a:ext cx="7031928" cy="1747009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93045DCE-81F3-E4E7-F5D9-F556B27A9598}"/>
              </a:ext>
            </a:extLst>
          </p:cNvPr>
          <p:cNvSpPr txBox="1">
            <a:spLocks/>
          </p:cNvSpPr>
          <p:nvPr/>
        </p:nvSpPr>
        <p:spPr>
          <a:xfrm>
            <a:off x="1106500" y="6226260"/>
            <a:ext cx="7705551" cy="391609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400" b="0" i="0" dirty="0">
                <a:solidFill>
                  <a:srgbClr val="00CC99"/>
                </a:solidFill>
                <a:latin typeface="+mn-lt"/>
              </a:rPr>
              <a:t>//</a:t>
            </a:r>
            <a:r>
              <a:rPr lang="ko-KR" altLang="en-US" sz="1400" b="0" i="0" dirty="0">
                <a:solidFill>
                  <a:srgbClr val="00CC99"/>
                </a:solidFill>
                <a:latin typeface="+mn-lt"/>
              </a:rPr>
              <a:t>여기서 </a:t>
            </a:r>
            <a:r>
              <a:rPr lang="en-US" altLang="ko-KR" sz="1400" b="0" i="0" dirty="0">
                <a:solidFill>
                  <a:srgbClr val="00CC99"/>
                </a:solidFill>
                <a:latin typeface="+mn-lt"/>
              </a:rPr>
              <a:t>RYAN</a:t>
            </a:r>
            <a:r>
              <a:rPr lang="ko-KR" altLang="en-US" sz="1400" b="0" i="0" dirty="0">
                <a:solidFill>
                  <a:srgbClr val="00CC99"/>
                </a:solidFill>
                <a:latin typeface="+mn-lt"/>
              </a:rPr>
              <a:t>이 핸드폰을 더 구매했다면</a:t>
            </a:r>
            <a:r>
              <a:rPr lang="en-US" altLang="ko-KR" sz="1400" b="0" i="0" dirty="0">
                <a:solidFill>
                  <a:srgbClr val="00CC99"/>
                </a:solidFill>
                <a:latin typeface="+mn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7302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MongoDB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+ MongoDB 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특징</a:t>
            </a:r>
            <a:endParaRPr lang="en-US" altLang="ko-KR" sz="24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5FEAA7-5474-4183-2C62-B13380E37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86" y="2810748"/>
            <a:ext cx="8653273" cy="3888432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1548C8F-E7B8-EFDC-30E0-B40D3F18337C}"/>
              </a:ext>
            </a:extLst>
          </p:cNvPr>
          <p:cNvSpPr txBox="1">
            <a:spLocks/>
          </p:cNvSpPr>
          <p:nvPr/>
        </p:nvSpPr>
        <p:spPr>
          <a:xfrm>
            <a:off x="1050640" y="1568986"/>
            <a:ext cx="7602633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3.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유연성</a:t>
            </a:r>
            <a:endParaRPr lang="en-US" altLang="ko-KR" sz="18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EB39B7A-3ECE-FB8D-A975-0CF50BA400E9}"/>
              </a:ext>
            </a:extLst>
          </p:cNvPr>
          <p:cNvSpPr txBox="1">
            <a:spLocks/>
          </p:cNvSpPr>
          <p:nvPr/>
        </p:nvSpPr>
        <p:spPr>
          <a:xfrm>
            <a:off x="769497" y="2783410"/>
            <a:ext cx="2146320" cy="391609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400" b="0" i="0" dirty="0">
                <a:solidFill>
                  <a:srgbClr val="00CC99"/>
                </a:solidFill>
                <a:latin typeface="+mn-lt"/>
              </a:rPr>
              <a:t>//</a:t>
            </a:r>
            <a:r>
              <a:rPr lang="ko-KR" altLang="en-US" sz="1400" b="0" i="0" dirty="0">
                <a:solidFill>
                  <a:srgbClr val="00CC99"/>
                </a:solidFill>
                <a:latin typeface="+mn-lt"/>
              </a:rPr>
              <a:t>관계 맺음으로 해결</a:t>
            </a:r>
            <a:endParaRPr lang="en-US" altLang="ko-KR" sz="1400" b="0" i="0" dirty="0">
              <a:solidFill>
                <a:srgbClr val="00CC99"/>
              </a:solidFill>
              <a:latin typeface="+mn-lt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9B0F960-2192-4C92-D236-AD2E4D997B96}"/>
              </a:ext>
            </a:extLst>
          </p:cNvPr>
          <p:cNvSpPr txBox="1">
            <a:spLocks/>
          </p:cNvSpPr>
          <p:nvPr/>
        </p:nvSpPr>
        <p:spPr>
          <a:xfrm>
            <a:off x="5533646" y="1871991"/>
            <a:ext cx="3613130" cy="391609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400" b="0" i="0" dirty="0">
                <a:solidFill>
                  <a:srgbClr val="00CC99"/>
                </a:solidFill>
                <a:latin typeface="+mn-lt"/>
              </a:rPr>
              <a:t>//JSON </a:t>
            </a:r>
            <a:r>
              <a:rPr lang="ko-KR" altLang="en-US" sz="1400" b="0" i="0" dirty="0">
                <a:solidFill>
                  <a:srgbClr val="00CC99"/>
                </a:solidFill>
                <a:latin typeface="+mn-lt"/>
              </a:rPr>
              <a:t>기반에 </a:t>
            </a:r>
            <a:r>
              <a:rPr lang="en-US" altLang="ko-KR" sz="1400" b="0" i="0" dirty="0">
                <a:solidFill>
                  <a:srgbClr val="00CC99"/>
                </a:solidFill>
                <a:latin typeface="+mn-lt"/>
              </a:rPr>
              <a:t>Document </a:t>
            </a:r>
            <a:r>
              <a:rPr lang="ko-KR" altLang="en-US" sz="1400" b="0" i="0" dirty="0">
                <a:solidFill>
                  <a:srgbClr val="00CC99"/>
                </a:solidFill>
                <a:latin typeface="+mn-lt"/>
              </a:rPr>
              <a:t>모델</a:t>
            </a:r>
            <a:endParaRPr lang="en-US" altLang="ko-KR" sz="1400" b="0" i="0" dirty="0">
              <a:solidFill>
                <a:srgbClr val="00CC99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b="0" i="0" dirty="0">
                <a:solidFill>
                  <a:srgbClr val="00CC99"/>
                </a:solidFill>
                <a:latin typeface="+mn-lt"/>
              </a:rPr>
              <a:t>-&gt; </a:t>
            </a:r>
            <a:r>
              <a:rPr lang="ko-KR" altLang="en-US" sz="1400" b="0" i="0" dirty="0">
                <a:solidFill>
                  <a:srgbClr val="00CC99"/>
                </a:solidFill>
                <a:latin typeface="+mn-lt"/>
              </a:rPr>
              <a:t>한눈에 볼 수 있고</a:t>
            </a:r>
            <a:endParaRPr lang="en-US" altLang="ko-KR" sz="1400" b="0" i="0" dirty="0">
              <a:solidFill>
                <a:srgbClr val="00CC99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b="0" i="0" dirty="0">
                <a:solidFill>
                  <a:srgbClr val="00CC99"/>
                </a:solidFill>
                <a:latin typeface="+mn-lt"/>
              </a:rPr>
              <a:t>-&gt; </a:t>
            </a:r>
            <a:r>
              <a:rPr lang="ko-KR" altLang="en-US" sz="1400" b="0" i="0" dirty="0">
                <a:solidFill>
                  <a:srgbClr val="00CC99"/>
                </a:solidFill>
                <a:latin typeface="+mn-lt"/>
              </a:rPr>
              <a:t>오브젝트와 </a:t>
            </a:r>
            <a:r>
              <a:rPr lang="en-US" altLang="ko-KR" sz="1400" b="0" i="0" dirty="0">
                <a:solidFill>
                  <a:srgbClr val="00CC99"/>
                </a:solidFill>
                <a:latin typeface="+mn-lt"/>
              </a:rPr>
              <a:t>1:1 </a:t>
            </a:r>
            <a:r>
              <a:rPr lang="ko-KR" altLang="en-US" sz="1400" b="0" i="0" dirty="0">
                <a:solidFill>
                  <a:srgbClr val="00CC99"/>
                </a:solidFill>
                <a:latin typeface="+mn-lt"/>
              </a:rPr>
              <a:t>매칭이 되기 때문에 이해가 쉬움</a:t>
            </a:r>
            <a:endParaRPr lang="en-US" altLang="ko-KR" sz="1400" b="0" i="0" dirty="0">
              <a:solidFill>
                <a:srgbClr val="00CC99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b="0" i="0" dirty="0">
                <a:solidFill>
                  <a:srgbClr val="00CC99"/>
                </a:solidFill>
                <a:latin typeface="+mn-lt"/>
              </a:rPr>
              <a:t>-&gt; Schema-less </a:t>
            </a:r>
            <a:r>
              <a:rPr lang="ko-KR" altLang="en-US" sz="1400" b="0" i="0" dirty="0">
                <a:solidFill>
                  <a:srgbClr val="00CC99"/>
                </a:solidFill>
                <a:latin typeface="+mn-lt"/>
              </a:rPr>
              <a:t>이므로 하나의 </a:t>
            </a:r>
            <a:r>
              <a:rPr lang="en-US" altLang="ko-KR" sz="1400" b="0" i="0" dirty="0">
                <a:solidFill>
                  <a:srgbClr val="00CC99"/>
                </a:solidFill>
                <a:latin typeface="+mn-lt"/>
              </a:rPr>
              <a:t>Collection </a:t>
            </a:r>
            <a:r>
              <a:rPr lang="ko-KR" altLang="en-US" sz="1400" b="0" i="0" dirty="0">
                <a:solidFill>
                  <a:srgbClr val="00CC99"/>
                </a:solidFill>
                <a:latin typeface="+mn-lt"/>
              </a:rPr>
              <a:t>하위의 </a:t>
            </a:r>
            <a:r>
              <a:rPr lang="en-US" altLang="ko-KR" sz="1400" b="0" i="0" dirty="0">
                <a:solidFill>
                  <a:srgbClr val="00CC99"/>
                </a:solidFill>
                <a:latin typeface="+mn-lt"/>
              </a:rPr>
              <a:t>Document </a:t>
            </a:r>
            <a:r>
              <a:rPr lang="ko-KR" altLang="en-US" sz="1400" b="0" i="0" dirty="0">
                <a:solidFill>
                  <a:srgbClr val="00CC99"/>
                </a:solidFill>
                <a:latin typeface="+mn-lt"/>
              </a:rPr>
              <a:t>들이 모두 같은 구조를 가지고 있을 필요가 없음</a:t>
            </a:r>
            <a:endParaRPr lang="en-US" altLang="ko-KR" sz="1400" b="0" i="0" dirty="0">
              <a:solidFill>
                <a:srgbClr val="00CC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8431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MongoDB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+ MongoDB 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특징</a:t>
            </a:r>
            <a:endParaRPr lang="en-US" altLang="ko-KR" sz="24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0CB16BF-41E7-E8A2-656A-B64FCF6AA56B}"/>
              </a:ext>
            </a:extLst>
          </p:cNvPr>
          <p:cNvSpPr txBox="1">
            <a:spLocks/>
          </p:cNvSpPr>
          <p:nvPr/>
        </p:nvSpPr>
        <p:spPr>
          <a:xfrm>
            <a:off x="786301" y="4246296"/>
            <a:ext cx="8877497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4. Index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지원</a:t>
            </a:r>
            <a:endParaRPr lang="en-US" altLang="ko-KR" sz="1800" b="0" i="0" dirty="0">
              <a:solidFill>
                <a:schemeClr val="tx1"/>
              </a:solidFill>
              <a:latin typeface="+mn-lt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대용량 데이터에서 다양한 조건으로 빠른 데이터 검색 및 조회 가능</a:t>
            </a:r>
            <a:endParaRPr lang="en-US" altLang="ko-KR" sz="1800" b="0" i="0" dirty="0">
              <a:solidFill>
                <a:schemeClr val="tx1"/>
              </a:solidFill>
              <a:latin typeface="+mn-lt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대부분 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NoSQL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들과 다른 </a:t>
            </a:r>
            <a:r>
              <a:rPr lang="ko-KR" altLang="en-US" sz="1800" b="0" i="0" dirty="0" err="1">
                <a:solidFill>
                  <a:schemeClr val="tx1"/>
                </a:solidFill>
                <a:latin typeface="+mn-lt"/>
              </a:rPr>
              <a:t>몽고디비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 만의 큰 차이점</a:t>
            </a:r>
            <a:endParaRPr lang="en-US" altLang="ko-KR" sz="1800" b="0" i="0" dirty="0">
              <a:solidFill>
                <a:schemeClr val="tx1"/>
              </a:solidFill>
              <a:latin typeface="+mn-lt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필요한 필드에 필요한 만큼 생성 가능</a:t>
            </a:r>
            <a:endParaRPr lang="en-US" altLang="ko-KR" sz="1800" b="0" i="0" dirty="0">
              <a:solidFill>
                <a:schemeClr val="tx1"/>
              </a:solidFill>
              <a:latin typeface="+mn-lt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다양한 형태의 인덱스를 제공</a:t>
            </a:r>
            <a:endParaRPr lang="en-US" altLang="ko-KR" sz="18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     -&gt; Hashed Index(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클러스터에서 균등하게 분배할 때 사용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     -&gt; Multikey Index, Partial Index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     -&gt; TTL Index 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         (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제한시간을 설정하여 오래된 데이터를 자동으로 지워주는 인덱스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     -&gt; Geospatial Index (</a:t>
            </a:r>
            <a:r>
              <a:rPr lang="ko-KR" altLang="en-US" sz="1800" b="0" i="0" dirty="0" err="1">
                <a:solidFill>
                  <a:schemeClr val="tx1"/>
                </a:solidFill>
                <a:latin typeface="+mn-lt"/>
              </a:rPr>
              <a:t>공간인덱스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)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공간내에 거리나 범위를 계산 </a:t>
            </a:r>
            <a:endParaRPr lang="en-US" altLang="ko-KR" sz="18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         ex)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카카오 택시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카카오 대리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카카오 </a:t>
            </a:r>
            <a:r>
              <a:rPr lang="ko-KR" altLang="en-US" sz="1800" b="0" i="0" dirty="0" err="1">
                <a:solidFill>
                  <a:schemeClr val="tx1"/>
                </a:solidFill>
                <a:latin typeface="+mn-lt"/>
              </a:rPr>
              <a:t>모빌리티</a:t>
            </a:r>
            <a:endParaRPr lang="en-US" altLang="ko-KR" sz="18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altLang="ko-KR" sz="18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1667D4-19F2-7D41-52FC-61D4B50CB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5" y="1022114"/>
            <a:ext cx="2376959" cy="158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6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정리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to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do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372187-76D6-CA9D-3FCF-2B9C83146AF9}"/>
              </a:ext>
            </a:extLst>
          </p:cNvPr>
          <p:cNvSpPr txBox="1">
            <a:spLocks/>
          </p:cNvSpPr>
          <p:nvPr/>
        </p:nvSpPr>
        <p:spPr>
          <a:xfrm>
            <a:off x="1012154" y="1971040"/>
            <a:ext cx="6984776" cy="30040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0" i="0" dirty="0" err="1">
                <a:solidFill>
                  <a:schemeClr val="tx1"/>
                </a:solidFill>
                <a:latin typeface="+mn-lt"/>
              </a:rPr>
              <a:t>mongoDB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에 데이터 저장하고 데이터를 꺼내서 분석하기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docker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에서 몽고 클러스터 구성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1C7203-4ADA-1037-01C7-7E92C3606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489716"/>
            <a:ext cx="5904656" cy="395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47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참고자료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자료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FF073C-EB6E-2979-EF96-48144E231B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577"/>
          <a:stretch/>
        </p:blipFill>
        <p:spPr>
          <a:xfrm>
            <a:off x="1835696" y="1817519"/>
            <a:ext cx="6192688" cy="488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09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참고자료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자료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DEE84D-02C2-55E1-A0EB-4CE296DD1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58423" r="-727"/>
          <a:stretch/>
        </p:blipFill>
        <p:spPr>
          <a:xfrm>
            <a:off x="1570948" y="2182381"/>
            <a:ext cx="6506927" cy="362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43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MongoDB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+ RDBMS vs NoSQL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0231009-A788-1AD5-2743-D75C23B1F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4" y="2204864"/>
            <a:ext cx="69246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9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MongoDB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+ RDBMS vs NoSQL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05D6B25-D616-165D-40D9-66866546716D}"/>
              </a:ext>
            </a:extLst>
          </p:cNvPr>
          <p:cNvSpPr txBox="1">
            <a:spLocks/>
          </p:cNvSpPr>
          <p:nvPr/>
        </p:nvSpPr>
        <p:spPr>
          <a:xfrm>
            <a:off x="755650" y="3717032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700" b="0" i="0" dirty="0" err="1">
                <a:solidFill>
                  <a:schemeClr val="tx1"/>
                </a:solidFill>
                <a:latin typeface="+mn-lt"/>
              </a:rPr>
              <a:t>원자성</a:t>
            </a: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(Atomicity)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- 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트랜잭션과 관련된 작업들이 부분적으로 실행되다가 중단되지 않는 것을 보장</a:t>
            </a:r>
            <a:endParaRPr lang="en-US" altLang="ko-KR" sz="17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ko-KR" altLang="en-US" sz="1700" b="0" i="0" dirty="0">
                <a:solidFill>
                  <a:schemeClr val="tx1"/>
                </a:solidFill>
                <a:latin typeface="+mn-lt"/>
              </a:rPr>
              <a:t>일관성</a:t>
            </a: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(Consistency)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- 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트랜잭션이 실행을 성공적으로 완료하면 언제나 일관성 있는 데이터베이스 상태로 유지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ko-KR" altLang="en-US" sz="1700" b="0" i="0" dirty="0">
                <a:solidFill>
                  <a:schemeClr val="tx1"/>
                </a:solidFill>
                <a:latin typeface="+mn-lt"/>
              </a:rPr>
              <a:t>고립성</a:t>
            </a: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(Isolation)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- 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트랜잭션을 수행 시 다른 트랜잭션의 연상작업이 끼어들지 못하도록 보장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ko-KR" altLang="en-US" sz="1700" b="0" i="0" dirty="0">
                <a:solidFill>
                  <a:schemeClr val="tx1"/>
                </a:solidFill>
                <a:latin typeface="+mn-lt"/>
              </a:rPr>
              <a:t>지속성</a:t>
            </a: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(Durability)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- 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성공적으로 수행된 트랜잭션은 영원히 반영되어야 함을 의미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. 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시스템 문제 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DB 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일관성 체크들을 하더라도 유지되어야 하고 전형적으로 모든 트랜잭션을 로그로 남고 시스템을 장애 발생 전 상태로 되돌릴 수 있다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743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MongoDB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+ RDBMS vs NoSQL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214683-E8F3-825B-E1D4-C2E38EC04E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59"/>
          <a:stretch/>
        </p:blipFill>
        <p:spPr>
          <a:xfrm>
            <a:off x="1805219" y="1908019"/>
            <a:ext cx="5411485" cy="40262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713DA13-3423-6261-65F7-8DEA44F3C3A6}"/>
              </a:ext>
            </a:extLst>
          </p:cNvPr>
          <p:cNvSpPr/>
          <p:nvPr/>
        </p:nvSpPr>
        <p:spPr>
          <a:xfrm>
            <a:off x="1927296" y="5289014"/>
            <a:ext cx="1800200" cy="5040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1D11872-471A-83DF-598B-10FB1C252A91}"/>
              </a:ext>
            </a:extLst>
          </p:cNvPr>
          <p:cNvCxnSpPr>
            <a:cxnSpLocks/>
          </p:cNvCxnSpPr>
          <p:nvPr/>
        </p:nvCxnSpPr>
        <p:spPr>
          <a:xfrm>
            <a:off x="1331640" y="6093296"/>
            <a:ext cx="28803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8529A8C1-0525-511A-99A5-E6EA486E4664}"/>
              </a:ext>
            </a:extLst>
          </p:cNvPr>
          <p:cNvSpPr txBox="1">
            <a:spLocks/>
          </p:cNvSpPr>
          <p:nvPr/>
        </p:nvSpPr>
        <p:spPr>
          <a:xfrm>
            <a:off x="1619672" y="5889466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실제로 우리가 사용하는 부분은 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12%,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위 원칙을 지키기 위해 </a:t>
            </a:r>
            <a:endParaRPr lang="en-US" altLang="ko-KR" sz="18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정보유지를 위한 자원을 너무 많이 사용하는 것을 볼 수 있다</a:t>
            </a:r>
            <a:endParaRPr lang="en-US" altLang="ko-KR" sz="1800" b="0" i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208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MongoDB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+ RDBMS vs NoSQL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05D6B25-D616-165D-40D9-66866546716D}"/>
              </a:ext>
            </a:extLst>
          </p:cNvPr>
          <p:cNvSpPr txBox="1">
            <a:spLocks/>
          </p:cNvSpPr>
          <p:nvPr/>
        </p:nvSpPr>
        <p:spPr>
          <a:xfrm>
            <a:off x="755650" y="3717032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Basically Available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기본적으로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이용이 가능해야 한다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 (ex </a:t>
            </a:r>
            <a:r>
              <a:rPr lang="ko-KR" altLang="en-US" sz="1600" b="0" i="0" dirty="0" err="1">
                <a:solidFill>
                  <a:schemeClr val="tx1"/>
                </a:solidFill>
                <a:latin typeface="+mn-lt"/>
              </a:rPr>
              <a:t>디비가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 다운되어도 </a:t>
            </a:r>
            <a:r>
              <a:rPr lang="ko-KR" altLang="en-US" sz="1600" b="0" i="0" dirty="0" err="1">
                <a:solidFill>
                  <a:schemeClr val="tx1"/>
                </a:solidFill>
                <a:latin typeface="+mn-lt"/>
              </a:rPr>
              <a:t>리플리카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 셋으로 </a:t>
            </a:r>
            <a:r>
              <a:rPr lang="ko-KR" altLang="en-US" sz="1600" b="0" i="0" dirty="0" err="1">
                <a:solidFill>
                  <a:schemeClr val="tx1"/>
                </a:solidFill>
                <a:latin typeface="+mn-lt"/>
              </a:rPr>
              <a:t>셋팅된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 복제 </a:t>
            </a:r>
            <a:r>
              <a:rPr lang="ko-KR" altLang="en-US" sz="1600" b="0" i="0" dirty="0" err="1">
                <a:solidFill>
                  <a:schemeClr val="tx1"/>
                </a:solidFill>
                <a:latin typeface="+mn-lt"/>
              </a:rPr>
              <a:t>디비가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 활성화되어 바로 이용이 가능하게 한다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)</a:t>
            </a:r>
          </a:p>
          <a:p>
            <a:pPr algn="l">
              <a:lnSpc>
                <a:spcPct val="150000"/>
              </a:lnSpc>
            </a:pPr>
            <a:endParaRPr lang="en-US" altLang="ko-KR" sz="17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Soft state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eventually consistent 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의 문제가 발견되면 일관성을 유지하기 위해서 데이터를 자동으로 입력하는 성질입니다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Eventually consistent</a:t>
            </a:r>
          </a:p>
          <a:p>
            <a:pPr algn="l">
              <a:lnSpc>
                <a:spcPct val="150000"/>
              </a:lnSpc>
            </a:pP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-</a:t>
            </a:r>
            <a:r>
              <a:rPr lang="ko-KR" altLang="en-US" sz="1700" b="0" i="0" dirty="0">
                <a:solidFill>
                  <a:schemeClr val="tx1"/>
                </a:solidFill>
                <a:latin typeface="+mn-lt"/>
              </a:rPr>
              <a:t>일관성을 유지되지 않는 상태가 발생될 때 일관성을 유지 되도록 이벤트를 잡아주는 성질입니다</a:t>
            </a: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.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637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MongoDB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+ RDBMS vs NoSQL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05D6B25-D616-165D-40D9-66866546716D}"/>
              </a:ext>
            </a:extLst>
          </p:cNvPr>
          <p:cNvSpPr txBox="1">
            <a:spLocks/>
          </p:cNvSpPr>
          <p:nvPr/>
        </p:nvSpPr>
        <p:spPr>
          <a:xfrm>
            <a:off x="929807" y="1952977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Document </a:t>
            </a:r>
            <a:r>
              <a:rPr lang="ko-KR" altLang="en-US" sz="1700" b="0" i="0" dirty="0">
                <a:solidFill>
                  <a:schemeClr val="tx1"/>
                </a:solidFill>
                <a:latin typeface="+mn-lt"/>
              </a:rPr>
              <a:t>기반 데이터베이스이고 비구조적</a:t>
            </a: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    Database &gt; Collection &gt; Document &gt; Field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BSON</a:t>
            </a:r>
            <a:r>
              <a:rPr lang="ko-KR" altLang="en-US" sz="1700" b="0" i="0" dirty="0">
                <a:solidFill>
                  <a:schemeClr val="tx1"/>
                </a:solidFill>
                <a:latin typeface="+mn-lt"/>
              </a:rPr>
              <a:t>으로 데이터가 쌓여 </a:t>
            </a: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array, Nested</a:t>
            </a:r>
            <a:r>
              <a:rPr lang="ko-KR" altLang="en-US" sz="1700" b="0" i="0" dirty="0">
                <a:solidFill>
                  <a:schemeClr val="tx1"/>
                </a:solidFill>
                <a:latin typeface="+mn-lt"/>
              </a:rPr>
              <a:t>한 데이터도 가능</a:t>
            </a: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 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560422-824C-8E1D-26BA-38D43EBB2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3233282"/>
            <a:ext cx="5791200" cy="348615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7906789-7720-9409-2AF8-26AA54C081C6}"/>
              </a:ext>
            </a:extLst>
          </p:cNvPr>
          <p:cNvSpPr txBox="1">
            <a:spLocks/>
          </p:cNvSpPr>
          <p:nvPr/>
        </p:nvSpPr>
        <p:spPr>
          <a:xfrm>
            <a:off x="1187624" y="2904001"/>
            <a:ext cx="7705551" cy="391609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400" b="0" i="0" dirty="0">
                <a:solidFill>
                  <a:srgbClr val="00CC99"/>
                </a:solidFill>
                <a:latin typeface="+mn-lt"/>
              </a:rPr>
              <a:t>//binary</a:t>
            </a:r>
            <a:r>
              <a:rPr lang="ko-KR" altLang="en-US" sz="1400" b="0" i="0" dirty="0">
                <a:solidFill>
                  <a:srgbClr val="00CC99"/>
                </a:solidFill>
                <a:latin typeface="+mn-lt"/>
              </a:rPr>
              <a:t>로 인코딩 되어있는 </a:t>
            </a:r>
            <a:r>
              <a:rPr lang="en-US" altLang="ko-KR" sz="1400" b="0" i="0" dirty="0">
                <a:solidFill>
                  <a:srgbClr val="00CC99"/>
                </a:solidFill>
                <a:latin typeface="+mn-lt"/>
              </a:rPr>
              <a:t>JSON, </a:t>
            </a:r>
            <a:r>
              <a:rPr lang="ko-KR" altLang="en-US" sz="1400" b="0" i="0" dirty="0" err="1">
                <a:solidFill>
                  <a:srgbClr val="00CC99"/>
                </a:solidFill>
                <a:latin typeface="+mn-lt"/>
              </a:rPr>
              <a:t>속도적인</a:t>
            </a:r>
            <a:r>
              <a:rPr lang="ko-KR" altLang="en-US" sz="1400" b="0" i="0" dirty="0">
                <a:solidFill>
                  <a:srgbClr val="00CC99"/>
                </a:solidFill>
                <a:latin typeface="+mn-lt"/>
              </a:rPr>
              <a:t> 측면에서 좋지 않아서 </a:t>
            </a:r>
            <a:r>
              <a:rPr lang="en-US" altLang="ko-KR" sz="1400" b="0" i="0" dirty="0">
                <a:solidFill>
                  <a:srgbClr val="00CC99"/>
                </a:solidFill>
                <a:latin typeface="+mn-lt"/>
              </a:rPr>
              <a:t>BSON</a:t>
            </a:r>
            <a:r>
              <a:rPr lang="ko-KR" altLang="en-US" sz="1400" b="0" i="0" dirty="0">
                <a:solidFill>
                  <a:srgbClr val="00CC99"/>
                </a:solidFill>
                <a:latin typeface="+mn-lt"/>
              </a:rPr>
              <a:t>으로 포맷</a:t>
            </a:r>
            <a:r>
              <a:rPr lang="en-US" altLang="ko-KR" sz="1400" b="0" i="0" dirty="0">
                <a:solidFill>
                  <a:srgbClr val="00CC99"/>
                </a:solidFill>
                <a:latin typeface="+mn-lt"/>
              </a:rPr>
              <a:t>, </a:t>
            </a:r>
            <a:r>
              <a:rPr lang="ko-KR" altLang="en-US" sz="1400" b="0" i="0" dirty="0">
                <a:solidFill>
                  <a:srgbClr val="00CC99"/>
                </a:solidFill>
                <a:latin typeface="+mn-lt"/>
              </a:rPr>
              <a:t>기계어로 변환 된 값</a:t>
            </a:r>
            <a:endParaRPr lang="en-US" altLang="ko-KR" sz="1400" b="0" i="0" dirty="0">
              <a:solidFill>
                <a:srgbClr val="00CC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761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MongoDB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+ RDBMS vs NoSQL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7906789-7720-9409-2AF8-26AA54C081C6}"/>
              </a:ext>
            </a:extLst>
          </p:cNvPr>
          <p:cNvSpPr txBox="1">
            <a:spLocks/>
          </p:cNvSpPr>
          <p:nvPr/>
        </p:nvSpPr>
        <p:spPr>
          <a:xfrm>
            <a:off x="825767" y="1777275"/>
            <a:ext cx="7705551" cy="391609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레코드를 만든 다음 애플리케이션에서 필드를 추가하기 과정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71890B-0900-B8F6-FBC3-5A807CD8D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8" y="2683385"/>
            <a:ext cx="3990975" cy="24098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F98DBCA-4F31-54AF-9AED-01E696C28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8" y="5732947"/>
            <a:ext cx="4638675" cy="971550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6804BED0-8B65-D07B-2075-3FA6D1BD2395}"/>
              </a:ext>
            </a:extLst>
          </p:cNvPr>
          <p:cNvSpPr txBox="1">
            <a:spLocks/>
          </p:cNvSpPr>
          <p:nvPr/>
        </p:nvSpPr>
        <p:spPr>
          <a:xfrm>
            <a:off x="807330" y="2231509"/>
            <a:ext cx="7705551" cy="391609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400" b="0" i="0" dirty="0">
                <a:solidFill>
                  <a:srgbClr val="00CC99"/>
                </a:solidFill>
                <a:latin typeface="+mn-lt"/>
              </a:rPr>
              <a:t>//</a:t>
            </a:r>
            <a:r>
              <a:rPr lang="ko-KR" altLang="en-US" sz="1400" b="0" i="0" dirty="0">
                <a:solidFill>
                  <a:srgbClr val="00CC99"/>
                </a:solidFill>
                <a:latin typeface="+mn-lt"/>
              </a:rPr>
              <a:t>기존 </a:t>
            </a:r>
            <a:r>
              <a:rPr lang="en-US" altLang="ko-KR" sz="1400" b="0" i="0" dirty="0">
                <a:solidFill>
                  <a:srgbClr val="00CC99"/>
                </a:solidFill>
                <a:latin typeface="+mn-lt"/>
              </a:rPr>
              <a:t>DB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9A9F7FE9-B430-9CA4-4187-139D101CF7AB}"/>
              </a:ext>
            </a:extLst>
          </p:cNvPr>
          <p:cNvSpPr txBox="1">
            <a:spLocks/>
          </p:cNvSpPr>
          <p:nvPr/>
        </p:nvSpPr>
        <p:spPr>
          <a:xfrm>
            <a:off x="825767" y="5278713"/>
            <a:ext cx="7705551" cy="391609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400" b="0" i="0" dirty="0">
                <a:solidFill>
                  <a:srgbClr val="00CC99"/>
                </a:solidFill>
                <a:latin typeface="+mn-lt"/>
              </a:rPr>
              <a:t>//Mongo</a:t>
            </a:r>
            <a:r>
              <a:rPr lang="ko-KR" altLang="en-US" sz="1400" b="0" i="0" dirty="0">
                <a:solidFill>
                  <a:srgbClr val="00CC99"/>
                </a:solidFill>
                <a:latin typeface="+mn-lt"/>
              </a:rPr>
              <a:t> </a:t>
            </a:r>
            <a:r>
              <a:rPr lang="en-US" altLang="ko-KR" sz="1400" b="0" i="0" dirty="0">
                <a:solidFill>
                  <a:srgbClr val="00CC99"/>
                </a:solidFill>
                <a:latin typeface="+mn-lt"/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734149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MongoDB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+ MongoDB 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특징</a:t>
            </a:r>
            <a:endParaRPr lang="en-US" altLang="ko-KR" sz="24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0CB16BF-41E7-E8A2-656A-B64FCF6AA56B}"/>
              </a:ext>
            </a:extLst>
          </p:cNvPr>
          <p:cNvSpPr txBox="1">
            <a:spLocks/>
          </p:cNvSpPr>
          <p:nvPr/>
        </p:nvSpPr>
        <p:spPr>
          <a:xfrm>
            <a:off x="929807" y="1952977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1.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신뢰성</a:t>
            </a:r>
            <a:endParaRPr lang="en-US" altLang="ko-KR" sz="1800" b="0" i="0" dirty="0">
              <a:solidFill>
                <a:schemeClr val="tx1"/>
              </a:solidFill>
              <a:latin typeface="+mn-lt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서버장애에도 서버가 유동적으로 분담하여 서비스는 계속 동작</a:t>
            </a:r>
            <a:endParaRPr lang="en-US" altLang="ko-KR" sz="1800" b="0" i="0" dirty="0">
              <a:solidFill>
                <a:schemeClr val="tx1"/>
              </a:solidFill>
              <a:latin typeface="+mn-lt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primary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와 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secondary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로 구성된 </a:t>
            </a:r>
            <a:r>
              <a:rPr lang="en-US" altLang="ko-KR" sz="1800" b="0" i="0" dirty="0" err="1">
                <a:solidFill>
                  <a:schemeClr val="tx1"/>
                </a:solidFill>
                <a:latin typeface="+mn-lt"/>
              </a:rPr>
              <a:t>replicaset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구조로 고가용성을 지원</a:t>
            </a:r>
            <a:endParaRPr lang="en-US" altLang="ko-KR" sz="18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5D0205-102C-84F4-D32C-A8DC2A711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068960"/>
            <a:ext cx="6683047" cy="3464695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DA59ED63-577E-D964-A41B-4E555BEFBEAC}"/>
              </a:ext>
            </a:extLst>
          </p:cNvPr>
          <p:cNvSpPr txBox="1">
            <a:spLocks/>
          </p:cNvSpPr>
          <p:nvPr/>
        </p:nvSpPr>
        <p:spPr>
          <a:xfrm>
            <a:off x="4211960" y="5401461"/>
            <a:ext cx="2098472" cy="391609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400" b="0" i="0" dirty="0">
                <a:solidFill>
                  <a:srgbClr val="00CC99"/>
                </a:solidFill>
                <a:latin typeface="+mn-lt"/>
              </a:rPr>
              <a:t>//</a:t>
            </a:r>
            <a:r>
              <a:rPr lang="ko-KR" altLang="en-US" sz="1400" b="0" i="0" dirty="0">
                <a:solidFill>
                  <a:srgbClr val="00CC99"/>
                </a:solidFill>
                <a:latin typeface="+mn-lt"/>
              </a:rPr>
              <a:t>데이터 쓰기 요청 처리</a:t>
            </a:r>
            <a:endParaRPr lang="en-US" altLang="ko-KR" sz="1400" b="0" i="0" dirty="0">
              <a:solidFill>
                <a:srgbClr val="00CC99"/>
              </a:solidFill>
              <a:latin typeface="+mn-lt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52D91D5-2A62-659D-0740-460BD35F4EED}"/>
              </a:ext>
            </a:extLst>
          </p:cNvPr>
          <p:cNvSpPr txBox="1">
            <a:spLocks/>
          </p:cNvSpPr>
          <p:nvPr/>
        </p:nvSpPr>
        <p:spPr>
          <a:xfrm>
            <a:off x="5940152" y="4660876"/>
            <a:ext cx="2098472" cy="391609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400" b="0" i="0" dirty="0">
                <a:solidFill>
                  <a:srgbClr val="00CC99"/>
                </a:solidFill>
                <a:latin typeface="+mn-lt"/>
              </a:rPr>
              <a:t>//</a:t>
            </a:r>
            <a:r>
              <a:rPr lang="ko-KR" altLang="en-US" sz="1400" b="0" i="0" dirty="0">
                <a:solidFill>
                  <a:srgbClr val="00CC99"/>
                </a:solidFill>
                <a:latin typeface="+mn-lt"/>
              </a:rPr>
              <a:t>변경된 데이터를 복제</a:t>
            </a:r>
            <a:endParaRPr lang="en-US" altLang="ko-KR" sz="1400" b="0" i="0" dirty="0">
              <a:solidFill>
                <a:srgbClr val="00CC99"/>
              </a:solidFill>
              <a:latin typeface="+mn-lt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B1B727C8-5408-2E18-BD6B-D5D61473EAC0}"/>
              </a:ext>
            </a:extLst>
          </p:cNvPr>
          <p:cNvSpPr txBox="1">
            <a:spLocks/>
          </p:cNvSpPr>
          <p:nvPr/>
        </p:nvSpPr>
        <p:spPr>
          <a:xfrm>
            <a:off x="1295636" y="6466391"/>
            <a:ext cx="5832648" cy="391609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400" b="0" i="0" dirty="0">
                <a:solidFill>
                  <a:srgbClr val="00CC99"/>
                </a:solidFill>
                <a:latin typeface="+mn-lt"/>
              </a:rPr>
              <a:t>// -&gt; </a:t>
            </a:r>
            <a:r>
              <a:rPr lang="ko-KR" altLang="en-US" sz="1400" b="0" i="0" dirty="0">
                <a:solidFill>
                  <a:srgbClr val="00CC99"/>
                </a:solidFill>
                <a:latin typeface="+mn-lt"/>
              </a:rPr>
              <a:t>복제함으로써 장애가 발생하더라도 데이터를 유지할 수 있다</a:t>
            </a:r>
            <a:endParaRPr lang="en-US" altLang="ko-KR" sz="1400" b="0" i="0" dirty="0">
              <a:solidFill>
                <a:srgbClr val="00CC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2465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MongoDB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+ MongoDB 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특징</a:t>
            </a:r>
            <a:endParaRPr lang="en-US" altLang="ko-KR" sz="24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0CB16BF-41E7-E8A2-656A-B64FCF6AA56B}"/>
              </a:ext>
            </a:extLst>
          </p:cNvPr>
          <p:cNvSpPr txBox="1">
            <a:spLocks/>
          </p:cNvSpPr>
          <p:nvPr/>
        </p:nvSpPr>
        <p:spPr>
          <a:xfrm>
            <a:off x="929807" y="1985612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1.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신뢰성</a:t>
            </a:r>
            <a:endParaRPr lang="en-US" altLang="ko-KR" sz="18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분산 환경이므로 가용성을 유지하기 위해 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primary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와 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secondary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로 구분되는 </a:t>
            </a:r>
            <a:r>
              <a:rPr lang="en-US" altLang="ko-KR" sz="1800" b="0" i="0" dirty="0" err="1">
                <a:solidFill>
                  <a:schemeClr val="tx1"/>
                </a:solidFill>
                <a:latin typeface="+mn-lt"/>
              </a:rPr>
              <a:t>replicaSet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을</a:t>
            </a:r>
            <a:r>
              <a:rPr lang="en-US" altLang="ko-KR" sz="18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800" b="0" i="0" dirty="0">
                <a:solidFill>
                  <a:schemeClr val="tx1"/>
                </a:solidFill>
                <a:latin typeface="+mn-lt"/>
              </a:rPr>
              <a:t>가짐 </a:t>
            </a:r>
            <a:endParaRPr lang="en-US" altLang="ko-KR" sz="18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C215BA-BCFB-E93E-AF02-BE549381E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00" y="3147415"/>
            <a:ext cx="3794446" cy="16979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110049-C8AD-B800-523E-772EA610B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946" y="3057550"/>
            <a:ext cx="4333071" cy="1877664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40FE2540-3B00-B032-B7CA-8332ACBEA576}"/>
              </a:ext>
            </a:extLst>
          </p:cNvPr>
          <p:cNvSpPr txBox="1">
            <a:spLocks/>
          </p:cNvSpPr>
          <p:nvPr/>
        </p:nvSpPr>
        <p:spPr>
          <a:xfrm>
            <a:off x="785157" y="2979454"/>
            <a:ext cx="2146320" cy="391609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400" b="0" i="0" dirty="0">
                <a:solidFill>
                  <a:srgbClr val="00CC99"/>
                </a:solidFill>
                <a:latin typeface="+mn-lt"/>
              </a:rPr>
              <a:t>//p-s-s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41A0F006-F435-E839-EA78-FE420716F46E}"/>
              </a:ext>
            </a:extLst>
          </p:cNvPr>
          <p:cNvSpPr txBox="1">
            <a:spLocks/>
          </p:cNvSpPr>
          <p:nvPr/>
        </p:nvSpPr>
        <p:spPr>
          <a:xfrm>
            <a:off x="5139365" y="2952445"/>
            <a:ext cx="2146320" cy="391609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400" b="0" i="0" dirty="0">
                <a:solidFill>
                  <a:srgbClr val="00CC99"/>
                </a:solidFill>
                <a:latin typeface="+mn-lt"/>
              </a:rPr>
              <a:t>//p-s-a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E2C37F9D-C4B3-F951-72E5-709CC757456C}"/>
              </a:ext>
            </a:extLst>
          </p:cNvPr>
          <p:cNvSpPr txBox="1">
            <a:spLocks/>
          </p:cNvSpPr>
          <p:nvPr/>
        </p:nvSpPr>
        <p:spPr>
          <a:xfrm>
            <a:off x="7004260" y="5232448"/>
            <a:ext cx="2146320" cy="391609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400" b="0" i="0" dirty="0">
                <a:solidFill>
                  <a:srgbClr val="00CC99"/>
                </a:solidFill>
                <a:latin typeface="+mn-lt"/>
              </a:rPr>
              <a:t>//</a:t>
            </a:r>
            <a:r>
              <a:rPr lang="ko-KR" altLang="en-US" sz="1400" b="0" i="0" dirty="0">
                <a:solidFill>
                  <a:srgbClr val="00CC99"/>
                </a:solidFill>
                <a:latin typeface="+mn-lt"/>
              </a:rPr>
              <a:t>중재 서버</a:t>
            </a:r>
            <a:endParaRPr lang="en-US" altLang="ko-KR" sz="1400" b="0" i="0" dirty="0">
              <a:solidFill>
                <a:srgbClr val="00CC99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ko-KR" altLang="en-US" sz="1400" b="0" i="0" dirty="0">
                <a:solidFill>
                  <a:srgbClr val="00CC99"/>
                </a:solidFill>
                <a:latin typeface="+mn-lt"/>
              </a:rPr>
              <a:t>투표 권한이 있는 서버를 홀수로 만들기 위해 추가하는 조정용 서버</a:t>
            </a:r>
            <a:endParaRPr lang="en-US" altLang="ko-KR" sz="1400" b="0" i="0" dirty="0">
              <a:solidFill>
                <a:srgbClr val="00CC99"/>
              </a:solidFill>
              <a:latin typeface="+mn-lt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4B3CDCA-09C6-92A9-5B5F-2100A2317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00" y="5170168"/>
            <a:ext cx="2914650" cy="1657350"/>
          </a:xfrm>
          <a:prstGeom prst="rect">
            <a:avLst/>
          </a:prstGeom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D5088DF3-3B11-F7A7-8868-6EA0C776CCC8}"/>
              </a:ext>
            </a:extLst>
          </p:cNvPr>
          <p:cNvSpPr txBox="1">
            <a:spLocks/>
          </p:cNvSpPr>
          <p:nvPr/>
        </p:nvSpPr>
        <p:spPr>
          <a:xfrm>
            <a:off x="715392" y="4745662"/>
            <a:ext cx="2146320" cy="391609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400" b="0" i="0" dirty="0">
                <a:solidFill>
                  <a:srgbClr val="00CC99"/>
                </a:solidFill>
                <a:latin typeface="+mn-lt"/>
              </a:rPr>
              <a:t>//</a:t>
            </a:r>
            <a:r>
              <a:rPr lang="ko-KR" altLang="en-US" sz="1400" b="0" i="0" dirty="0">
                <a:solidFill>
                  <a:srgbClr val="00CC99"/>
                </a:solidFill>
                <a:latin typeface="+mn-lt"/>
              </a:rPr>
              <a:t>기본적으로</a:t>
            </a:r>
            <a:endParaRPr lang="en-US" altLang="ko-KR" sz="1400" b="0" i="0" dirty="0">
              <a:solidFill>
                <a:srgbClr val="00CC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80445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25288</TotalTime>
  <Words>598</Words>
  <Application>Microsoft Office PowerPoint</Application>
  <PresentationFormat>화면 슬라이드 쇼(4:3)</PresentationFormat>
  <Paragraphs>108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정리</vt:lpstr>
      <vt:lpstr>참고자료</vt:lpstr>
      <vt:lpstr>참고자료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강민서</cp:lastModifiedBy>
  <cp:revision>1577</cp:revision>
  <cp:lastPrinted>2016-11-01T07:29:09Z</cp:lastPrinted>
  <dcterms:created xsi:type="dcterms:W3CDTF">2013-09-09T21:16:08Z</dcterms:created>
  <dcterms:modified xsi:type="dcterms:W3CDTF">2023-02-20T04:42:49Z</dcterms:modified>
</cp:coreProperties>
</file>