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429" r:id="rId2"/>
    <p:sldId id="456" r:id="rId3"/>
    <p:sldId id="457" r:id="rId4"/>
    <p:sldId id="484" r:id="rId5"/>
    <p:sldId id="486" r:id="rId6"/>
    <p:sldId id="483" r:id="rId7"/>
    <p:sldId id="485" r:id="rId8"/>
    <p:sldId id="487" r:id="rId9"/>
    <p:sldId id="488" r:id="rId10"/>
    <p:sldId id="489" r:id="rId11"/>
    <p:sldId id="490" r:id="rId12"/>
    <p:sldId id="491" r:id="rId13"/>
    <p:sldId id="492" r:id="rId14"/>
    <p:sldId id="458" r:id="rId15"/>
    <p:sldId id="494" r:id="rId16"/>
    <p:sldId id="393" r:id="rId1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6600"/>
    <a:srgbClr val="0000FF"/>
    <a:srgbClr val="9900FF"/>
    <a:srgbClr val="66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026" autoAdjust="0"/>
  </p:normalViewPr>
  <p:slideViewPr>
    <p:cSldViewPr>
      <p:cViewPr varScale="1">
        <p:scale>
          <a:sx n="114" d="100"/>
          <a:sy n="114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상권분석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/23.09.21/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celery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적용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194E7CF-3CDE-A614-F5B0-E403AB8EB59F}"/>
              </a:ext>
            </a:extLst>
          </p:cNvPr>
          <p:cNvSpPr txBox="1">
            <a:spLocks/>
          </p:cNvSpPr>
          <p:nvPr/>
        </p:nvSpPr>
        <p:spPr>
          <a:xfrm>
            <a:off x="755576" y="1628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&gt; django/celery.py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E823A3-27F4-925C-AF7A-FDFB07E8D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912" y="2340853"/>
            <a:ext cx="6098999" cy="385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3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celery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적용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194E7CF-3CDE-A614-F5B0-E403AB8EB59F}"/>
              </a:ext>
            </a:extLst>
          </p:cNvPr>
          <p:cNvSpPr txBox="1">
            <a:spLocks/>
          </p:cNvSpPr>
          <p:nvPr/>
        </p:nvSpPr>
        <p:spPr>
          <a:xfrm>
            <a:off x="755576" y="1628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&gt; django/celery.py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E823A3-27F4-925C-AF7A-FDFB07E8D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2132856"/>
            <a:ext cx="5165595" cy="32614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A48E0B-9025-37AB-D59B-5142DCCED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9" y="5957921"/>
            <a:ext cx="3240360" cy="74125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25F520B-A05E-CCBC-851D-406A2A65DD9F}"/>
              </a:ext>
            </a:extLst>
          </p:cNvPr>
          <p:cNvSpPr txBox="1">
            <a:spLocks/>
          </p:cNvSpPr>
          <p:nvPr/>
        </p:nvSpPr>
        <p:spPr>
          <a:xfrm>
            <a:off x="755576" y="5487195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&gt; django/__init__.py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06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celery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적용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194E7CF-3CDE-A614-F5B0-E403AB8EB59F}"/>
              </a:ext>
            </a:extLst>
          </p:cNvPr>
          <p:cNvSpPr txBox="1">
            <a:spLocks/>
          </p:cNvSpPr>
          <p:nvPr/>
        </p:nvSpPr>
        <p:spPr>
          <a:xfrm>
            <a:off x="755576" y="1628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&gt; django/views.py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648C93-B967-6AB0-18E5-029D78A1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70464"/>
            <a:ext cx="5177796" cy="49791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039D4D-A6D1-C3FD-DA01-E7364B990A5B}"/>
              </a:ext>
            </a:extLst>
          </p:cNvPr>
          <p:cNvSpPr/>
          <p:nvPr/>
        </p:nvSpPr>
        <p:spPr>
          <a:xfrm>
            <a:off x="6012161" y="3068960"/>
            <a:ext cx="2664296" cy="25546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BD461C-D603-159B-04F9-21DC36C078CE}"/>
              </a:ext>
            </a:extLst>
          </p:cNvPr>
          <p:cNvSpPr/>
          <p:nvPr/>
        </p:nvSpPr>
        <p:spPr>
          <a:xfrm>
            <a:off x="6156176" y="3564328"/>
            <a:ext cx="2376264" cy="65265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914EB1-1CD0-39DE-C612-F2EB37EE9B72}"/>
              </a:ext>
            </a:extLst>
          </p:cNvPr>
          <p:cNvSpPr/>
          <p:nvPr/>
        </p:nvSpPr>
        <p:spPr>
          <a:xfrm>
            <a:off x="6156176" y="4567010"/>
            <a:ext cx="2376264" cy="65265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4D64E79-CB40-E495-BC1E-3E388338BB45}"/>
              </a:ext>
            </a:extLst>
          </p:cNvPr>
          <p:cNvSpPr txBox="1">
            <a:spLocks/>
          </p:cNvSpPr>
          <p:nvPr/>
        </p:nvSpPr>
        <p:spPr>
          <a:xfrm>
            <a:off x="6228184" y="2634001"/>
            <a:ext cx="2232248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views.py/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upload_file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AAEBA7D-E97F-1320-A571-A0B01B5AB422}"/>
              </a:ext>
            </a:extLst>
          </p:cNvPr>
          <p:cNvSpPr txBox="1">
            <a:spLocks/>
          </p:cNvSpPr>
          <p:nvPr/>
        </p:nvSpPr>
        <p:spPr>
          <a:xfrm>
            <a:off x="6228184" y="3645024"/>
            <a:ext cx="2232248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</a:rPr>
              <a:t>파일 읽기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07CF9CF-AD14-6598-E641-93E2D663C7EA}"/>
              </a:ext>
            </a:extLst>
          </p:cNvPr>
          <p:cNvSpPr txBox="1">
            <a:spLocks/>
          </p:cNvSpPr>
          <p:nvPr/>
        </p:nvSpPr>
        <p:spPr>
          <a:xfrm>
            <a:off x="6228184" y="4687632"/>
            <a:ext cx="2232248" cy="3255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DB</a:t>
            </a:r>
            <a:r>
              <a:rPr lang="ko-KR" altLang="en-US" sz="1600" b="0" i="0" dirty="0">
                <a:solidFill>
                  <a:schemeClr val="tx1"/>
                </a:solidFill>
              </a:rPr>
              <a:t>에 저장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0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celery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적용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194E7CF-3CDE-A614-F5B0-E403AB8EB59F}"/>
              </a:ext>
            </a:extLst>
          </p:cNvPr>
          <p:cNvSpPr txBox="1">
            <a:spLocks/>
          </p:cNvSpPr>
          <p:nvPr/>
        </p:nvSpPr>
        <p:spPr>
          <a:xfrm>
            <a:off x="755576" y="1628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&gt; django/views.py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0A6B30-7A1C-E6EB-D5D0-0F97B0654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76" b="45762"/>
          <a:stretch/>
        </p:blipFill>
        <p:spPr>
          <a:xfrm>
            <a:off x="811469" y="2040065"/>
            <a:ext cx="4640741" cy="217691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D62C791-1A43-6DAE-C233-38091C5B345B}"/>
              </a:ext>
            </a:extLst>
          </p:cNvPr>
          <p:cNvSpPr/>
          <p:nvPr/>
        </p:nvSpPr>
        <p:spPr>
          <a:xfrm>
            <a:off x="6012161" y="2495807"/>
            <a:ext cx="2664295" cy="15812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E3F467-FA83-4319-CD60-5153B399ED95}"/>
              </a:ext>
            </a:extLst>
          </p:cNvPr>
          <p:cNvSpPr/>
          <p:nvPr/>
        </p:nvSpPr>
        <p:spPr>
          <a:xfrm>
            <a:off x="6156176" y="2991175"/>
            <a:ext cx="2376264" cy="65265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6CF79BF-0CD2-5F47-69E8-B640F1F54E2A}"/>
              </a:ext>
            </a:extLst>
          </p:cNvPr>
          <p:cNvSpPr txBox="1">
            <a:spLocks/>
          </p:cNvSpPr>
          <p:nvPr/>
        </p:nvSpPr>
        <p:spPr>
          <a:xfrm>
            <a:off x="6228184" y="2060848"/>
            <a:ext cx="2232248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views.py/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upload_file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DE3BA76-FB63-70EA-1C56-8B88E16908EE}"/>
              </a:ext>
            </a:extLst>
          </p:cNvPr>
          <p:cNvSpPr txBox="1">
            <a:spLocks/>
          </p:cNvSpPr>
          <p:nvPr/>
        </p:nvSpPr>
        <p:spPr>
          <a:xfrm>
            <a:off x="6228184" y="3071871"/>
            <a:ext cx="2232248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</a:rPr>
              <a:t>파일 읽기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8836E8F-B37A-9A64-F672-682A035C89DD}"/>
              </a:ext>
            </a:extLst>
          </p:cNvPr>
          <p:cNvGrpSpPr/>
          <p:nvPr/>
        </p:nvGrpSpPr>
        <p:grpSpPr>
          <a:xfrm>
            <a:off x="6188419" y="5437556"/>
            <a:ext cx="2376264" cy="652652"/>
            <a:chOff x="6156176" y="3993857"/>
            <a:chExt cx="2376264" cy="65265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27CAFA2-1203-EC48-F7CB-D96012A66217}"/>
                </a:ext>
              </a:extLst>
            </p:cNvPr>
            <p:cNvSpPr/>
            <p:nvPr/>
          </p:nvSpPr>
          <p:spPr>
            <a:xfrm>
              <a:off x="6156176" y="3993857"/>
              <a:ext cx="2376264" cy="65265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endParaRPr>
            </a:p>
          </p:txBody>
        </p:sp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AD198FB6-4BE4-B5B3-9134-F0201FD9360F}"/>
                </a:ext>
              </a:extLst>
            </p:cNvPr>
            <p:cNvSpPr txBox="1">
              <a:spLocks/>
            </p:cNvSpPr>
            <p:nvPr/>
          </p:nvSpPr>
          <p:spPr>
            <a:xfrm>
              <a:off x="6228184" y="4114479"/>
              <a:ext cx="2232248" cy="32554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anchor="ctr" anchorCtr="0">
              <a:noAutofit/>
            </a:bodyPr>
            <a:lstStyle>
              <a:lvl1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 kumimoji="1" sz="4000" b="1" i="1">
                  <a:solidFill>
                    <a:srgbClr val="000066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 kumimoji="1" sz="4000" b="1" i="1">
                  <a:solidFill>
                    <a:srgbClr val="000066"/>
                  </a:solidFill>
                  <a:latin typeface="HY헤드라인M"/>
                  <a:ea typeface="HY헤드라인M"/>
                </a:defRPr>
              </a:lvl2pPr>
              <a:lvl3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 kumimoji="1" sz="4000" b="1" i="1">
                  <a:solidFill>
                    <a:srgbClr val="000066"/>
                  </a:solidFill>
                  <a:latin typeface="HY헤드라인M"/>
                  <a:ea typeface="HY헤드라인M"/>
                </a:defRPr>
              </a:lvl3pPr>
              <a:lvl4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 kumimoji="1" sz="4000" b="1" i="1">
                  <a:solidFill>
                    <a:srgbClr val="000066"/>
                  </a:solidFill>
                  <a:latin typeface="HY헤드라인M"/>
                  <a:ea typeface="HY헤드라인M"/>
                </a:defRPr>
              </a:lvl4pPr>
              <a:lvl5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 kumimoji="1" sz="4000" b="1" i="1">
                  <a:solidFill>
                    <a:srgbClr val="000066"/>
                  </a:solidFill>
                  <a:latin typeface="HY헤드라인M"/>
                  <a:ea typeface="HY헤드라인M"/>
                </a:defRPr>
              </a:lvl5pPr>
              <a:lvl6pPr marL="457200"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 kumimoji="1" sz="4000" b="1" i="1">
                  <a:solidFill>
                    <a:srgbClr val="000066"/>
                  </a:solidFill>
                  <a:latin typeface="HY헤드라인M"/>
                  <a:ea typeface="HY헤드라인M"/>
                </a:defRPr>
              </a:lvl6pPr>
              <a:lvl7pPr marL="914400"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 kumimoji="1" sz="4000" b="1" i="1">
                  <a:solidFill>
                    <a:srgbClr val="000066"/>
                  </a:solidFill>
                  <a:latin typeface="HY헤드라인M"/>
                  <a:ea typeface="HY헤드라인M"/>
                </a:defRPr>
              </a:lvl7pPr>
              <a:lvl8pPr marL="1371600"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 kumimoji="1" sz="4000" b="1" i="1">
                  <a:solidFill>
                    <a:srgbClr val="000066"/>
                  </a:solidFill>
                  <a:latin typeface="HY헤드라인M"/>
                  <a:ea typeface="HY헤드라인M"/>
                </a:defRPr>
              </a:lvl8pPr>
              <a:lvl9pPr marL="1828800"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 kumimoji="1" sz="4000" b="1" i="1">
                  <a:solidFill>
                    <a:srgbClr val="000066"/>
                  </a:solidFill>
                  <a:latin typeface="HY헤드라인M"/>
                  <a:ea typeface="HY헤드라인M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1600" b="0" i="0" dirty="0">
                  <a:solidFill>
                    <a:schemeClr val="tx1"/>
                  </a:solidFill>
                </a:rPr>
                <a:t>DB</a:t>
              </a:r>
              <a:r>
                <a:rPr lang="ko-KR" altLang="en-US" sz="1600" b="0" i="0" dirty="0">
                  <a:solidFill>
                    <a:schemeClr val="tx1"/>
                  </a:solidFill>
                </a:rPr>
                <a:t>에 저장</a:t>
              </a:r>
              <a:endParaRPr lang="en-US" altLang="ko-KR" sz="1600" b="0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31D55C67-C0C0-9034-F093-34366EBB12E8}"/>
              </a:ext>
            </a:extLst>
          </p:cNvPr>
          <p:cNvSpPr txBox="1">
            <a:spLocks/>
          </p:cNvSpPr>
          <p:nvPr/>
        </p:nvSpPr>
        <p:spPr>
          <a:xfrm>
            <a:off x="737661" y="4189242"/>
            <a:ext cx="4640741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&gt; django/tasks.py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B55019-6D86-7DEF-897D-AEDA491CB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23" b="42215"/>
          <a:stretch/>
        </p:blipFill>
        <p:spPr>
          <a:xfrm>
            <a:off x="811469" y="4575216"/>
            <a:ext cx="4009593" cy="3750328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1B4F6B13-E9D2-4D3B-6C3F-AC5470884A28}"/>
              </a:ext>
            </a:extLst>
          </p:cNvPr>
          <p:cNvSpPr txBox="1">
            <a:spLocks/>
          </p:cNvSpPr>
          <p:nvPr/>
        </p:nvSpPr>
        <p:spPr>
          <a:xfrm>
            <a:off x="5652120" y="4552177"/>
            <a:ext cx="3384376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tasks.py/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process_uploaded_file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79ADC1-4A45-7B62-CE6B-D11909200E53}"/>
              </a:ext>
            </a:extLst>
          </p:cNvPr>
          <p:cNvSpPr/>
          <p:nvPr/>
        </p:nvSpPr>
        <p:spPr>
          <a:xfrm>
            <a:off x="6044404" y="4973250"/>
            <a:ext cx="2664295" cy="15812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90134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결과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2C580B-D441-790F-0DD2-99DA44296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45" y="1760796"/>
            <a:ext cx="8172400" cy="464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5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결과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AABF5C-42FC-6BFC-F78E-DEA0F655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55835"/>
            <a:ext cx="8429273" cy="43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7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문제점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D095610-E9C1-47DC-2B2C-AD0B8EC1C30B}"/>
              </a:ext>
            </a:extLst>
          </p:cNvPr>
          <p:cNvSpPr txBox="1">
            <a:spLocks/>
          </p:cNvSpPr>
          <p:nvPr/>
        </p:nvSpPr>
        <p:spPr>
          <a:xfrm>
            <a:off x="827584" y="2276872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tx1"/>
                </a:solidFill>
              </a:rPr>
              <a:t>데이터가 크기 때문에 로딩시간이 오래 걸림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tx1"/>
                </a:solidFill>
              </a:rPr>
              <a:t>데이터 업로드 중에 창을 꺼버리면 업로드 중지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-&gt; </a:t>
            </a:r>
            <a:r>
              <a:rPr lang="ko-KR" altLang="en-US" sz="1600" b="0" i="0" dirty="0">
                <a:solidFill>
                  <a:schemeClr val="tx1"/>
                </a:solidFill>
              </a:rPr>
              <a:t>비동기처리를 위해 </a:t>
            </a:r>
            <a:r>
              <a:rPr lang="en-US" altLang="ko-KR" sz="1600" b="0" i="0" dirty="0">
                <a:solidFill>
                  <a:schemeClr val="tx1"/>
                </a:solidFill>
              </a:rPr>
              <a:t>celery</a:t>
            </a:r>
            <a:r>
              <a:rPr lang="ko-KR" altLang="en-US" sz="1600" b="0" i="0" dirty="0">
                <a:solidFill>
                  <a:schemeClr val="tx1"/>
                </a:solidFill>
              </a:rPr>
              <a:t>적용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6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celery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적용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194E7CF-3CDE-A614-F5B0-E403AB8EB59F}"/>
              </a:ext>
            </a:extLst>
          </p:cNvPr>
          <p:cNvSpPr txBox="1">
            <a:spLocks/>
          </p:cNvSpPr>
          <p:nvPr/>
        </p:nvSpPr>
        <p:spPr>
          <a:xfrm>
            <a:off x="755650" y="324008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&gt; celery</a:t>
            </a:r>
            <a:r>
              <a:rPr lang="ko-KR" altLang="en-US" sz="1800" b="0" i="0" dirty="0">
                <a:solidFill>
                  <a:schemeClr val="tx1"/>
                </a:solidFill>
              </a:rPr>
              <a:t>란</a:t>
            </a:r>
            <a:r>
              <a:rPr lang="en-US" altLang="ko-KR" sz="1800" b="0" i="0" dirty="0">
                <a:solidFill>
                  <a:schemeClr val="tx1"/>
                </a:solidFill>
              </a:rPr>
              <a:t>?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celery</a:t>
            </a:r>
            <a:r>
              <a:rPr lang="ko-KR" altLang="en-US" sz="1600" b="0" i="0" dirty="0">
                <a:solidFill>
                  <a:schemeClr val="tx1"/>
                </a:solidFill>
              </a:rPr>
              <a:t>는 분산 메시지 전달을 기반으로 동작하는 비동기 작업 큐</a:t>
            </a:r>
            <a:r>
              <a:rPr lang="en-US" altLang="ko-KR" sz="1600" b="0" i="0" dirty="0">
                <a:solidFill>
                  <a:schemeClr val="tx1"/>
                </a:solidFill>
              </a:rPr>
              <a:t>(Asynchronous Task/Job Queue)</a:t>
            </a:r>
            <a:r>
              <a:rPr lang="ko-KR" altLang="en-US" sz="1600" b="0" i="0" dirty="0">
                <a:solidFill>
                  <a:schemeClr val="tx1"/>
                </a:solidFill>
              </a:rPr>
              <a:t>로 </a:t>
            </a:r>
            <a:r>
              <a:rPr lang="en-US" altLang="ko-KR" sz="1600" b="0" i="0" dirty="0">
                <a:solidFill>
                  <a:schemeClr val="tx1"/>
                </a:solidFill>
              </a:rPr>
              <a:t>worker</a:t>
            </a:r>
            <a:r>
              <a:rPr lang="ko-KR" altLang="en-US" sz="1600" b="0" i="0" dirty="0">
                <a:solidFill>
                  <a:schemeClr val="tx1"/>
                </a:solidFill>
              </a:rPr>
              <a:t>의 한 종류다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</a:rPr>
              <a:t>별도로 실행 중인 </a:t>
            </a:r>
            <a:r>
              <a:rPr lang="en-US" altLang="ko-KR" sz="1600" b="0" i="0" dirty="0">
                <a:solidFill>
                  <a:schemeClr val="tx1"/>
                </a:solidFill>
              </a:rPr>
              <a:t>Worker Process</a:t>
            </a:r>
            <a:r>
              <a:rPr lang="ko-KR" altLang="en-US" sz="1600" b="0" i="0" dirty="0">
                <a:solidFill>
                  <a:schemeClr val="tx1"/>
                </a:solidFill>
              </a:rPr>
              <a:t>가 </a:t>
            </a:r>
            <a:r>
              <a:rPr lang="en-US" altLang="ko-KR" sz="1600" b="0" i="0" dirty="0">
                <a:solidFill>
                  <a:schemeClr val="tx1"/>
                </a:solidFill>
              </a:rPr>
              <a:t>Broker</a:t>
            </a:r>
            <a:r>
              <a:rPr lang="ko-KR" altLang="en-US" sz="1600" b="0" i="0" dirty="0">
                <a:solidFill>
                  <a:schemeClr val="tx1"/>
                </a:solidFill>
              </a:rPr>
              <a:t>로부터 </a:t>
            </a:r>
            <a:r>
              <a:rPr lang="en-US" altLang="ko-KR" sz="1600" b="0" i="0" dirty="0">
                <a:solidFill>
                  <a:schemeClr val="tx1"/>
                </a:solidFill>
              </a:rPr>
              <a:t>Message</a:t>
            </a:r>
            <a:r>
              <a:rPr lang="ko-KR" altLang="en-US" sz="1600" b="0" i="0" dirty="0">
                <a:solidFill>
                  <a:schemeClr val="tx1"/>
                </a:solidFill>
              </a:rPr>
              <a:t>를 전달 받아 작업을 대신 수행해 주는 라이브러리다</a:t>
            </a:r>
            <a:r>
              <a:rPr lang="en-US" altLang="ko-KR" sz="1600" b="0" i="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</a:rPr>
              <a:t>비동기작업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- </a:t>
            </a:r>
            <a:r>
              <a:rPr lang="ko-KR" altLang="en-US" sz="1600" b="0" i="0" dirty="0">
                <a:solidFill>
                  <a:schemeClr val="tx1"/>
                </a:solidFill>
              </a:rPr>
              <a:t>즉각적인 결과</a:t>
            </a:r>
            <a:r>
              <a:rPr lang="en-US" altLang="ko-KR" sz="1600" b="0" i="0" dirty="0">
                <a:solidFill>
                  <a:schemeClr val="tx1"/>
                </a:solidFill>
              </a:rPr>
              <a:t>(</a:t>
            </a:r>
            <a:r>
              <a:rPr lang="ko-KR" altLang="en-US" sz="1600" b="0" i="0" dirty="0">
                <a:solidFill>
                  <a:schemeClr val="tx1"/>
                </a:solidFill>
              </a:rPr>
              <a:t>응답</a:t>
            </a:r>
            <a:r>
              <a:rPr lang="en-US" altLang="ko-KR" sz="1600" b="0" i="0" dirty="0">
                <a:solidFill>
                  <a:schemeClr val="tx1"/>
                </a:solidFill>
              </a:rPr>
              <a:t>)</a:t>
            </a:r>
            <a:r>
              <a:rPr lang="ko-KR" altLang="en-US" sz="1600" b="0" i="0" dirty="0">
                <a:solidFill>
                  <a:schemeClr val="tx1"/>
                </a:solidFill>
              </a:rPr>
              <a:t>을 제공하기 어려운 작업을 수행할 때 활용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- </a:t>
            </a:r>
            <a:r>
              <a:rPr lang="ko-KR" altLang="en-US" sz="1600" b="0" i="0" dirty="0">
                <a:solidFill>
                  <a:schemeClr val="tx1"/>
                </a:solidFill>
              </a:rPr>
              <a:t>대용량 작업을 동시에 처리하거나 사용자 요청 </a:t>
            </a:r>
            <a:r>
              <a:rPr lang="en-US" altLang="ko-KR" sz="1600" b="0" i="0" dirty="0">
                <a:solidFill>
                  <a:schemeClr val="tx1"/>
                </a:solidFill>
              </a:rPr>
              <a:t>http</a:t>
            </a:r>
            <a:r>
              <a:rPr lang="ko-KR" altLang="en-US" sz="1600" b="0" i="0" dirty="0">
                <a:solidFill>
                  <a:schemeClr val="tx1"/>
                </a:solidFill>
              </a:rPr>
              <a:t>에 무거운 연산이 포함될 경우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- </a:t>
            </a:r>
            <a:r>
              <a:rPr lang="ko-KR" altLang="en-US" sz="1600" b="0" i="0" dirty="0">
                <a:solidFill>
                  <a:schemeClr val="tx1"/>
                </a:solidFill>
              </a:rPr>
              <a:t>비동기 작업을 하면 즉시 응답을 받지 않아도 계속 다른 일을 수행할 수 있다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  <p:pic>
        <p:nvPicPr>
          <p:cNvPr id="1026" name="Picture 2" descr="Celery] 무작정 시작하기 (5) - Monitoring">
            <a:extLst>
              <a:ext uri="{FF2B5EF4-FFF2-40B4-BE49-F238E27FC236}">
                <a16:creationId xmlns:a16="http://schemas.microsoft.com/office/drawing/2014/main" id="{E0B4F674-A9AA-FC97-5941-70AB535B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65" y="4653136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1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celery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적용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194E7CF-3CDE-A614-F5B0-E403AB8EB59F}"/>
              </a:ext>
            </a:extLst>
          </p:cNvPr>
          <p:cNvSpPr txBox="1">
            <a:spLocks/>
          </p:cNvSpPr>
          <p:nvPr/>
        </p:nvSpPr>
        <p:spPr>
          <a:xfrm>
            <a:off x="755576" y="2924944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&gt; celery</a:t>
            </a:r>
            <a:r>
              <a:rPr lang="ko-KR" altLang="en-US" sz="1800" b="0" i="0" dirty="0">
                <a:solidFill>
                  <a:schemeClr val="tx1"/>
                </a:solidFill>
              </a:rPr>
              <a:t>란</a:t>
            </a:r>
            <a:r>
              <a:rPr lang="en-US" altLang="ko-KR" sz="1800" b="0" i="0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</a:rPr>
              <a:t>대기중인 작업</a:t>
            </a:r>
            <a:r>
              <a:rPr lang="en-US" altLang="ko-KR" sz="1600" b="0" i="0" dirty="0">
                <a:solidFill>
                  <a:schemeClr val="tx1"/>
                </a:solidFill>
              </a:rPr>
              <a:t>(job)</a:t>
            </a:r>
            <a:r>
              <a:rPr lang="ko-KR" altLang="en-US" sz="1600" b="0" i="0" dirty="0">
                <a:solidFill>
                  <a:schemeClr val="tx1"/>
                </a:solidFill>
              </a:rPr>
              <a:t>을 관리하고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작업자</a:t>
            </a:r>
            <a:r>
              <a:rPr lang="en-US" altLang="ko-KR" sz="1600" b="0" i="0" dirty="0">
                <a:solidFill>
                  <a:schemeClr val="tx1"/>
                </a:solidFill>
              </a:rPr>
              <a:t>(worker)</a:t>
            </a:r>
            <a:r>
              <a:rPr lang="ko-KR" altLang="en-US" sz="1600" b="0" i="0" dirty="0">
                <a:solidFill>
                  <a:schemeClr val="tx1"/>
                </a:solidFill>
              </a:rPr>
              <a:t>에게 제대로 전달되기 위해서는 중간 단계에 시스템이 필요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</a:rPr>
              <a:t>-&gt; Broker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 err="1">
                <a:solidFill>
                  <a:schemeClr val="tx1"/>
                </a:solidFill>
              </a:rPr>
              <a:t>보로커는</a:t>
            </a:r>
            <a:r>
              <a:rPr lang="ko-KR" altLang="en-US" sz="1600" b="0" i="0" dirty="0">
                <a:solidFill>
                  <a:schemeClr val="tx1"/>
                </a:solidFill>
              </a:rPr>
              <a:t> 작업 메시지를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대기열</a:t>
            </a:r>
            <a:r>
              <a:rPr lang="en-US" altLang="ko-KR" sz="1600" b="0" i="0" dirty="0">
                <a:solidFill>
                  <a:schemeClr val="tx1"/>
                </a:solidFill>
              </a:rPr>
              <a:t>(Queue)</a:t>
            </a:r>
            <a:r>
              <a:rPr lang="ko-KR" altLang="en-US" sz="1600" b="0" i="0" dirty="0">
                <a:solidFill>
                  <a:schemeClr val="tx1"/>
                </a:solidFill>
              </a:rPr>
              <a:t>에 보관했다가 적절한 작업자</a:t>
            </a:r>
            <a:r>
              <a:rPr lang="en-US" altLang="ko-KR" sz="1600" b="0" i="0" dirty="0">
                <a:solidFill>
                  <a:schemeClr val="tx1"/>
                </a:solidFill>
              </a:rPr>
              <a:t>(worker)</a:t>
            </a:r>
            <a:r>
              <a:rPr lang="ko-KR" altLang="en-US" sz="1600" b="0" i="0" dirty="0">
                <a:solidFill>
                  <a:schemeClr val="tx1"/>
                </a:solidFill>
              </a:rPr>
              <a:t>가 메시지를 가져가서 작업</a:t>
            </a:r>
            <a:r>
              <a:rPr lang="en-US" altLang="ko-KR" sz="1600" b="0" i="0" dirty="0">
                <a:solidFill>
                  <a:schemeClr val="tx1"/>
                </a:solidFill>
              </a:rPr>
              <a:t>(job)</a:t>
            </a:r>
            <a:r>
              <a:rPr lang="ko-KR" altLang="en-US" sz="1600" b="0" i="0" dirty="0">
                <a:solidFill>
                  <a:schemeClr val="tx1"/>
                </a:solidFill>
              </a:rPr>
              <a:t>을 수행하게 된다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</a:rPr>
              <a:t>이 과정에서 </a:t>
            </a:r>
            <a:r>
              <a:rPr lang="en-US" altLang="ko-KR" sz="1600" b="0" i="0" dirty="0">
                <a:solidFill>
                  <a:schemeClr val="tx1"/>
                </a:solidFill>
              </a:rPr>
              <a:t>celery</a:t>
            </a:r>
            <a:r>
              <a:rPr lang="ko-KR" altLang="en-US" sz="1600" b="0" i="0" dirty="0">
                <a:solidFill>
                  <a:schemeClr val="tx1"/>
                </a:solidFill>
              </a:rPr>
              <a:t>는 메시지를 전달하는 역할과 메시지를 가져와 작업을 수행하는 역학을 담당한다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DFC093-9657-6D95-80A7-C25C14DA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509120"/>
            <a:ext cx="6703545" cy="23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3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celery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적용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194E7CF-3CDE-A614-F5B0-E403AB8EB59F}"/>
              </a:ext>
            </a:extLst>
          </p:cNvPr>
          <p:cNvSpPr txBox="1">
            <a:spLocks/>
          </p:cNvSpPr>
          <p:nvPr/>
        </p:nvSpPr>
        <p:spPr>
          <a:xfrm>
            <a:off x="755576" y="16110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&gt; celery</a:t>
            </a:r>
            <a:r>
              <a:rPr lang="ko-KR" altLang="en-US" sz="1800" b="0" i="0" dirty="0">
                <a:solidFill>
                  <a:schemeClr val="tx1"/>
                </a:solidFill>
              </a:rPr>
              <a:t>란</a:t>
            </a:r>
            <a:r>
              <a:rPr lang="en-US" altLang="ko-KR" sz="1800" b="0" i="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3076" name="Picture 4" descr="Rabbitmq memory resource limit alarm">
            <a:extLst>
              <a:ext uri="{FF2B5EF4-FFF2-40B4-BE49-F238E27FC236}">
                <a16:creationId xmlns:a16="http://schemas.microsoft.com/office/drawing/2014/main" id="{27058BF6-4114-25CC-FFD9-FF9D3C80B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38" y="2462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log.kakaocdn.net/dn/cMfHO1/btqMcvnjBUj/pQ5lFZv...">
            <a:extLst>
              <a:ext uri="{FF2B5EF4-FFF2-40B4-BE49-F238E27FC236}">
                <a16:creationId xmlns:a16="http://schemas.microsoft.com/office/drawing/2014/main" id="{E756A173-CCCA-F644-F352-870367935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30" y="4441255"/>
            <a:ext cx="1635646" cy="145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5603C70-C0AB-B456-C6AC-A7C48298BF90}"/>
              </a:ext>
            </a:extLst>
          </p:cNvPr>
          <p:cNvSpPr txBox="1">
            <a:spLocks/>
          </p:cNvSpPr>
          <p:nvPr/>
        </p:nvSpPr>
        <p:spPr>
          <a:xfrm>
            <a:off x="1125885" y="3843248"/>
            <a:ext cx="1224136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</a:rPr>
              <a:t>RabbitMQ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66B1EE1-DF0C-9284-C30B-C1EFCD7671F6}"/>
              </a:ext>
            </a:extLst>
          </p:cNvPr>
          <p:cNvSpPr txBox="1">
            <a:spLocks/>
          </p:cNvSpPr>
          <p:nvPr/>
        </p:nvSpPr>
        <p:spPr>
          <a:xfrm>
            <a:off x="1311039" y="5794727"/>
            <a:ext cx="802357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b="0" i="0" dirty="0">
                <a:solidFill>
                  <a:schemeClr val="tx1"/>
                </a:solidFill>
              </a:rPr>
              <a:t>Redis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2C9E27-F9E2-B025-F26C-73D750D9B961}"/>
              </a:ext>
            </a:extLst>
          </p:cNvPr>
          <p:cNvSpPr txBox="1">
            <a:spLocks/>
          </p:cNvSpPr>
          <p:nvPr/>
        </p:nvSpPr>
        <p:spPr>
          <a:xfrm>
            <a:off x="2771800" y="3240080"/>
            <a:ext cx="625573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tx1"/>
                </a:solidFill>
              </a:rPr>
              <a:t>메시지를 다른 대기열로 보낼 수 있는 라우팅 시스템을 갖춤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tx1"/>
                </a:solidFill>
              </a:rPr>
              <a:t>메시지 우선순위 지원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tx1"/>
                </a:solidFill>
              </a:rPr>
              <a:t>크고 복잡한 메시지에 적합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tx1"/>
                </a:solidFill>
              </a:rPr>
              <a:t>속도보다 지속성이 중요한 서비스에 적합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8E13BA-F938-C664-7D3A-E1F2CB335889}"/>
              </a:ext>
            </a:extLst>
          </p:cNvPr>
          <p:cNvSpPr txBox="1">
            <a:spLocks/>
          </p:cNvSpPr>
          <p:nvPr/>
        </p:nvSpPr>
        <p:spPr>
          <a:xfrm>
            <a:off x="2771801" y="5169723"/>
            <a:ext cx="6255738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tx1"/>
                </a:solidFill>
              </a:rPr>
              <a:t>Key-Value</a:t>
            </a:r>
            <a:r>
              <a:rPr lang="ko-KR" altLang="en-US" sz="1600" b="0" i="0" dirty="0">
                <a:solidFill>
                  <a:schemeClr val="tx1"/>
                </a:solidFill>
              </a:rPr>
              <a:t>를 이용해</a:t>
            </a:r>
            <a:r>
              <a:rPr lang="en-US" altLang="ko-KR" sz="1600" b="0" i="0" dirty="0">
                <a:solidFill>
                  <a:schemeClr val="tx1"/>
                </a:solidFill>
              </a:rPr>
              <a:t>, Celery</a:t>
            </a:r>
            <a:r>
              <a:rPr lang="ko-KR" altLang="en-US" sz="1600" b="0" i="0" dirty="0">
                <a:solidFill>
                  <a:schemeClr val="tx1"/>
                </a:solidFill>
              </a:rPr>
              <a:t>가 처리할 작업을 보낸 후 </a:t>
            </a:r>
            <a:r>
              <a:rPr lang="en-US" altLang="ko-KR" sz="1600" b="0" i="0" dirty="0">
                <a:solidFill>
                  <a:schemeClr val="tx1"/>
                </a:solidFill>
              </a:rPr>
              <a:t>Cache</a:t>
            </a:r>
            <a:r>
              <a:rPr lang="ko-KR" altLang="en-US" sz="1600" b="0" i="0" dirty="0">
                <a:solidFill>
                  <a:schemeClr val="tx1"/>
                </a:solidFill>
              </a:rPr>
              <a:t>에서 해당 </a:t>
            </a:r>
            <a:r>
              <a:rPr lang="en-US" altLang="ko-KR" sz="1600" b="0" i="0" dirty="0">
                <a:solidFill>
                  <a:schemeClr val="tx1"/>
                </a:solidFill>
              </a:rPr>
              <a:t>Key </a:t>
            </a:r>
            <a:r>
              <a:rPr lang="ko-KR" altLang="en-US" sz="1600" b="0" i="0" dirty="0">
                <a:solidFill>
                  <a:schemeClr val="tx1"/>
                </a:solidFill>
              </a:rPr>
              <a:t>제거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tx1"/>
                </a:solidFill>
              </a:rPr>
              <a:t>Database</a:t>
            </a:r>
            <a:r>
              <a:rPr lang="ko-KR" altLang="en-US" sz="1600" b="0" i="0" dirty="0">
                <a:solidFill>
                  <a:schemeClr val="tx1"/>
                </a:solidFill>
              </a:rPr>
              <a:t>에 접근하기 전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메모리에서 </a:t>
            </a:r>
            <a:r>
              <a:rPr lang="en-US" altLang="ko-KR" sz="1600" b="0" i="0" dirty="0">
                <a:solidFill>
                  <a:schemeClr val="tx1"/>
                </a:solidFill>
              </a:rPr>
              <a:t>Cache</a:t>
            </a:r>
            <a:r>
              <a:rPr lang="ko-KR" altLang="en-US" sz="1600" b="0" i="0" dirty="0">
                <a:solidFill>
                  <a:schemeClr val="tx1"/>
                </a:solidFill>
              </a:rPr>
              <a:t>를 가져다 쓴다는 점에서 속도가 빠름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tx1"/>
                </a:solidFill>
              </a:rPr>
              <a:t>지속성이 중요하지 않고</a:t>
            </a:r>
            <a:r>
              <a:rPr lang="en-US" altLang="ko-KR" sz="1600" b="0" i="0" dirty="0">
                <a:solidFill>
                  <a:schemeClr val="tx1"/>
                </a:solidFill>
              </a:rPr>
              <a:t>, </a:t>
            </a:r>
            <a:r>
              <a:rPr lang="ko-KR" altLang="en-US" sz="1600" b="0" i="0" dirty="0">
                <a:solidFill>
                  <a:schemeClr val="tx1"/>
                </a:solidFill>
              </a:rPr>
              <a:t>약간의 손실을 견딜 수 있는 짧은 보존 메시지에 적합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EC020A-6300-36EE-7663-CC86BAEC9BA3}"/>
              </a:ext>
            </a:extLst>
          </p:cNvPr>
          <p:cNvCxnSpPr/>
          <p:nvPr/>
        </p:nvCxnSpPr>
        <p:spPr>
          <a:xfrm>
            <a:off x="3131840" y="4005064"/>
            <a:ext cx="38164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205718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celery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적용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194E7CF-3CDE-A614-F5B0-E403AB8EB59F}"/>
              </a:ext>
            </a:extLst>
          </p:cNvPr>
          <p:cNvSpPr txBox="1">
            <a:spLocks/>
          </p:cNvSpPr>
          <p:nvPr/>
        </p:nvSpPr>
        <p:spPr>
          <a:xfrm>
            <a:off x="755576" y="1628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&gt; celery</a:t>
            </a:r>
            <a:r>
              <a:rPr lang="ko-KR" altLang="en-US" sz="1800" b="0" i="0" dirty="0">
                <a:solidFill>
                  <a:schemeClr val="tx1"/>
                </a:solidFill>
              </a:rPr>
              <a:t> 동작구조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BFE18A-CDDF-FDF8-9623-935E102B7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08" y="3690432"/>
            <a:ext cx="4644132" cy="316756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F6B63DB-997F-23FB-FE27-FF8A676F1F15}"/>
              </a:ext>
            </a:extLst>
          </p:cNvPr>
          <p:cNvSpPr txBox="1">
            <a:spLocks/>
          </p:cNvSpPr>
          <p:nvPr/>
        </p:nvSpPr>
        <p:spPr>
          <a:xfrm>
            <a:off x="784236" y="2619112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1. </a:t>
            </a:r>
            <a:r>
              <a:rPr lang="ko-KR" altLang="en-US" sz="1600" b="0" i="0" dirty="0">
                <a:solidFill>
                  <a:schemeClr val="tx1"/>
                </a:solidFill>
              </a:rPr>
              <a:t>웹 서비스</a:t>
            </a:r>
            <a:r>
              <a:rPr lang="en-US" altLang="ko-KR" sz="1600" b="0" i="0" dirty="0">
                <a:solidFill>
                  <a:schemeClr val="tx1"/>
                </a:solidFill>
              </a:rPr>
              <a:t>(Django)</a:t>
            </a:r>
            <a:r>
              <a:rPr lang="ko-KR" altLang="en-US" sz="1600" b="0" i="0" dirty="0">
                <a:solidFill>
                  <a:schemeClr val="tx1"/>
                </a:solidFill>
              </a:rPr>
              <a:t>에서 요청</a:t>
            </a:r>
            <a:r>
              <a:rPr lang="en-US" altLang="ko-KR" sz="1600" b="0" i="0" dirty="0">
                <a:solidFill>
                  <a:schemeClr val="tx1"/>
                </a:solidFill>
              </a:rPr>
              <a:t>(Task) </a:t>
            </a:r>
            <a:r>
              <a:rPr lang="ko-KR" altLang="en-US" sz="1600" b="0" i="0" dirty="0">
                <a:solidFill>
                  <a:schemeClr val="tx1"/>
                </a:solidFill>
              </a:rPr>
              <a:t>발생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2. </a:t>
            </a:r>
            <a:r>
              <a:rPr lang="ko-KR" altLang="en-US" sz="1600" b="0" i="0" dirty="0">
                <a:solidFill>
                  <a:schemeClr val="tx1"/>
                </a:solidFill>
              </a:rPr>
              <a:t>요청을 </a:t>
            </a:r>
            <a:r>
              <a:rPr lang="en-US" altLang="ko-KR" sz="1600" b="0" i="0" dirty="0">
                <a:solidFill>
                  <a:schemeClr val="tx1"/>
                </a:solidFill>
              </a:rPr>
              <a:t>Message Broker</a:t>
            </a:r>
            <a:r>
              <a:rPr lang="ko-KR" altLang="en-US" sz="1600" b="0" i="0" dirty="0">
                <a:solidFill>
                  <a:schemeClr val="tx1"/>
                </a:solidFill>
              </a:rPr>
              <a:t>에서 받아 하나 이상의 </a:t>
            </a:r>
            <a:r>
              <a:rPr lang="en-US" altLang="ko-KR" sz="1600" b="0" i="0" dirty="0">
                <a:solidFill>
                  <a:schemeClr val="tx1"/>
                </a:solidFill>
              </a:rPr>
              <a:t>Celery Worker</a:t>
            </a:r>
            <a:r>
              <a:rPr lang="ko-KR" altLang="en-US" sz="1600" b="0" i="0" dirty="0">
                <a:solidFill>
                  <a:schemeClr val="tx1"/>
                </a:solidFill>
              </a:rPr>
              <a:t>가 </a:t>
            </a:r>
            <a:r>
              <a:rPr lang="en-US" altLang="ko-KR" sz="1600" b="0" i="0" dirty="0">
                <a:solidFill>
                  <a:schemeClr val="tx1"/>
                </a:solidFill>
              </a:rPr>
              <a:t>Message Broker Queue</a:t>
            </a:r>
            <a:r>
              <a:rPr lang="ko-KR" altLang="en-US" sz="1600" b="0" i="0" dirty="0">
                <a:solidFill>
                  <a:schemeClr val="tx1"/>
                </a:solidFill>
              </a:rPr>
              <a:t>에 있는 </a:t>
            </a:r>
            <a:r>
              <a:rPr lang="en-US" altLang="ko-KR" sz="1600" b="0" i="0" dirty="0">
                <a:solidFill>
                  <a:schemeClr val="tx1"/>
                </a:solidFill>
              </a:rPr>
              <a:t>Task</a:t>
            </a:r>
            <a:r>
              <a:rPr lang="ko-KR" altLang="en-US" sz="1600" b="0" i="0" dirty="0">
                <a:solidFill>
                  <a:schemeClr val="tx1"/>
                </a:solidFill>
              </a:rPr>
              <a:t>를 받아서 이를 처리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3. Celery</a:t>
            </a:r>
            <a:r>
              <a:rPr lang="ko-KR" altLang="en-US" sz="1600" b="0" i="0" dirty="0">
                <a:solidFill>
                  <a:schemeClr val="tx1"/>
                </a:solidFill>
              </a:rPr>
              <a:t>에서는 작업이 완료되는 </a:t>
            </a:r>
            <a:r>
              <a:rPr lang="en-US" altLang="ko-KR" sz="1600" b="0" i="0" dirty="0">
                <a:solidFill>
                  <a:schemeClr val="tx1"/>
                </a:solidFill>
              </a:rPr>
              <a:t>(</a:t>
            </a:r>
            <a:r>
              <a:rPr lang="ko-KR" altLang="en-US" sz="1600" b="0" i="0" dirty="0">
                <a:solidFill>
                  <a:schemeClr val="tx1"/>
                </a:solidFill>
              </a:rPr>
              <a:t>특정 이벤트</a:t>
            </a:r>
            <a:r>
              <a:rPr lang="en-US" altLang="ko-KR" sz="1600" b="0" i="0" dirty="0">
                <a:solidFill>
                  <a:schemeClr val="tx1"/>
                </a:solidFill>
              </a:rPr>
              <a:t>)</a:t>
            </a:r>
            <a:r>
              <a:rPr lang="ko-KR" altLang="en-US" sz="1600" b="0" i="0" dirty="0">
                <a:solidFill>
                  <a:schemeClr val="tx1"/>
                </a:solidFill>
              </a:rPr>
              <a:t>에 </a:t>
            </a:r>
            <a:r>
              <a:rPr lang="en-US" altLang="ko-KR" sz="1600" b="0" i="0" dirty="0">
                <a:solidFill>
                  <a:schemeClr val="tx1"/>
                </a:solidFill>
              </a:rPr>
              <a:t>DB Task</a:t>
            </a:r>
            <a:r>
              <a:rPr lang="ko-KR" altLang="en-US" sz="1600" b="0" i="0" dirty="0">
                <a:solidFill>
                  <a:schemeClr val="tx1"/>
                </a:solidFill>
              </a:rPr>
              <a:t>를 수행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5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celery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적용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194E7CF-3CDE-A614-F5B0-E403AB8EB59F}"/>
              </a:ext>
            </a:extLst>
          </p:cNvPr>
          <p:cNvSpPr txBox="1">
            <a:spLocks/>
          </p:cNvSpPr>
          <p:nvPr/>
        </p:nvSpPr>
        <p:spPr>
          <a:xfrm>
            <a:off x="755576" y="1628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&gt; celery</a:t>
            </a:r>
            <a:r>
              <a:rPr lang="ko-KR" altLang="en-US" sz="1800" b="0" i="0" dirty="0">
                <a:solidFill>
                  <a:schemeClr val="tx1"/>
                </a:solidFill>
              </a:rPr>
              <a:t> 동작구조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D071C5-817A-D150-21F9-24F59361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9788"/>
            <a:ext cx="8433423" cy="3730771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3AEAD5F-5E16-DC12-C6C8-5A3219C95479}"/>
              </a:ext>
            </a:extLst>
          </p:cNvPr>
          <p:cNvSpPr txBox="1">
            <a:spLocks/>
          </p:cNvSpPr>
          <p:nvPr/>
        </p:nvSpPr>
        <p:spPr>
          <a:xfrm>
            <a:off x="755576" y="5013176"/>
            <a:ext cx="8154819" cy="1080120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concurrency: 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task</a:t>
            </a:r>
            <a:r>
              <a:rPr lang="ko-KR" altLang="en-US" sz="1600" b="0" i="0" dirty="0">
                <a:solidFill>
                  <a:schemeClr val="tx1"/>
                </a:solidFill>
              </a:rPr>
              <a:t>가 수행되고 있다면 새로운 </a:t>
            </a:r>
            <a:r>
              <a:rPr lang="en-US" altLang="ko-KR" sz="1600" b="0" i="0" dirty="0">
                <a:solidFill>
                  <a:schemeClr val="tx1"/>
                </a:solidFill>
              </a:rPr>
              <a:t>task</a:t>
            </a:r>
            <a:r>
              <a:rPr lang="ko-KR" altLang="en-US" sz="1600" b="0" i="0" dirty="0">
                <a:solidFill>
                  <a:schemeClr val="tx1"/>
                </a:solidFill>
              </a:rPr>
              <a:t>가 기다릴 수 밖에 없는데 이럴 때 </a:t>
            </a:r>
            <a:r>
              <a:rPr lang="en-US" altLang="ko-KR" sz="1600" b="0" i="0" dirty="0">
                <a:solidFill>
                  <a:schemeClr val="tx1"/>
                </a:solidFill>
              </a:rPr>
              <a:t>task</a:t>
            </a:r>
            <a:r>
              <a:rPr lang="ko-KR" altLang="en-US" sz="1600" b="0" i="0" dirty="0">
                <a:solidFill>
                  <a:schemeClr val="tx1"/>
                </a:solidFill>
              </a:rPr>
              <a:t>를 동시에 수행하기 위해 사전에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포크된</a:t>
            </a:r>
            <a:r>
              <a:rPr lang="ko-KR" altLang="en-US" sz="1600" b="0" i="0" dirty="0">
                <a:solidFill>
                  <a:schemeClr val="tx1"/>
                </a:solidFill>
              </a:rPr>
              <a:t> 워커 프로세스의 수이다</a:t>
            </a:r>
            <a:endParaRPr lang="en-US" altLang="ko-KR" sz="1600" b="0" i="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37E64-C77A-352C-4D7B-90D458D9B66F}"/>
              </a:ext>
            </a:extLst>
          </p:cNvPr>
          <p:cNvSpPr/>
          <p:nvPr/>
        </p:nvSpPr>
        <p:spPr>
          <a:xfrm>
            <a:off x="3635896" y="3933056"/>
            <a:ext cx="2304256" cy="2867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35103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celery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적용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194E7CF-3CDE-A614-F5B0-E403AB8EB59F}"/>
              </a:ext>
            </a:extLst>
          </p:cNvPr>
          <p:cNvSpPr txBox="1">
            <a:spLocks/>
          </p:cNvSpPr>
          <p:nvPr/>
        </p:nvSpPr>
        <p:spPr>
          <a:xfrm>
            <a:off x="755576" y="1628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&gt; docker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F6B63DB-997F-23FB-FE27-FF8A676F1F15}"/>
              </a:ext>
            </a:extLst>
          </p:cNvPr>
          <p:cNvSpPr txBox="1">
            <a:spLocks/>
          </p:cNvSpPr>
          <p:nvPr/>
        </p:nvSpPr>
        <p:spPr>
          <a:xfrm>
            <a:off x="784236" y="2619112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5EBCF3-C6F7-2377-E4AE-B51F188CC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63144"/>
            <a:ext cx="4187014" cy="278676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F7375DAC-A734-98B4-C939-74F08C5DE558}"/>
              </a:ext>
            </a:extLst>
          </p:cNvPr>
          <p:cNvSpPr txBox="1">
            <a:spLocks/>
          </p:cNvSpPr>
          <p:nvPr/>
        </p:nvSpPr>
        <p:spPr>
          <a:xfrm>
            <a:off x="3851920" y="2808032"/>
            <a:ext cx="5328592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</a:rPr>
              <a:t>// Celery</a:t>
            </a:r>
            <a:r>
              <a:rPr lang="ko-KR" altLang="en-US" sz="1400" b="0" i="0" dirty="0">
                <a:solidFill>
                  <a:srgbClr val="00CC99"/>
                </a:solidFill>
              </a:rPr>
              <a:t>에서 작업을 주기적으로 </a:t>
            </a:r>
            <a:r>
              <a:rPr lang="ko-KR" altLang="en-US" sz="1400" b="0" i="0" dirty="0" err="1">
                <a:solidFill>
                  <a:srgbClr val="00CC99"/>
                </a:solidFill>
              </a:rPr>
              <a:t>스케줄링하는</a:t>
            </a:r>
            <a:r>
              <a:rPr lang="ko-KR" altLang="en-US" sz="1400" b="0" i="0" dirty="0">
                <a:solidFill>
                  <a:srgbClr val="00CC99"/>
                </a:solidFill>
              </a:rPr>
              <a:t> 컴포넌트</a:t>
            </a:r>
            <a:endParaRPr lang="en-US" altLang="ko-KR" sz="1600" b="0" i="0" dirty="0">
              <a:solidFill>
                <a:srgbClr val="00CC99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60442D8-1421-0550-21AB-2C9C0B66D005}"/>
              </a:ext>
            </a:extLst>
          </p:cNvPr>
          <p:cNvSpPr txBox="1">
            <a:spLocks/>
          </p:cNvSpPr>
          <p:nvPr/>
        </p:nvSpPr>
        <p:spPr>
          <a:xfrm>
            <a:off x="4027022" y="3429000"/>
            <a:ext cx="5328592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</a:rPr>
              <a:t>// </a:t>
            </a:r>
            <a:r>
              <a:rPr lang="ko-KR" altLang="en-US" sz="1400" b="0" i="0" dirty="0">
                <a:solidFill>
                  <a:srgbClr val="00CC99"/>
                </a:solidFill>
              </a:rPr>
              <a:t>비동기 작업을 처리하는 작업자</a:t>
            </a:r>
            <a:r>
              <a:rPr lang="en-US" altLang="ko-KR" sz="1400" b="0" i="0" dirty="0">
                <a:solidFill>
                  <a:srgbClr val="00CC99"/>
                </a:solidFill>
              </a:rPr>
              <a:t>(worker) </a:t>
            </a:r>
            <a:r>
              <a:rPr lang="ko-KR" altLang="en-US" sz="1400" b="0" i="0" dirty="0">
                <a:solidFill>
                  <a:srgbClr val="00CC99"/>
                </a:solidFill>
              </a:rPr>
              <a:t>프로세스로</a:t>
            </a:r>
            <a:r>
              <a:rPr lang="en-US" altLang="ko-KR" sz="1400" b="0" i="0" dirty="0">
                <a:solidFill>
                  <a:srgbClr val="00CC99"/>
                </a:solidFill>
              </a:rPr>
              <a:t>, Celery Beat</a:t>
            </a:r>
            <a:r>
              <a:rPr lang="ko-KR" altLang="en-US" sz="1400" b="0" i="0" dirty="0">
                <a:solidFill>
                  <a:srgbClr val="00CC99"/>
                </a:solidFill>
              </a:rPr>
              <a:t>나 예약된 작업을 받아 실행하며 병렬 작업 처리 가능</a:t>
            </a:r>
            <a:endParaRPr lang="en-US" altLang="ko-KR" sz="1600" b="0" i="0" dirty="0">
              <a:solidFill>
                <a:srgbClr val="00CC99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BD7F581-1BC6-FA54-475D-E76A89AFCB07}"/>
              </a:ext>
            </a:extLst>
          </p:cNvPr>
          <p:cNvSpPr txBox="1">
            <a:spLocks/>
          </p:cNvSpPr>
          <p:nvPr/>
        </p:nvSpPr>
        <p:spPr>
          <a:xfrm>
            <a:off x="3365084" y="4192871"/>
            <a:ext cx="5815428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CC99"/>
                </a:solidFill>
              </a:rPr>
              <a:t>// Celery </a:t>
            </a:r>
            <a:r>
              <a:rPr lang="ko-KR" altLang="en-US" sz="1400" b="0" i="0" dirty="0">
                <a:solidFill>
                  <a:srgbClr val="00CC99"/>
                </a:solidFill>
              </a:rPr>
              <a:t>클러스터를 모니터링하고 관리하기 위한 웹 기반 대시보드로</a:t>
            </a:r>
            <a:r>
              <a:rPr lang="en-US" altLang="ko-KR" sz="1400" b="0" i="0" dirty="0">
                <a:solidFill>
                  <a:srgbClr val="00CC99"/>
                </a:solidFill>
              </a:rPr>
              <a:t>, </a:t>
            </a:r>
            <a:r>
              <a:rPr lang="ko-KR" altLang="en-US" sz="1400" b="0" i="0" dirty="0">
                <a:solidFill>
                  <a:srgbClr val="00CC99"/>
                </a:solidFill>
              </a:rPr>
              <a:t>작업 상태 및 진행 상황을 실시간으로 확인하며 관리 도구</a:t>
            </a:r>
            <a:endParaRPr lang="en-US" altLang="ko-KR" sz="1600" b="0" i="0" dirty="0">
              <a:solidFill>
                <a:srgbClr val="00C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0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11560" y="959808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celery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적용 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194E7CF-3CDE-A614-F5B0-E403AB8EB59F}"/>
              </a:ext>
            </a:extLst>
          </p:cNvPr>
          <p:cNvSpPr txBox="1">
            <a:spLocks/>
          </p:cNvSpPr>
          <p:nvPr/>
        </p:nvSpPr>
        <p:spPr>
          <a:xfrm>
            <a:off x="755576" y="1628800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</a:rPr>
              <a:t>&gt; django/settings.py</a:t>
            </a:r>
            <a:endParaRPr lang="en-US" altLang="ko-KR" sz="1800" b="0" i="0" dirty="0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F6B63DB-997F-23FB-FE27-FF8A676F1F15}"/>
              </a:ext>
            </a:extLst>
          </p:cNvPr>
          <p:cNvSpPr txBox="1">
            <a:spLocks/>
          </p:cNvSpPr>
          <p:nvPr/>
        </p:nvSpPr>
        <p:spPr>
          <a:xfrm>
            <a:off x="784236" y="2619112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F43ED9-A19F-00AD-BB97-4260ADA3E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90" y="2248082"/>
            <a:ext cx="7342220" cy="1592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75B88C-0049-64F9-B9AF-5282921FD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90" y="3840084"/>
            <a:ext cx="2446974" cy="276953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EFA25713-4F66-878F-E259-FE73DCA54F02}"/>
              </a:ext>
            </a:extLst>
          </p:cNvPr>
          <p:cNvSpPr txBox="1">
            <a:spLocks/>
          </p:cNvSpPr>
          <p:nvPr/>
        </p:nvSpPr>
        <p:spPr>
          <a:xfrm>
            <a:off x="3419872" y="4452556"/>
            <a:ext cx="3816424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</a:rPr>
              <a:t>작업 상태 </a:t>
            </a:r>
            <a:r>
              <a:rPr lang="en-US" altLang="ko-KR" sz="1600" b="0" i="0" dirty="0">
                <a:solidFill>
                  <a:schemeClr val="tx1"/>
                </a:solidFill>
              </a:rPr>
              <a:t>(State)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</a:rPr>
              <a:t>결과 데이터 </a:t>
            </a:r>
            <a:r>
              <a:rPr lang="en-US" altLang="ko-KR" sz="1600" b="0" i="0" dirty="0">
                <a:solidFill>
                  <a:schemeClr val="tx1"/>
                </a:solidFill>
              </a:rPr>
              <a:t>(Result Data)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</a:rPr>
              <a:t>예외 정보 </a:t>
            </a:r>
            <a:r>
              <a:rPr lang="en-US" altLang="ko-KR" sz="1600" b="0" i="0" dirty="0">
                <a:solidFill>
                  <a:schemeClr val="tx1"/>
                </a:solidFill>
              </a:rPr>
              <a:t>(Exception Information)</a:t>
            </a: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tx1"/>
                </a:solidFill>
              </a:rPr>
              <a:t>작업 식별자 </a:t>
            </a:r>
            <a:r>
              <a:rPr lang="en-US" altLang="ko-KR" sz="1600" b="0" i="0" dirty="0">
                <a:solidFill>
                  <a:schemeClr val="tx1"/>
                </a:solidFill>
              </a:rPr>
              <a:t>(Task Identifier)</a:t>
            </a:r>
          </a:p>
        </p:txBody>
      </p:sp>
    </p:spTree>
    <p:extLst>
      <p:ext uri="{BB962C8B-B14F-4D97-AF65-F5344CB8AC3E}">
        <p14:creationId xmlns:p14="http://schemas.microsoft.com/office/powerpoint/2010/main" val="118236120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25744</TotalTime>
  <Words>523</Words>
  <Application>Microsoft Office PowerPoint</Application>
  <PresentationFormat>화면 슬라이드 쇼(4:3)</PresentationFormat>
  <Paragraphs>90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상권분석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1626</cp:revision>
  <cp:lastPrinted>2016-11-01T07:29:09Z</cp:lastPrinted>
  <dcterms:created xsi:type="dcterms:W3CDTF">2013-09-09T21:16:08Z</dcterms:created>
  <dcterms:modified xsi:type="dcterms:W3CDTF">2023-10-05T08:01:00Z</dcterms:modified>
</cp:coreProperties>
</file>