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429" r:id="rId2"/>
    <p:sldId id="428" r:id="rId3"/>
    <p:sldId id="433" r:id="rId4"/>
    <p:sldId id="434" r:id="rId5"/>
    <p:sldId id="435" r:id="rId6"/>
    <p:sldId id="436" r:id="rId7"/>
    <p:sldId id="437" r:id="rId8"/>
    <p:sldId id="440" r:id="rId9"/>
    <p:sldId id="439" r:id="rId10"/>
    <p:sldId id="441" r:id="rId11"/>
    <p:sldId id="442" r:id="rId12"/>
    <p:sldId id="443" r:id="rId13"/>
    <p:sldId id="438" r:id="rId14"/>
    <p:sldId id="444" r:id="rId15"/>
    <p:sldId id="393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244" autoAdjust="0"/>
  </p:normalViewPr>
  <p:slideViewPr>
    <p:cSldViewPr>
      <p:cViewPr varScale="1">
        <p:scale>
          <a:sx n="62" d="100"/>
          <a:sy n="62" d="100"/>
        </p:scale>
        <p:origin x="2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Bigdata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/21.7.1/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ko-KR" altLang="en-US" dirty="0" err="1">
                <a:latin typeface="+mn-ea"/>
                <a:ea typeface="+mn-ea"/>
              </a:rPr>
              <a:t>하차총승객수</a:t>
            </a:r>
            <a:r>
              <a:rPr lang="ko-KR" altLang="en-US" dirty="0">
                <a:latin typeface="+mn-ea"/>
                <a:ea typeface="+mn-ea"/>
              </a:rPr>
              <a:t> 구하기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E7873-19B2-4EB6-A44F-7C7A84A902B8}"/>
              </a:ext>
            </a:extLst>
          </p:cNvPr>
          <p:cNvSpPr txBox="1"/>
          <p:nvPr/>
        </p:nvSpPr>
        <p:spPr>
          <a:xfrm>
            <a:off x="467544" y="1984021"/>
            <a:ext cx="8676456" cy="3596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from </a:t>
            </a:r>
            <a:r>
              <a:rPr lang="en-US" altLang="ko-KR" sz="1400" dirty="0" err="1">
                <a:latin typeface="+mn-ea"/>
                <a:ea typeface="+mn-ea"/>
              </a:rPr>
              <a:t>pyspark.sql</a:t>
            </a:r>
            <a:r>
              <a:rPr lang="en-US" altLang="ko-KR" sz="1400" dirty="0">
                <a:latin typeface="+mn-ea"/>
                <a:ea typeface="+mn-ea"/>
              </a:rPr>
              <a:t> import Row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def </a:t>
            </a:r>
            <a:r>
              <a:rPr lang="en-US" altLang="ko-KR" sz="1400" dirty="0" err="1">
                <a:latin typeface="+mn-ea"/>
                <a:ea typeface="+mn-ea"/>
              </a:rPr>
              <a:t>busUseAddTotal</a:t>
            </a:r>
            <a:r>
              <a:rPr lang="en-US" altLang="ko-KR" sz="1400" dirty="0">
                <a:latin typeface="+mn-ea"/>
                <a:ea typeface="+mn-ea"/>
              </a:rPr>
              <a:t>(row):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row = </a:t>
            </a:r>
            <a:r>
              <a:rPr lang="en-US" altLang="ko-KR" sz="1400" dirty="0" err="1">
                <a:latin typeface="+mn-ea"/>
                <a:ea typeface="+mn-ea"/>
              </a:rPr>
              <a:t>row.asDict</a:t>
            </a:r>
            <a:r>
              <a:rPr lang="en-US" altLang="ko-KR" sz="1400" dirty="0">
                <a:latin typeface="+mn-ea"/>
                <a:ea typeface="+mn-ea"/>
              </a:rPr>
              <a:t>()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#dataframe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을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python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자료형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dict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으로 변형</a:t>
            </a:r>
            <a:endParaRPr lang="en-US" altLang="ko-KR" sz="1400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outCount</a:t>
            </a:r>
            <a:r>
              <a:rPr lang="en-US" altLang="ko-KR" sz="1400" dirty="0">
                <a:latin typeface="+mn-ea"/>
                <a:ea typeface="+mn-ea"/>
              </a:rPr>
              <a:t> = 0       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하차총승객수를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저장할 변수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</a:t>
            </a:r>
            <a:r>
              <a:rPr lang="en-US" altLang="ko-KR" sz="1400" dirty="0" err="1">
                <a:latin typeface="+mn-ea"/>
                <a:ea typeface="+mn-ea"/>
              </a:rPr>
              <a:t>row.keys</a:t>
            </a:r>
            <a:r>
              <a:rPr lang="en-US" altLang="ko-KR" sz="1400" dirty="0">
                <a:latin typeface="+mn-ea"/>
                <a:ea typeface="+mn-ea"/>
              </a:rPr>
              <a:t>():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#keys()-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사전 키들을 리턴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elif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i.endswith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 err="1">
                <a:latin typeface="+mn-ea"/>
                <a:ea typeface="+mn-ea"/>
              </a:rPr>
              <a:t>하차총승객수</a:t>
            </a:r>
            <a:r>
              <a:rPr lang="en-US" altLang="ko-KR" sz="1400" dirty="0">
                <a:latin typeface="+mn-ea"/>
                <a:ea typeface="+mn-ea"/>
              </a:rPr>
              <a:t>")):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문자열이 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하차총승객수로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끝나는지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    </a:t>
            </a:r>
            <a:r>
              <a:rPr lang="en-US" altLang="ko-KR" sz="1400" dirty="0" err="1">
                <a:latin typeface="+mn-ea"/>
                <a:ea typeface="+mn-ea"/>
              </a:rPr>
              <a:t>outCount</a:t>
            </a:r>
            <a:r>
              <a:rPr lang="en-US" altLang="ko-KR" sz="1400" dirty="0">
                <a:latin typeface="+mn-ea"/>
                <a:ea typeface="+mn-ea"/>
              </a:rPr>
              <a:t> += row[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       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#key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를 사용해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value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얻기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outCount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값과 합해서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outCount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row['</a:t>
            </a:r>
            <a:r>
              <a:rPr lang="ko-KR" altLang="en-US" sz="1400" dirty="0" err="1">
                <a:latin typeface="+mn-ea"/>
                <a:ea typeface="+mn-ea"/>
              </a:rPr>
              <a:t>하차총승객수</a:t>
            </a:r>
            <a:r>
              <a:rPr lang="en-US" altLang="ko-KR" sz="1400" dirty="0">
                <a:latin typeface="+mn-ea"/>
                <a:ea typeface="+mn-ea"/>
              </a:rPr>
              <a:t>'] = outcount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딕셔너리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row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에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key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는 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하차총승객수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, value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는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outCount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값으로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result = Row(**row)             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#row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를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Row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데이터 타입으로 변경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return result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94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busUseAddTotal</a:t>
            </a:r>
            <a:r>
              <a:rPr lang="en-US" altLang="ko-KR" dirty="0">
                <a:latin typeface="+mn-ea"/>
                <a:ea typeface="+mn-ea"/>
              </a:rPr>
              <a:t>()</a:t>
            </a:r>
            <a:r>
              <a:rPr lang="ko-KR" altLang="en-US" dirty="0">
                <a:latin typeface="+mn-ea"/>
                <a:ea typeface="+mn-ea"/>
              </a:rPr>
              <a:t> 호출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2400" dirty="0"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 err="1">
                <a:latin typeface="+mn-ea"/>
                <a:ea typeface="+mn-ea"/>
              </a:rPr>
              <a:t>승차총승객수와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하차총승객수를</a:t>
            </a:r>
            <a:r>
              <a:rPr lang="ko-KR" altLang="en-US" sz="1800" dirty="0">
                <a:latin typeface="+mn-ea"/>
                <a:ea typeface="+mn-ea"/>
              </a:rPr>
              <a:t> 구하는 함수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E7873-19B2-4EB6-A44F-7C7A84A902B8}"/>
              </a:ext>
            </a:extLst>
          </p:cNvPr>
          <p:cNvSpPr txBox="1"/>
          <p:nvPr/>
        </p:nvSpPr>
        <p:spPr>
          <a:xfrm>
            <a:off x="936104" y="2132856"/>
            <a:ext cx="8676456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df = </a:t>
            </a:r>
            <a:r>
              <a:rPr lang="en-US" altLang="ko-KR" sz="2000" dirty="0" err="1">
                <a:latin typeface="+mn-ea"/>
                <a:ea typeface="+mn-ea"/>
              </a:rPr>
              <a:t>df.rdd.map</a:t>
            </a:r>
            <a:r>
              <a:rPr lang="en-US" altLang="ko-KR" sz="2000" dirty="0">
                <a:latin typeface="+mn-ea"/>
                <a:ea typeface="+mn-ea"/>
              </a:rPr>
              <a:t>(lambda row : </a:t>
            </a:r>
            <a:r>
              <a:rPr lang="en-US" altLang="ko-KR" sz="2000" dirty="0" err="1">
                <a:latin typeface="+mn-ea"/>
                <a:ea typeface="+mn-ea"/>
              </a:rPr>
              <a:t>busUseAddTotal</a:t>
            </a:r>
            <a:r>
              <a:rPr lang="en-US" altLang="ko-KR" sz="2000" dirty="0">
                <a:latin typeface="+mn-ea"/>
                <a:ea typeface="+mn-ea"/>
              </a:rPr>
              <a:t>(row)).</a:t>
            </a:r>
            <a:r>
              <a:rPr lang="en-US" altLang="ko-KR" sz="2000" dirty="0" err="1">
                <a:latin typeface="+mn-ea"/>
                <a:ea typeface="+mn-ea"/>
              </a:rPr>
              <a:t>toDF</a:t>
            </a:r>
            <a:r>
              <a:rPr lang="en-US" altLang="ko-KR" sz="2000" dirty="0">
                <a:latin typeface="+mn-ea"/>
                <a:ea typeface="+mn-ea"/>
              </a:rPr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D900CA-EAAE-4BB1-99C2-53785B1AE513}"/>
              </a:ext>
            </a:extLst>
          </p:cNvPr>
          <p:cNvCxnSpPr>
            <a:cxnSpLocks/>
          </p:cNvCxnSpPr>
          <p:nvPr/>
        </p:nvCxnSpPr>
        <p:spPr>
          <a:xfrm>
            <a:off x="1763688" y="263691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694773-1A29-4C09-9AC1-CA3731E6C7CE}"/>
              </a:ext>
            </a:extLst>
          </p:cNvPr>
          <p:cNvCxnSpPr>
            <a:cxnSpLocks/>
          </p:cNvCxnSpPr>
          <p:nvPr/>
        </p:nvCxnSpPr>
        <p:spPr>
          <a:xfrm>
            <a:off x="2627784" y="2636912"/>
            <a:ext cx="482453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CC99"/>
            </a:solidFill>
            <a:prstDash val="solid"/>
            <a:round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EB1BA9-A801-4AD6-8B90-B125DCF2BAFE}"/>
              </a:ext>
            </a:extLst>
          </p:cNvPr>
          <p:cNvCxnSpPr>
            <a:cxnSpLocks/>
          </p:cNvCxnSpPr>
          <p:nvPr/>
        </p:nvCxnSpPr>
        <p:spPr>
          <a:xfrm>
            <a:off x="7524328" y="263691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9D719E-05B8-47A4-AFFF-84C7379F9354}"/>
              </a:ext>
            </a:extLst>
          </p:cNvPr>
          <p:cNvCxnSpPr>
            <a:cxnSpLocks/>
          </p:cNvCxnSpPr>
          <p:nvPr/>
        </p:nvCxnSpPr>
        <p:spPr>
          <a:xfrm>
            <a:off x="1043608" y="3212976"/>
            <a:ext cx="43197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B14A8D-BC19-4839-BCFE-B9459936A1EE}"/>
              </a:ext>
            </a:extLst>
          </p:cNvPr>
          <p:cNvCxnSpPr>
            <a:cxnSpLocks/>
          </p:cNvCxnSpPr>
          <p:nvPr/>
        </p:nvCxnSpPr>
        <p:spPr>
          <a:xfrm>
            <a:off x="1043608" y="4005064"/>
            <a:ext cx="43197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CC99"/>
            </a:solidFill>
            <a:prstDash val="solid"/>
            <a:round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E2CDCD-4B30-4EBE-ADF0-2474687B3701}"/>
              </a:ext>
            </a:extLst>
          </p:cNvPr>
          <p:cNvCxnSpPr>
            <a:cxnSpLocks/>
          </p:cNvCxnSpPr>
          <p:nvPr/>
        </p:nvCxnSpPr>
        <p:spPr>
          <a:xfrm>
            <a:off x="1043608" y="4797152"/>
            <a:ext cx="43197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DE6FDF-86E8-4359-A25C-2259B5575847}"/>
              </a:ext>
            </a:extLst>
          </p:cNvPr>
          <p:cNvSpPr txBox="1"/>
          <p:nvPr/>
        </p:nvSpPr>
        <p:spPr>
          <a:xfrm>
            <a:off x="971600" y="3212976"/>
            <a:ext cx="817240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n-ea"/>
                <a:ea typeface="+mn-ea"/>
              </a:rPr>
              <a:t>Dataframe</a:t>
            </a:r>
            <a:r>
              <a:rPr lang="ko-KR" altLang="en-US" sz="2000" dirty="0">
                <a:latin typeface="+mn-ea"/>
                <a:ea typeface="+mn-ea"/>
              </a:rPr>
              <a:t>을 </a:t>
            </a:r>
            <a:r>
              <a:rPr lang="en-US" altLang="ko-KR" sz="2000" dirty="0" err="1">
                <a:latin typeface="+mn-ea"/>
                <a:ea typeface="+mn-ea"/>
              </a:rPr>
              <a:t>rdd</a:t>
            </a:r>
            <a:r>
              <a:rPr lang="ko-KR" altLang="en-US" sz="2000" dirty="0">
                <a:latin typeface="+mn-ea"/>
                <a:ea typeface="+mn-ea"/>
              </a:rPr>
              <a:t>로 바꿔준다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10705C-9B54-4A56-87D5-DB36ADA3B30A}"/>
              </a:ext>
            </a:extLst>
          </p:cNvPr>
          <p:cNvSpPr txBox="1"/>
          <p:nvPr/>
        </p:nvSpPr>
        <p:spPr>
          <a:xfrm>
            <a:off x="969392" y="4005064"/>
            <a:ext cx="734702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Map()</a:t>
            </a:r>
            <a:r>
              <a:rPr lang="ko-KR" altLang="en-US" sz="2000" dirty="0">
                <a:latin typeface="+mn-ea"/>
                <a:ea typeface="+mn-ea"/>
              </a:rPr>
              <a:t>을 이용해 </a:t>
            </a:r>
            <a:r>
              <a:rPr lang="en-US" altLang="ko-KR" sz="2000" dirty="0" err="1">
                <a:latin typeface="+mn-ea"/>
                <a:ea typeface="+mn-ea"/>
              </a:rPr>
              <a:t>busUseAddTotal</a:t>
            </a:r>
            <a:r>
              <a:rPr lang="en-US" altLang="ko-KR" sz="2000" dirty="0">
                <a:latin typeface="+mn-ea"/>
                <a:ea typeface="+mn-ea"/>
              </a:rPr>
              <a:t>() </a:t>
            </a:r>
            <a:r>
              <a:rPr lang="ko-KR" altLang="en-US" sz="2000" dirty="0">
                <a:latin typeface="+mn-ea"/>
                <a:ea typeface="+mn-ea"/>
              </a:rPr>
              <a:t>함수를 호출한다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0175F-0F6E-412B-98F4-225BFA73A55F}"/>
              </a:ext>
            </a:extLst>
          </p:cNvPr>
          <p:cNvSpPr txBox="1"/>
          <p:nvPr/>
        </p:nvSpPr>
        <p:spPr>
          <a:xfrm>
            <a:off x="971600" y="4819088"/>
            <a:ext cx="734702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n-ea"/>
                <a:ea typeface="+mn-ea"/>
              </a:rPr>
              <a:t>rdd</a:t>
            </a:r>
            <a:r>
              <a:rPr lang="ko-KR" altLang="en-US" sz="2000" dirty="0">
                <a:latin typeface="+mn-ea"/>
                <a:ea typeface="+mn-ea"/>
              </a:rPr>
              <a:t>를 </a:t>
            </a:r>
            <a:r>
              <a:rPr lang="en-US" altLang="ko-KR" sz="2000" dirty="0" err="1">
                <a:latin typeface="+mn-ea"/>
                <a:ea typeface="+mn-ea"/>
              </a:rPr>
              <a:t>dataframe</a:t>
            </a:r>
            <a:r>
              <a:rPr lang="ko-KR" altLang="en-US" sz="2000" dirty="0">
                <a:latin typeface="+mn-ea"/>
                <a:ea typeface="+mn-ea"/>
              </a:rPr>
              <a:t>으로 바꿔준다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83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204AD-2E3A-423E-9876-68C14CD7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850633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3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ko-KR" altLang="en-US" dirty="0">
                <a:latin typeface="+mn-ea"/>
                <a:ea typeface="+mn-ea"/>
              </a:rPr>
              <a:t>각 버스 정류장의 하차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승차 총 </a:t>
            </a:r>
            <a:r>
              <a:rPr lang="ko-KR" altLang="en-US" dirty="0" err="1">
                <a:latin typeface="+mn-ea"/>
                <a:ea typeface="+mn-ea"/>
              </a:rPr>
              <a:t>승객수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1187624" y="1736168"/>
            <a:ext cx="85503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df2 = </a:t>
            </a:r>
            <a:r>
              <a:rPr lang="en-US" altLang="ko-KR" sz="2000" dirty="0" err="1">
                <a:latin typeface="+mn-ea"/>
                <a:ea typeface="+mn-ea"/>
              </a:rPr>
              <a:t>df.groupBy</a:t>
            </a:r>
            <a:r>
              <a:rPr lang="en-US" altLang="ko-KR" sz="2000" dirty="0">
                <a:latin typeface="+mn-ea"/>
                <a:ea typeface="+mn-ea"/>
              </a:rPr>
              <a:t>("</a:t>
            </a:r>
            <a:r>
              <a:rPr lang="ko-KR" altLang="en-US" sz="2000" dirty="0">
                <a:latin typeface="+mn-ea"/>
                <a:ea typeface="+mn-ea"/>
              </a:rPr>
              <a:t>버스정류장</a:t>
            </a:r>
            <a:r>
              <a:rPr lang="en-US" altLang="ko-KR" sz="2000" dirty="0">
                <a:latin typeface="+mn-ea"/>
                <a:ea typeface="+mn-ea"/>
              </a:rPr>
              <a:t>ARS</a:t>
            </a:r>
            <a:r>
              <a:rPr lang="ko-KR" altLang="en-US" sz="2000" dirty="0">
                <a:latin typeface="+mn-ea"/>
                <a:ea typeface="+mn-ea"/>
              </a:rPr>
              <a:t>번호</a:t>
            </a:r>
            <a:r>
              <a:rPr lang="en-US" altLang="ko-KR" sz="2000" dirty="0">
                <a:latin typeface="+mn-ea"/>
                <a:ea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       .</a:t>
            </a:r>
            <a:r>
              <a:rPr lang="en-US" altLang="ko-KR" sz="2000" dirty="0" err="1">
                <a:latin typeface="+mn-ea"/>
                <a:ea typeface="+mn-ea"/>
              </a:rPr>
              <a:t>agg</a:t>
            </a:r>
            <a:r>
              <a:rPr lang="en-US" altLang="ko-KR" sz="2000" dirty="0">
                <a:latin typeface="+mn-ea"/>
                <a:ea typeface="+mn-ea"/>
              </a:rPr>
              <a:t>(sum("</a:t>
            </a:r>
            <a:r>
              <a:rPr lang="ko-KR" altLang="en-US" sz="2000" dirty="0" err="1">
                <a:latin typeface="+mn-ea"/>
                <a:ea typeface="+mn-ea"/>
              </a:rPr>
              <a:t>승차총승객수</a:t>
            </a:r>
            <a:r>
              <a:rPr lang="en-US" altLang="ko-KR" sz="2000" dirty="0">
                <a:latin typeface="+mn-ea"/>
                <a:ea typeface="+mn-ea"/>
              </a:rPr>
              <a:t>"),sum("</a:t>
            </a:r>
            <a:r>
              <a:rPr lang="ko-KR" altLang="en-US" sz="2000" dirty="0" err="1">
                <a:latin typeface="+mn-ea"/>
                <a:ea typeface="+mn-ea"/>
              </a:rPr>
              <a:t>하차총승객수</a:t>
            </a:r>
            <a:r>
              <a:rPr lang="en-US" altLang="ko-KR" sz="2000" dirty="0">
                <a:latin typeface="+mn-ea"/>
                <a:ea typeface="+mn-ea"/>
              </a:rPr>
              <a:t>"))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D691E-B318-43BF-A445-0F0576383A5B}"/>
              </a:ext>
            </a:extLst>
          </p:cNvPr>
          <p:cNvCxnSpPr>
            <a:cxnSpLocks/>
          </p:cNvCxnSpPr>
          <p:nvPr/>
        </p:nvCxnSpPr>
        <p:spPr>
          <a:xfrm>
            <a:off x="2123728" y="2276872"/>
            <a:ext cx="396044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14D64E-409E-4FF9-BA36-099B4D035BB6}"/>
              </a:ext>
            </a:extLst>
          </p:cNvPr>
          <p:cNvCxnSpPr>
            <a:cxnSpLocks/>
          </p:cNvCxnSpPr>
          <p:nvPr/>
        </p:nvCxnSpPr>
        <p:spPr>
          <a:xfrm>
            <a:off x="971600" y="2841922"/>
            <a:ext cx="43204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78098B-3910-48BF-A67B-39E74226AAE6}"/>
              </a:ext>
            </a:extLst>
          </p:cNvPr>
          <p:cNvSpPr txBox="1"/>
          <p:nvPr/>
        </p:nvSpPr>
        <p:spPr>
          <a:xfrm>
            <a:off x="899592" y="2863858"/>
            <a:ext cx="468052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  <a:ea typeface="+mn-ea"/>
              </a:rPr>
              <a:t>버스정류장</a:t>
            </a:r>
            <a:r>
              <a:rPr lang="en-US" altLang="ko-KR" sz="2000" dirty="0">
                <a:latin typeface="+mn-ea"/>
                <a:ea typeface="+mn-ea"/>
              </a:rPr>
              <a:t>ARS</a:t>
            </a:r>
            <a:r>
              <a:rPr lang="ko-KR" altLang="en-US" sz="2000" dirty="0">
                <a:latin typeface="+mn-ea"/>
                <a:ea typeface="+mn-ea"/>
              </a:rPr>
              <a:t>번호로 그룹화를 해준다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FA1103-E4F9-46C4-AC2E-9C104A76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85"/>
          <a:stretch/>
        </p:blipFill>
        <p:spPr>
          <a:xfrm>
            <a:off x="505386" y="3572927"/>
            <a:ext cx="4340131" cy="18225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E39A60-F761-44CA-BFA3-B42FA5A3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2"/>
          <a:stretch/>
        </p:blipFill>
        <p:spPr>
          <a:xfrm>
            <a:off x="4868213" y="3345978"/>
            <a:ext cx="3470899" cy="353710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79A8AF-F789-4A7A-8CFD-5D2976608CC2}"/>
              </a:ext>
            </a:extLst>
          </p:cNvPr>
          <p:cNvSpPr/>
          <p:nvPr/>
        </p:nvSpPr>
        <p:spPr>
          <a:xfrm>
            <a:off x="1151620" y="3717154"/>
            <a:ext cx="1800200" cy="1672971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1F090B-3ABF-4926-96D4-B96DF7A18674}"/>
              </a:ext>
            </a:extLst>
          </p:cNvPr>
          <p:cNvSpPr/>
          <p:nvPr/>
        </p:nvSpPr>
        <p:spPr>
          <a:xfrm>
            <a:off x="5602808" y="3304914"/>
            <a:ext cx="985416" cy="3394266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64532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ko-KR" altLang="en-US" dirty="0">
                <a:latin typeface="+mn-ea"/>
                <a:ea typeface="+mn-ea"/>
              </a:rPr>
              <a:t>각 버스 정류장의 하차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승차 총 </a:t>
            </a:r>
            <a:r>
              <a:rPr lang="ko-KR" altLang="en-US" dirty="0" err="1">
                <a:latin typeface="+mn-ea"/>
                <a:ea typeface="+mn-ea"/>
              </a:rPr>
              <a:t>승객수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1043608" y="1772816"/>
            <a:ext cx="85503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df2 = </a:t>
            </a:r>
            <a:r>
              <a:rPr lang="en-US" altLang="ko-KR" sz="2000" dirty="0" err="1">
                <a:latin typeface="+mn-ea"/>
                <a:ea typeface="+mn-ea"/>
              </a:rPr>
              <a:t>df.groupBy</a:t>
            </a:r>
            <a:r>
              <a:rPr lang="en-US" altLang="ko-KR" sz="2000" dirty="0">
                <a:latin typeface="+mn-ea"/>
                <a:ea typeface="+mn-ea"/>
              </a:rPr>
              <a:t>("</a:t>
            </a:r>
            <a:r>
              <a:rPr lang="ko-KR" altLang="en-US" sz="2000" dirty="0">
                <a:latin typeface="+mn-ea"/>
                <a:ea typeface="+mn-ea"/>
              </a:rPr>
              <a:t>버스정류장</a:t>
            </a:r>
            <a:r>
              <a:rPr lang="en-US" altLang="ko-KR" sz="2000" dirty="0">
                <a:latin typeface="+mn-ea"/>
                <a:ea typeface="+mn-ea"/>
              </a:rPr>
              <a:t>ARS</a:t>
            </a:r>
            <a:r>
              <a:rPr lang="ko-KR" altLang="en-US" sz="2000" dirty="0">
                <a:latin typeface="+mn-ea"/>
                <a:ea typeface="+mn-ea"/>
              </a:rPr>
              <a:t>번호</a:t>
            </a:r>
            <a:r>
              <a:rPr lang="en-US" altLang="ko-KR" sz="2000" dirty="0">
                <a:latin typeface="+mn-ea"/>
                <a:ea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       .</a:t>
            </a:r>
            <a:r>
              <a:rPr lang="en-US" altLang="ko-KR" sz="2000" dirty="0" err="1">
                <a:latin typeface="+mn-ea"/>
                <a:ea typeface="+mn-ea"/>
              </a:rPr>
              <a:t>agg</a:t>
            </a:r>
            <a:r>
              <a:rPr lang="en-US" altLang="ko-KR" sz="2000" dirty="0">
                <a:latin typeface="+mn-ea"/>
                <a:ea typeface="+mn-ea"/>
              </a:rPr>
              <a:t>(sum("</a:t>
            </a:r>
            <a:r>
              <a:rPr lang="ko-KR" altLang="en-US" sz="2000" dirty="0" err="1">
                <a:latin typeface="+mn-ea"/>
                <a:ea typeface="+mn-ea"/>
              </a:rPr>
              <a:t>승차총승객수</a:t>
            </a:r>
            <a:r>
              <a:rPr lang="en-US" altLang="ko-KR" sz="2000" dirty="0">
                <a:latin typeface="+mn-ea"/>
                <a:ea typeface="+mn-ea"/>
              </a:rPr>
              <a:t>"),sum("</a:t>
            </a:r>
            <a:r>
              <a:rPr lang="ko-KR" altLang="en-US" sz="2000" dirty="0" err="1">
                <a:latin typeface="+mn-ea"/>
                <a:ea typeface="+mn-ea"/>
              </a:rPr>
              <a:t>하차총승객수</a:t>
            </a:r>
            <a:r>
              <a:rPr lang="en-US" altLang="ko-KR" sz="2000" dirty="0">
                <a:latin typeface="+mn-ea"/>
                <a:ea typeface="+mn-ea"/>
              </a:rPr>
              <a:t>"))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D691E-B318-43BF-A445-0F0576383A5B}"/>
              </a:ext>
            </a:extLst>
          </p:cNvPr>
          <p:cNvCxnSpPr>
            <a:cxnSpLocks/>
          </p:cNvCxnSpPr>
          <p:nvPr/>
        </p:nvCxnSpPr>
        <p:spPr>
          <a:xfrm>
            <a:off x="2123728" y="2720073"/>
            <a:ext cx="5760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CC99"/>
            </a:solidFill>
            <a:prstDash val="solid"/>
            <a:round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14D64E-409E-4FF9-BA36-099B4D035BB6}"/>
              </a:ext>
            </a:extLst>
          </p:cNvPr>
          <p:cNvCxnSpPr>
            <a:cxnSpLocks/>
          </p:cNvCxnSpPr>
          <p:nvPr/>
        </p:nvCxnSpPr>
        <p:spPr>
          <a:xfrm>
            <a:off x="971600" y="3118655"/>
            <a:ext cx="432048" cy="0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78098B-3910-48BF-A67B-39E74226AAE6}"/>
              </a:ext>
            </a:extLst>
          </p:cNvPr>
          <p:cNvSpPr txBox="1"/>
          <p:nvPr/>
        </p:nvSpPr>
        <p:spPr>
          <a:xfrm>
            <a:off x="899592" y="3140591"/>
            <a:ext cx="561662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  <a:ea typeface="+mn-ea"/>
              </a:rPr>
              <a:t>여러 집계처리를 한번에 가능하게 해준다</a:t>
            </a:r>
            <a:endParaRPr lang="en-US" altLang="ko-KR" sz="2000" dirty="0"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507594-B1D1-4138-A8C6-343704046726}"/>
              </a:ext>
            </a:extLst>
          </p:cNvPr>
          <p:cNvCxnSpPr>
            <a:cxnSpLocks/>
          </p:cNvCxnSpPr>
          <p:nvPr/>
        </p:nvCxnSpPr>
        <p:spPr>
          <a:xfrm>
            <a:off x="2771800" y="2716601"/>
            <a:ext cx="468052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A39FF3-73E3-4BBA-8B6A-134E3963A719}"/>
              </a:ext>
            </a:extLst>
          </p:cNvPr>
          <p:cNvCxnSpPr>
            <a:cxnSpLocks/>
          </p:cNvCxnSpPr>
          <p:nvPr/>
        </p:nvCxnSpPr>
        <p:spPr>
          <a:xfrm>
            <a:off x="971600" y="3933056"/>
            <a:ext cx="43204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D6FFA4-04EC-445F-98AC-E9D12288C954}"/>
              </a:ext>
            </a:extLst>
          </p:cNvPr>
          <p:cNvSpPr txBox="1"/>
          <p:nvPr/>
        </p:nvSpPr>
        <p:spPr>
          <a:xfrm>
            <a:off x="899592" y="3959936"/>
            <a:ext cx="5616624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+mn-ea"/>
                <a:ea typeface="+mn-ea"/>
              </a:rPr>
              <a:t>승차총승객수</a:t>
            </a:r>
            <a:r>
              <a:rPr lang="ko-KR" altLang="en-US" sz="2000" dirty="0">
                <a:latin typeface="+mn-ea"/>
                <a:ea typeface="+mn-ea"/>
              </a:rPr>
              <a:t> 값을 전부 더해준다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+mn-ea"/>
                <a:ea typeface="+mn-ea"/>
              </a:rPr>
              <a:t>하차총승객수</a:t>
            </a:r>
            <a:r>
              <a:rPr lang="ko-KR" altLang="en-US" sz="2000" dirty="0">
                <a:latin typeface="+mn-ea"/>
                <a:ea typeface="+mn-ea"/>
              </a:rPr>
              <a:t> 값을 전부 더해준다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17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B9BC8-029C-4938-8440-5360A602A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t="7777" b="30007"/>
          <a:stretch/>
        </p:blipFill>
        <p:spPr>
          <a:xfrm>
            <a:off x="539552" y="2655841"/>
            <a:ext cx="8353623" cy="1602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7" y="1194531"/>
            <a:ext cx="2592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◆csv</a:t>
            </a:r>
            <a:r>
              <a:rPr lang="ko-KR" altLang="en-US" dirty="0">
                <a:latin typeface="+mn-ea"/>
                <a:ea typeface="+mn-ea"/>
              </a:rPr>
              <a:t> 파일 읽기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656196"/>
            <a:ext cx="4482412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spark.read.csv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en-US" altLang="ko-KR" sz="1800" dirty="0">
                <a:latin typeface="+mn-ea"/>
                <a:ea typeface="+mn-ea"/>
              </a:rPr>
              <a:t>spark</a:t>
            </a:r>
            <a:r>
              <a:rPr lang="ko-KR" altLang="en-US" sz="1800" dirty="0">
                <a:latin typeface="+mn-ea"/>
                <a:ea typeface="+mn-ea"/>
              </a:rPr>
              <a:t>에서 </a:t>
            </a:r>
            <a:r>
              <a:rPr lang="en-US" altLang="ko-KR" sz="1800" dirty="0">
                <a:latin typeface="+mn-ea"/>
                <a:ea typeface="+mn-ea"/>
              </a:rPr>
              <a:t>csv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file</a:t>
            </a:r>
            <a:r>
              <a:rPr lang="ko-KR" altLang="en-US" sz="1800" dirty="0">
                <a:latin typeface="+mn-ea"/>
                <a:ea typeface="+mn-ea"/>
              </a:rPr>
              <a:t>을 읽는 명령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spark.read.csv 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656196"/>
            <a:ext cx="8550356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header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– </a:t>
            </a:r>
            <a:r>
              <a:rPr lang="ko-KR" altLang="en-US" sz="2000" dirty="0">
                <a:latin typeface="+mn-ea"/>
                <a:ea typeface="+mn-ea"/>
              </a:rPr>
              <a:t>첫 줄이 </a:t>
            </a:r>
            <a:r>
              <a:rPr lang="en-US" altLang="ko-KR" sz="2000" dirty="0">
                <a:latin typeface="+mn-ea"/>
                <a:ea typeface="+mn-ea"/>
              </a:rPr>
              <a:t>data</a:t>
            </a:r>
            <a:r>
              <a:rPr lang="ko-KR" altLang="en-US" sz="2000" dirty="0">
                <a:latin typeface="+mn-ea"/>
                <a:ea typeface="+mn-ea"/>
              </a:rPr>
              <a:t>가 아닌 헤더인 경우 </a:t>
            </a:r>
            <a:r>
              <a:rPr lang="en-US" altLang="ko-KR" sz="2000" dirty="0">
                <a:latin typeface="+mn-ea"/>
                <a:ea typeface="+mn-ea"/>
              </a:rPr>
              <a:t>true </a:t>
            </a:r>
            <a:r>
              <a:rPr lang="ko-KR" altLang="en-US" sz="2000" dirty="0">
                <a:latin typeface="+mn-ea"/>
                <a:ea typeface="+mn-ea"/>
              </a:rPr>
              <a:t>로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&gt; header=False                    </a:t>
            </a:r>
            <a:r>
              <a:rPr lang="en-US" altLang="ko-KR" sz="1800" dirty="0">
                <a:latin typeface="+mn-ea"/>
                <a:ea typeface="+mn-ea"/>
              </a:rPr>
              <a:t>&gt; header=True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735A4-544F-4C4E-8223-54C7FD06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2796782" cy="3177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8FC06D-4516-4DCE-B9EE-2F6ED7C4B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3284984"/>
            <a:ext cx="3452159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spark.read.csv 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656196"/>
            <a:ext cx="8550356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en-US" altLang="ko-KR" sz="2000" dirty="0" err="1">
                <a:latin typeface="+mn-ea"/>
                <a:ea typeface="+mn-ea"/>
              </a:rPr>
              <a:t>inferSchema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– schema</a:t>
            </a:r>
            <a:r>
              <a:rPr lang="ko-KR" altLang="en-US" sz="2000" dirty="0">
                <a:latin typeface="+mn-ea"/>
                <a:ea typeface="+mn-ea"/>
              </a:rPr>
              <a:t>를 </a:t>
            </a:r>
            <a:r>
              <a:rPr lang="en-US" altLang="ko-KR" sz="2000" dirty="0">
                <a:latin typeface="+mn-ea"/>
                <a:ea typeface="+mn-ea"/>
              </a:rPr>
              <a:t>spark</a:t>
            </a:r>
            <a:r>
              <a:rPr lang="ko-KR" altLang="en-US" sz="2000" dirty="0">
                <a:latin typeface="+mn-ea"/>
                <a:ea typeface="+mn-ea"/>
              </a:rPr>
              <a:t>가 자동으로 찾아주는 경우 </a:t>
            </a:r>
            <a:r>
              <a:rPr lang="en-US" altLang="ko-KR" sz="2000" dirty="0">
                <a:latin typeface="+mn-ea"/>
                <a:ea typeface="+mn-ea"/>
              </a:rPr>
              <a:t>true </a:t>
            </a:r>
            <a:r>
              <a:rPr lang="ko-KR" altLang="en-US" sz="2000" dirty="0">
                <a:latin typeface="+mn-ea"/>
                <a:ea typeface="+mn-ea"/>
              </a:rPr>
              <a:t>로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&gt; </a:t>
            </a:r>
            <a:r>
              <a:rPr lang="en-US" altLang="ko-KR" sz="2000" dirty="0" err="1">
                <a:latin typeface="+mn-ea"/>
                <a:ea typeface="+mn-ea"/>
              </a:rPr>
              <a:t>inferSchema</a:t>
            </a:r>
            <a:r>
              <a:rPr lang="en-US" altLang="ko-KR" sz="2000" dirty="0">
                <a:latin typeface="+mn-ea"/>
                <a:ea typeface="+mn-ea"/>
              </a:rPr>
              <a:t> = False          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en-US" altLang="ko-KR" sz="1800" dirty="0" err="1">
                <a:latin typeface="+mn-ea"/>
                <a:ea typeface="+mn-ea"/>
              </a:rPr>
              <a:t>inferSchema</a:t>
            </a:r>
            <a:r>
              <a:rPr lang="en-US" altLang="ko-KR" sz="1800" dirty="0">
                <a:latin typeface="+mn-ea"/>
                <a:ea typeface="+mn-ea"/>
              </a:rPr>
              <a:t> = True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D2B863-9550-4AED-B927-CF3B7E480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5"/>
          <a:stretch/>
        </p:blipFill>
        <p:spPr>
          <a:xfrm>
            <a:off x="924359" y="3201722"/>
            <a:ext cx="3719649" cy="3497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5DDA88-140E-4EF0-8F12-6117FE922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01722"/>
            <a:ext cx="3719649" cy="34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 err="1">
                <a:latin typeface="+mn-ea"/>
                <a:ea typeface="+mn-ea"/>
              </a:rPr>
              <a:t>printSchema</a:t>
            </a:r>
            <a:r>
              <a:rPr lang="en-US" altLang="ko-KR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656196"/>
            <a:ext cx="8550356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– </a:t>
            </a:r>
            <a:r>
              <a:rPr lang="en-US" altLang="ko-KR" sz="2000" dirty="0" err="1">
                <a:latin typeface="+mn-ea"/>
                <a:ea typeface="+mn-ea"/>
              </a:rPr>
              <a:t>dataframe</a:t>
            </a:r>
            <a:r>
              <a:rPr lang="ko-KR" altLang="en-US" sz="2000" dirty="0">
                <a:latin typeface="+mn-ea"/>
                <a:ea typeface="+mn-ea"/>
              </a:rPr>
              <a:t>의 구조를 출력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21249-3DBD-44E1-95F0-43C9CAFE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38871"/>
            <a:ext cx="5116740" cy="46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5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show()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656196"/>
            <a:ext cx="8550356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–</a:t>
            </a:r>
            <a:r>
              <a:rPr lang="ko-KR" altLang="en-US" sz="2000" dirty="0">
                <a:latin typeface="+mn-ea"/>
                <a:ea typeface="+mn-ea"/>
              </a:rPr>
              <a:t>내용물 출력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B126D-8CB0-4732-AD7E-73D903A82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2111901"/>
            <a:ext cx="12932143" cy="46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ko-KR" altLang="en-US" dirty="0" err="1">
                <a:latin typeface="+mn-ea"/>
                <a:ea typeface="+mn-ea"/>
              </a:rPr>
              <a:t>승차총승객수</a:t>
            </a:r>
            <a:r>
              <a:rPr lang="ko-KR" altLang="en-US" dirty="0">
                <a:latin typeface="+mn-ea"/>
                <a:ea typeface="+mn-ea"/>
              </a:rPr>
              <a:t> 구하기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E11B6-3E34-4E27-99D6-887013865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-1" r="46850" b="-23436"/>
          <a:stretch/>
        </p:blipFill>
        <p:spPr>
          <a:xfrm>
            <a:off x="459067" y="2467992"/>
            <a:ext cx="8784976" cy="835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7C32CC-28F7-47DA-A1DC-CF62E1CEC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2" t="-8656" b="-1"/>
          <a:stretch/>
        </p:blipFill>
        <p:spPr>
          <a:xfrm>
            <a:off x="487407" y="3503606"/>
            <a:ext cx="8405768" cy="7894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A6BE36-D5B2-4162-8801-2AA71730CC97}"/>
              </a:ext>
            </a:extLst>
          </p:cNvPr>
          <p:cNvSpPr/>
          <p:nvPr/>
        </p:nvSpPr>
        <p:spPr>
          <a:xfrm>
            <a:off x="6444208" y="2636912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0B47A1-1246-4E52-AF97-7AD8131561BD}"/>
              </a:ext>
            </a:extLst>
          </p:cNvPr>
          <p:cNvSpPr/>
          <p:nvPr/>
        </p:nvSpPr>
        <p:spPr>
          <a:xfrm>
            <a:off x="8398203" y="2623964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1DCA1A-B1AC-4821-9373-058F71205035}"/>
              </a:ext>
            </a:extLst>
          </p:cNvPr>
          <p:cNvSpPr/>
          <p:nvPr/>
        </p:nvSpPr>
        <p:spPr>
          <a:xfrm>
            <a:off x="1691680" y="3737714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16CF05-57B8-41E3-A95E-D47F8F2D8B63}"/>
              </a:ext>
            </a:extLst>
          </p:cNvPr>
          <p:cNvSpPr/>
          <p:nvPr/>
        </p:nvSpPr>
        <p:spPr>
          <a:xfrm>
            <a:off x="3760049" y="3722469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BA577C-F1E2-401F-9BAD-765D7852B5E3}"/>
              </a:ext>
            </a:extLst>
          </p:cNvPr>
          <p:cNvSpPr/>
          <p:nvPr/>
        </p:nvSpPr>
        <p:spPr>
          <a:xfrm>
            <a:off x="5772852" y="3750662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71B410-2869-4CE1-B75E-06A2ABEFF8CD}"/>
              </a:ext>
            </a:extLst>
          </p:cNvPr>
          <p:cNvSpPr/>
          <p:nvPr/>
        </p:nvSpPr>
        <p:spPr>
          <a:xfrm>
            <a:off x="7841221" y="3722469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FA2EF1-D32B-4B63-AEED-599BCC386C0D}"/>
              </a:ext>
            </a:extLst>
          </p:cNvPr>
          <p:cNvSpPr/>
          <p:nvPr/>
        </p:nvSpPr>
        <p:spPr>
          <a:xfrm>
            <a:off x="440810" y="2492896"/>
            <a:ext cx="8784976" cy="444952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46A45-EED9-478E-91A2-759B1C6DA16C}"/>
              </a:ext>
            </a:extLst>
          </p:cNvPr>
          <p:cNvSpPr txBox="1"/>
          <p:nvPr/>
        </p:nvSpPr>
        <p:spPr>
          <a:xfrm>
            <a:off x="491599" y="212767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lt"/>
              </a:rPr>
              <a:t>key</a:t>
            </a:r>
            <a:endParaRPr lang="ko-KR" alt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552B57-8C4F-4C4B-9773-EABDB582C60D}"/>
              </a:ext>
            </a:extLst>
          </p:cNvPr>
          <p:cNvSpPr/>
          <p:nvPr/>
        </p:nvSpPr>
        <p:spPr>
          <a:xfrm>
            <a:off x="440810" y="2950869"/>
            <a:ext cx="8784976" cy="306613"/>
          </a:xfrm>
          <a:prstGeom prst="roundRect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71C56-7567-4A1A-8648-50B8C97384CD}"/>
              </a:ext>
            </a:extLst>
          </p:cNvPr>
          <p:cNvSpPr txBox="1"/>
          <p:nvPr/>
        </p:nvSpPr>
        <p:spPr>
          <a:xfrm>
            <a:off x="487407" y="3204901"/>
            <a:ext cx="8467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900FF"/>
                </a:solidFill>
                <a:latin typeface="+mj-lt"/>
              </a:rPr>
              <a:t>value</a:t>
            </a:r>
            <a:endParaRPr lang="ko-KR" altLang="en-US" sz="2000" dirty="0">
              <a:solidFill>
                <a:srgbClr val="99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4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ko-KR" altLang="en-US" dirty="0" err="1">
                <a:latin typeface="+mn-ea"/>
                <a:ea typeface="+mn-ea"/>
              </a:rPr>
              <a:t>승차총승객수</a:t>
            </a:r>
            <a:r>
              <a:rPr lang="ko-KR" altLang="en-US" dirty="0">
                <a:latin typeface="+mn-ea"/>
                <a:ea typeface="+mn-ea"/>
              </a:rPr>
              <a:t> 구하기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E7873-19B2-4EB6-A44F-7C7A84A902B8}"/>
              </a:ext>
            </a:extLst>
          </p:cNvPr>
          <p:cNvSpPr txBox="1"/>
          <p:nvPr/>
        </p:nvSpPr>
        <p:spPr>
          <a:xfrm>
            <a:off x="630156" y="1991239"/>
            <a:ext cx="8550356" cy="3596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from </a:t>
            </a:r>
            <a:r>
              <a:rPr lang="en-US" altLang="ko-KR" sz="1400" dirty="0" err="1">
                <a:latin typeface="+mn-ea"/>
                <a:ea typeface="+mn-ea"/>
              </a:rPr>
              <a:t>pyspark.sql</a:t>
            </a:r>
            <a:r>
              <a:rPr lang="en-US" altLang="ko-KR" sz="1400" dirty="0">
                <a:latin typeface="+mn-ea"/>
                <a:ea typeface="+mn-ea"/>
              </a:rPr>
              <a:t> import Row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def </a:t>
            </a:r>
            <a:r>
              <a:rPr lang="en-US" altLang="ko-KR" sz="1400" dirty="0" err="1">
                <a:latin typeface="+mn-ea"/>
                <a:ea typeface="+mn-ea"/>
              </a:rPr>
              <a:t>busUseAddTotal</a:t>
            </a:r>
            <a:r>
              <a:rPr lang="en-US" altLang="ko-KR" sz="1400" dirty="0">
                <a:latin typeface="+mn-ea"/>
                <a:ea typeface="+mn-ea"/>
              </a:rPr>
              <a:t>(row):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row = </a:t>
            </a:r>
            <a:r>
              <a:rPr lang="en-US" altLang="ko-KR" sz="1400" dirty="0" err="1">
                <a:latin typeface="+mn-ea"/>
                <a:ea typeface="+mn-ea"/>
              </a:rPr>
              <a:t>row.asDict</a:t>
            </a:r>
            <a:r>
              <a:rPr lang="en-US" altLang="ko-KR" sz="1400" dirty="0">
                <a:latin typeface="+mn-ea"/>
                <a:ea typeface="+mn-ea"/>
              </a:rPr>
              <a:t>()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#dataframe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을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python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자료형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dict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으로 변형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inCount</a:t>
            </a:r>
            <a:r>
              <a:rPr lang="en-US" altLang="ko-KR" sz="1400" dirty="0">
                <a:latin typeface="+mn-ea"/>
                <a:ea typeface="+mn-ea"/>
              </a:rPr>
              <a:t> = 0          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승차총승객수를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저장할 변수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</a:t>
            </a:r>
            <a:r>
              <a:rPr lang="en-US" altLang="ko-KR" sz="1400" dirty="0" err="1">
                <a:latin typeface="+mn-ea"/>
                <a:ea typeface="+mn-ea"/>
              </a:rPr>
              <a:t>row.keys</a:t>
            </a:r>
            <a:r>
              <a:rPr lang="en-US" altLang="ko-KR" sz="1400" dirty="0">
                <a:latin typeface="+mn-ea"/>
                <a:ea typeface="+mn-ea"/>
              </a:rPr>
              <a:t>():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#keys()-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사전 키들을 리턴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</a:t>
            </a:r>
            <a:r>
              <a:rPr lang="en-US" altLang="ko-KR" sz="1400" dirty="0">
                <a:latin typeface="+mn-ea"/>
                <a:ea typeface="+mn-ea"/>
              </a:rPr>
              <a:t>if(</a:t>
            </a:r>
            <a:r>
              <a:rPr lang="en-US" altLang="ko-KR" sz="1400" dirty="0" err="1">
                <a:latin typeface="+mn-ea"/>
                <a:ea typeface="+mn-ea"/>
              </a:rPr>
              <a:t>i.endswith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 err="1">
                <a:latin typeface="+mn-ea"/>
                <a:ea typeface="+mn-ea"/>
              </a:rPr>
              <a:t>승차총승객수</a:t>
            </a:r>
            <a:r>
              <a:rPr lang="en-US" altLang="ko-KR" sz="1400" dirty="0">
                <a:latin typeface="+mn-ea"/>
                <a:ea typeface="+mn-ea"/>
              </a:rPr>
              <a:t>")):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문자열이 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승차총승객수로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끝나는지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    </a:t>
            </a:r>
            <a:r>
              <a:rPr lang="en-US" altLang="ko-KR" sz="1400" dirty="0" err="1">
                <a:latin typeface="+mn-ea"/>
                <a:ea typeface="+mn-ea"/>
              </a:rPr>
              <a:t>inCount</a:t>
            </a:r>
            <a:r>
              <a:rPr lang="en-US" altLang="ko-KR" sz="1400" dirty="0">
                <a:latin typeface="+mn-ea"/>
                <a:ea typeface="+mn-ea"/>
              </a:rPr>
              <a:t> += row[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         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#key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를 사용해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value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를 얻어서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inCount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값과 더한 뒤 저장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row['</a:t>
            </a:r>
            <a:r>
              <a:rPr lang="ko-KR" altLang="en-US" sz="1400" dirty="0" err="1">
                <a:latin typeface="+mn-ea"/>
                <a:ea typeface="+mn-ea"/>
              </a:rPr>
              <a:t>승차총승객수</a:t>
            </a:r>
            <a:r>
              <a:rPr lang="en-US" altLang="ko-KR" sz="1400" dirty="0">
                <a:latin typeface="+mn-ea"/>
                <a:ea typeface="+mn-ea"/>
              </a:rPr>
              <a:t>'] = </a:t>
            </a:r>
            <a:r>
              <a:rPr lang="en-US" altLang="ko-KR" sz="1400" dirty="0" err="1">
                <a:latin typeface="+mn-ea"/>
                <a:ea typeface="+mn-ea"/>
              </a:rPr>
              <a:t>inCount</a:t>
            </a:r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딕셔너리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row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에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key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는 </a:t>
            </a:r>
            <a:r>
              <a:rPr lang="ko-KR" altLang="en-US" sz="1400" dirty="0" err="1">
                <a:solidFill>
                  <a:srgbClr val="00B050"/>
                </a:solidFill>
                <a:latin typeface="+mn-ea"/>
                <a:ea typeface="+mn-ea"/>
              </a:rPr>
              <a:t>승차총승객수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, value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는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inCount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값으로 추가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result = Row(**row)               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#row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를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Row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데이터 타입으로 변경</a:t>
            </a:r>
            <a:endParaRPr lang="en-US" altLang="ko-KR" sz="1400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return result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57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ko-KR" altLang="en-US" dirty="0" err="1">
                <a:latin typeface="+mn-ea"/>
                <a:ea typeface="+mn-ea"/>
              </a:rPr>
              <a:t>하차총승객수</a:t>
            </a:r>
            <a:r>
              <a:rPr lang="ko-KR" altLang="en-US" dirty="0">
                <a:latin typeface="+mn-ea"/>
                <a:ea typeface="+mn-ea"/>
              </a:rPr>
              <a:t> 구하기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E11B6-3E34-4E27-99D6-887013865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-1" r="46850" b="-23436"/>
          <a:stretch/>
        </p:blipFill>
        <p:spPr>
          <a:xfrm>
            <a:off x="459067" y="2467992"/>
            <a:ext cx="8784976" cy="835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7C32CC-28F7-47DA-A1DC-CF62E1CEC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2" t="-8656" b="-1"/>
          <a:stretch/>
        </p:blipFill>
        <p:spPr>
          <a:xfrm>
            <a:off x="487407" y="3503606"/>
            <a:ext cx="8405768" cy="7894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A6BE36-D5B2-4162-8801-2AA71730CC97}"/>
              </a:ext>
            </a:extLst>
          </p:cNvPr>
          <p:cNvSpPr/>
          <p:nvPr/>
        </p:nvSpPr>
        <p:spPr>
          <a:xfrm>
            <a:off x="7452320" y="2636912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16CF05-57B8-41E3-A95E-D47F8F2D8B63}"/>
              </a:ext>
            </a:extLst>
          </p:cNvPr>
          <p:cNvSpPr/>
          <p:nvPr/>
        </p:nvSpPr>
        <p:spPr>
          <a:xfrm>
            <a:off x="683568" y="3722469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BA577C-F1E2-401F-9BAD-765D7852B5E3}"/>
              </a:ext>
            </a:extLst>
          </p:cNvPr>
          <p:cNvSpPr/>
          <p:nvPr/>
        </p:nvSpPr>
        <p:spPr>
          <a:xfrm>
            <a:off x="2771800" y="3750662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71B410-2869-4CE1-B75E-06A2ABEFF8CD}"/>
              </a:ext>
            </a:extLst>
          </p:cNvPr>
          <p:cNvSpPr/>
          <p:nvPr/>
        </p:nvSpPr>
        <p:spPr>
          <a:xfrm>
            <a:off x="4788024" y="3722469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EEDA0EA-559F-4127-A6FC-5C5BD8A24FF7}"/>
              </a:ext>
            </a:extLst>
          </p:cNvPr>
          <p:cNvSpPr/>
          <p:nvPr/>
        </p:nvSpPr>
        <p:spPr>
          <a:xfrm>
            <a:off x="6804248" y="3717032"/>
            <a:ext cx="86409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0C5DE77-3CED-49E2-BA2A-784436FFE323}"/>
              </a:ext>
            </a:extLst>
          </p:cNvPr>
          <p:cNvSpPr/>
          <p:nvPr/>
        </p:nvSpPr>
        <p:spPr>
          <a:xfrm>
            <a:off x="440810" y="2492896"/>
            <a:ext cx="8784976" cy="444952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3953239-8FB5-463F-801D-A2B95AF86B33}"/>
              </a:ext>
            </a:extLst>
          </p:cNvPr>
          <p:cNvSpPr/>
          <p:nvPr/>
        </p:nvSpPr>
        <p:spPr>
          <a:xfrm>
            <a:off x="440810" y="2950869"/>
            <a:ext cx="8784976" cy="306613"/>
          </a:xfrm>
          <a:prstGeom prst="roundRect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A8E98-E917-438D-B447-2D5D8C38668F}"/>
              </a:ext>
            </a:extLst>
          </p:cNvPr>
          <p:cNvSpPr txBox="1"/>
          <p:nvPr/>
        </p:nvSpPr>
        <p:spPr>
          <a:xfrm>
            <a:off x="491599" y="212767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lt"/>
              </a:rPr>
              <a:t>key</a:t>
            </a:r>
            <a:endParaRPr lang="ko-KR" alt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D86AD-BDC4-4C13-9101-54B5B35EC806}"/>
              </a:ext>
            </a:extLst>
          </p:cNvPr>
          <p:cNvSpPr txBox="1"/>
          <p:nvPr/>
        </p:nvSpPr>
        <p:spPr>
          <a:xfrm>
            <a:off x="487407" y="3204901"/>
            <a:ext cx="8467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900FF"/>
                </a:solidFill>
                <a:latin typeface="+mj-lt"/>
              </a:rPr>
              <a:t>value</a:t>
            </a:r>
            <a:endParaRPr lang="ko-KR" altLang="en-US" sz="2000" dirty="0">
              <a:solidFill>
                <a:srgbClr val="99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8630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11260</TotalTime>
  <Words>514</Words>
  <Application>Microsoft Office PowerPoint</Application>
  <PresentationFormat>화면 슬라이드 쇼(4:3)</PresentationFormat>
  <Paragraphs>81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Bigdata study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데이터 분석</vt:lpstr>
      <vt:lpstr>데이터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a01063294905@gmail.com</cp:lastModifiedBy>
  <cp:revision>608</cp:revision>
  <cp:lastPrinted>2016-11-01T07:29:09Z</cp:lastPrinted>
  <dcterms:created xsi:type="dcterms:W3CDTF">2013-09-09T21:16:08Z</dcterms:created>
  <dcterms:modified xsi:type="dcterms:W3CDTF">2021-06-30T20:20:38Z</dcterms:modified>
</cp:coreProperties>
</file>