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44" r:id="rId4"/>
    <p:sldId id="345" r:id="rId5"/>
    <p:sldId id="316" r:id="rId6"/>
    <p:sldId id="317" r:id="rId7"/>
    <p:sldId id="318" r:id="rId8"/>
    <p:sldId id="319" r:id="rId9"/>
    <p:sldId id="320" r:id="rId10"/>
    <p:sldId id="315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6" r:id="rId31"/>
    <p:sldId id="340" r:id="rId32"/>
    <p:sldId id="341" r:id="rId33"/>
    <p:sldId id="342" r:id="rId34"/>
    <p:sldId id="343" r:id="rId35"/>
    <p:sldId id="30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cognitive_bias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83FD-6E27-F187-743B-E535D6DD8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9C536-3234-7E41-A5A3-8B21A69A6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Geggis</a:t>
            </a:r>
          </a:p>
          <a:p>
            <a:r>
              <a:rPr lang="en-US"/>
              <a:t>2/9/2023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8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D2868E-04D4-AF8C-E86D-BAE49B301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55" y="413211"/>
            <a:ext cx="8975690" cy="50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0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D13-A8FC-F2CE-9A95-1FAEF63D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33574-3254-EC14-15C3-37A1703E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bias</a:t>
            </a:r>
            <a:r>
              <a:rPr lang="en-US" dirty="0"/>
              <a:t> is the tendency of a predictive hypothesis to deviate from the expected value when averaged over different training sets</a:t>
            </a:r>
          </a:p>
          <a:p>
            <a:r>
              <a:rPr lang="en-US" dirty="0"/>
              <a:t>Not the same as a bias assigned to a perceptron, or the long list of other biases…</a:t>
            </a:r>
          </a:p>
          <a:p>
            <a:r>
              <a:rPr lang="en-US" dirty="0">
                <a:hlinkClick r:id="rId2"/>
              </a:rPr>
              <a:t>https://en.wikipedia.org/wiki/List_of_cognitive_biases</a:t>
            </a:r>
            <a:endParaRPr lang="en-US" dirty="0"/>
          </a:p>
          <a:p>
            <a:r>
              <a:rPr lang="en-US" dirty="0"/>
              <a:t>We say that a hypothesis is </a:t>
            </a:r>
            <a:r>
              <a:rPr lang="en-US" b="1" dirty="0"/>
              <a:t>underfitting</a:t>
            </a:r>
            <a:r>
              <a:rPr lang="en-US" dirty="0"/>
              <a:t> when it fails to find a pattern in the data</a:t>
            </a:r>
          </a:p>
          <a:p>
            <a:r>
              <a:rPr lang="en-US" b="1" dirty="0"/>
              <a:t>Variance</a:t>
            </a:r>
            <a:r>
              <a:rPr lang="en-US" dirty="0"/>
              <a:t> is the amount of change in the hypothesis due to fluctuation in the training data. The 12</a:t>
            </a:r>
            <a:r>
              <a:rPr lang="en-US" baseline="30000" dirty="0"/>
              <a:t>th</a:t>
            </a:r>
            <a:r>
              <a:rPr lang="en-US" dirty="0"/>
              <a:t> degree polynomial in the preceding figure is a good example of significant variance.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944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643B-2F51-601F-349C-74E200BD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9B9E-90D6-2D54-E6EE-113E0478A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</a:t>
            </a:r>
            <a:r>
              <a:rPr lang="en-US" b="1" dirty="0"/>
              <a:t>overfitting</a:t>
            </a:r>
            <a:r>
              <a:rPr lang="en-US" dirty="0"/>
              <a:t> the data when it pays too much attention to the particular data set it is trained on, and performs poorly on unseen data</a:t>
            </a:r>
          </a:p>
          <a:p>
            <a:r>
              <a:rPr lang="en-US" dirty="0"/>
              <a:t>A </a:t>
            </a:r>
            <a:r>
              <a:rPr lang="en-US" b="1" dirty="0"/>
              <a:t>bias-variance tradeoff</a:t>
            </a:r>
            <a:r>
              <a:rPr lang="en-US" dirty="0"/>
              <a:t> refers to the tradeoffs between complex, low-bias hypotheses that fit training data, and simpler low-variance hypotheses that may generalize better.</a:t>
            </a:r>
          </a:p>
          <a:p>
            <a:r>
              <a:rPr lang="en-US" b="1" dirty="0"/>
              <a:t>Ockham’s razor</a:t>
            </a:r>
            <a:r>
              <a:rPr lang="en-US" dirty="0"/>
              <a:t> is a term given to a preference for choosing the simplest hypothesis that matches the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687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B9DC-070A-2D22-83BB-38F23118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decision trees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0F148-FBEC-F71F-87A5-B4006A8DA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702" y="1969681"/>
            <a:ext cx="7521138" cy="30599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7046F-851F-34B9-A274-CF278FA299AA}"/>
              </a:ext>
            </a:extLst>
          </p:cNvPr>
          <p:cNvSpPr txBox="1"/>
          <p:nvPr/>
        </p:nvSpPr>
        <p:spPr>
          <a:xfrm>
            <a:off x="2194561" y="5228706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6</a:t>
            </a:r>
            <a:r>
              <a:rPr lang="en-US" dirty="0"/>
              <a:t> x 3</a:t>
            </a:r>
            <a:r>
              <a:rPr lang="en-US" baseline="30000" dirty="0"/>
              <a:t>2</a:t>
            </a:r>
            <a:r>
              <a:rPr lang="en-US" dirty="0"/>
              <a:t> x 4</a:t>
            </a:r>
            <a:r>
              <a:rPr lang="en-US" baseline="30000" dirty="0"/>
              <a:t>2</a:t>
            </a:r>
            <a:r>
              <a:rPr lang="en-US" dirty="0"/>
              <a:t> = 9,216 possible combinations</a:t>
            </a:r>
          </a:p>
        </p:txBody>
      </p:sp>
    </p:spTree>
    <p:extLst>
      <p:ext uri="{BB962C8B-B14F-4D97-AF65-F5344CB8AC3E}">
        <p14:creationId xmlns:p14="http://schemas.microsoft.com/office/powerpoint/2010/main" val="261868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C575-667E-D965-CF2B-52692EAB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decision trees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A50B2-2BFE-AFC6-A776-00AC7BC8A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691" y="1945194"/>
            <a:ext cx="6657049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E91BC-215A-FDC1-43B8-9582C5D0E11C}"/>
              </a:ext>
            </a:extLst>
          </p:cNvPr>
          <p:cNvSpPr txBox="1"/>
          <p:nvPr/>
        </p:nvSpPr>
        <p:spPr>
          <a:xfrm>
            <a:off x="2924691" y="5519395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6</a:t>
            </a:r>
            <a:r>
              <a:rPr lang="en-US" dirty="0"/>
              <a:t> x 3</a:t>
            </a:r>
            <a:r>
              <a:rPr lang="en-US" baseline="30000" dirty="0"/>
              <a:t>2</a:t>
            </a:r>
            <a:r>
              <a:rPr lang="en-US" dirty="0"/>
              <a:t> x 4</a:t>
            </a:r>
            <a:r>
              <a:rPr lang="en-US" baseline="30000" dirty="0"/>
              <a:t>2</a:t>
            </a:r>
            <a:r>
              <a:rPr lang="en-US" dirty="0"/>
              <a:t> = 9,216 possible combinations</a:t>
            </a:r>
          </a:p>
        </p:txBody>
      </p:sp>
    </p:spTree>
    <p:extLst>
      <p:ext uri="{BB962C8B-B14F-4D97-AF65-F5344CB8AC3E}">
        <p14:creationId xmlns:p14="http://schemas.microsoft.com/office/powerpoint/2010/main" val="375480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EECE-BD00-36E9-35CC-60D72EC6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46281-13C0-D227-0EEE-9640A04FE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decision tree</a:t>
            </a:r>
            <a:r>
              <a:rPr lang="en-US" dirty="0"/>
              <a:t> is a representation of a function that maps a vector of attribute values to a single output value – a “decision”</a:t>
            </a:r>
          </a:p>
          <a:p>
            <a:r>
              <a:rPr lang="en-US" dirty="0"/>
              <a:t>Decision trees end at a leaf node that returns a value to the function</a:t>
            </a:r>
          </a:p>
          <a:p>
            <a:r>
              <a:rPr lang="en-US" dirty="0"/>
              <a:t>Input-output values can be discrete or continuous</a:t>
            </a:r>
          </a:p>
          <a:p>
            <a:r>
              <a:rPr lang="en-US" dirty="0"/>
              <a:t>Our example considers only discrete values, and the outputs fall into a </a:t>
            </a:r>
            <a:r>
              <a:rPr lang="en-US" b="1" dirty="0"/>
              <a:t>Boolean classification</a:t>
            </a:r>
            <a:r>
              <a:rPr lang="en-US" dirty="0"/>
              <a:t>, where they are either true (</a:t>
            </a:r>
            <a:r>
              <a:rPr lang="en-US" b="1" dirty="0"/>
              <a:t>positive</a:t>
            </a:r>
            <a:r>
              <a:rPr lang="en-US" dirty="0"/>
              <a:t> = Yes) or false (</a:t>
            </a:r>
            <a:r>
              <a:rPr lang="en-US" b="1" dirty="0"/>
              <a:t>negative</a:t>
            </a:r>
            <a:r>
              <a:rPr lang="en-US" dirty="0"/>
              <a:t> = No)</a:t>
            </a:r>
          </a:p>
          <a:p>
            <a:r>
              <a:rPr lang="en-US" b="1" dirty="0"/>
              <a:t>A decision tree should start with the “most important attribute”</a:t>
            </a:r>
          </a:p>
        </p:txBody>
      </p:sp>
    </p:spTree>
    <p:extLst>
      <p:ext uri="{BB962C8B-B14F-4D97-AF65-F5344CB8AC3E}">
        <p14:creationId xmlns:p14="http://schemas.microsoft.com/office/powerpoint/2010/main" val="1710614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9C74-39C7-E350-7334-0F05BCF9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decision trees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E48DC-47D2-127A-4491-171F250F6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702" y="1894146"/>
            <a:ext cx="6184669" cy="4166711"/>
          </a:xfrm>
        </p:spPr>
      </p:pic>
    </p:spTree>
    <p:extLst>
      <p:ext uri="{BB962C8B-B14F-4D97-AF65-F5344CB8AC3E}">
        <p14:creationId xmlns:p14="http://schemas.microsoft.com/office/powerpoint/2010/main" val="3520457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D8A7-0080-1C40-1EF7-FA134B59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decision trees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C29B44-B43B-5F66-A18B-B34815096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207" y="1894224"/>
            <a:ext cx="6529585" cy="4159257"/>
          </a:xfrm>
        </p:spPr>
      </p:pic>
    </p:spTree>
    <p:extLst>
      <p:ext uri="{BB962C8B-B14F-4D97-AF65-F5344CB8AC3E}">
        <p14:creationId xmlns:p14="http://schemas.microsoft.com/office/powerpoint/2010/main" val="4233353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9F7B-54F4-8687-B457-FF866B21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decision trees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1AEFCF-B280-7430-7CA0-62D0AA7F7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565" y="1917211"/>
            <a:ext cx="7770870" cy="4082237"/>
          </a:xfrm>
        </p:spPr>
      </p:pic>
    </p:spTree>
    <p:extLst>
      <p:ext uri="{BB962C8B-B14F-4D97-AF65-F5344CB8AC3E}">
        <p14:creationId xmlns:p14="http://schemas.microsoft.com/office/powerpoint/2010/main" val="231156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3C0B-1A21-D3E9-EFBE-9381A720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4C6C3-B06E-62DC-5F9E-131C9D632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some examples have the same input values, but different output values then there is an error or </a:t>
            </a:r>
            <a:r>
              <a:rPr lang="en-US" b="1" dirty="0"/>
              <a:t>noise</a:t>
            </a:r>
            <a:r>
              <a:rPr lang="en-US" dirty="0"/>
              <a:t> in the data</a:t>
            </a:r>
          </a:p>
          <a:p>
            <a:r>
              <a:rPr lang="en-US" b="1" dirty="0"/>
              <a:t>Noise </a:t>
            </a:r>
            <a:r>
              <a:rPr lang="en-US" dirty="0"/>
              <a:t>happens when the domain is non-deterministic, or when there is an attribute which cannot be observed</a:t>
            </a:r>
          </a:p>
          <a:p>
            <a:r>
              <a:rPr lang="en-US" dirty="0"/>
              <a:t>We evaluate the performance of a learning algorithm with a </a:t>
            </a:r>
            <a:r>
              <a:rPr lang="en-US" b="1" dirty="0"/>
              <a:t>learning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2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672F-A705-C9B1-0C64-C8246DCF58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08924" y="752043"/>
            <a:ext cx="8967058" cy="1049337"/>
          </a:xfrm>
        </p:spPr>
        <p:txBody>
          <a:bodyPr/>
          <a:lstStyle/>
          <a:p>
            <a:r>
              <a:rPr lang="en-US" dirty="0"/>
              <a:t>Attendance or quiz?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21A3E-3449-841F-6170-8CBD2ED23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618" y="1387251"/>
            <a:ext cx="3688764" cy="44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25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7B76-DBE0-A62B-2124-6B58F775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decision trees (happy Graphs)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E082A-0D2E-B2CA-5E29-9BBB39A66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848" y="2024436"/>
            <a:ext cx="7648304" cy="3950223"/>
          </a:xfrm>
        </p:spPr>
      </p:pic>
    </p:spTree>
    <p:extLst>
      <p:ext uri="{BB962C8B-B14F-4D97-AF65-F5344CB8AC3E}">
        <p14:creationId xmlns:p14="http://schemas.microsoft.com/office/powerpoint/2010/main" val="3008491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8342-F830-326E-C9C4-A0194DAD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97A2-C076-CF68-9F22-E25E58A73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choose the attributes with the highest importance, using the notion of information gain, which is defined in terms of </a:t>
            </a:r>
            <a:r>
              <a:rPr lang="en-US" b="1" dirty="0"/>
              <a:t>entropy</a:t>
            </a:r>
            <a:r>
              <a:rPr lang="en-US" dirty="0"/>
              <a:t>. (Claude Shannon, 1949)</a:t>
            </a:r>
          </a:p>
          <a:p>
            <a:r>
              <a:rPr lang="en-US" dirty="0"/>
              <a:t>Entropy is a measure of the uncertainty of a random variable.</a:t>
            </a:r>
          </a:p>
          <a:p>
            <a:r>
              <a:rPr lang="en-US" dirty="0"/>
              <a:t>Entropy in physics is a measure of order, or disorder, or randomness</a:t>
            </a:r>
          </a:p>
          <a:p>
            <a:r>
              <a:rPr lang="en-US" dirty="0"/>
              <a:t>More information = Less entropy</a:t>
            </a:r>
          </a:p>
          <a:p>
            <a:r>
              <a:rPr lang="en-US" dirty="0"/>
              <a:t>The </a:t>
            </a:r>
            <a:r>
              <a:rPr lang="en-US" b="1" dirty="0"/>
              <a:t>information gain</a:t>
            </a:r>
            <a:r>
              <a:rPr lang="en-US" dirty="0"/>
              <a:t> from an attribute test is the expected reduction in entropy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29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1CBB-F260-29E5-8FAA-A9DF9851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F7B35-11B7-D86D-2A5A-7282DB513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Decision tree pruning</a:t>
            </a:r>
            <a:r>
              <a:rPr lang="en-US" dirty="0"/>
              <a:t> eliminates nodes that are irrelevant</a:t>
            </a:r>
          </a:p>
          <a:p>
            <a:r>
              <a:rPr lang="en-US" dirty="0"/>
              <a:t>Finding nodes that are irrelevant using a statistical </a:t>
            </a:r>
            <a:r>
              <a:rPr lang="en-US" b="1" dirty="0"/>
              <a:t>significance test</a:t>
            </a:r>
          </a:p>
          <a:p>
            <a:r>
              <a:rPr lang="en-US" dirty="0"/>
              <a:t>A significance test starts using the </a:t>
            </a:r>
            <a:r>
              <a:rPr lang="en-US" b="1" dirty="0"/>
              <a:t>null hypothesis</a:t>
            </a:r>
            <a:r>
              <a:rPr lang="en-US" dirty="0"/>
              <a:t> - there is no underlying pattern</a:t>
            </a:r>
          </a:p>
          <a:p>
            <a:r>
              <a:rPr lang="en-US" dirty="0"/>
              <a:t>Some chi-squared statistical math in book</a:t>
            </a:r>
          </a:p>
          <a:p>
            <a:r>
              <a:rPr lang="en-US" dirty="0"/>
              <a:t>Pick a measure, and let’s say any node below 5% significance gets </a:t>
            </a:r>
            <a:r>
              <a:rPr lang="en-US" b="1" dirty="0"/>
              <a:t>pruned</a:t>
            </a:r>
          </a:p>
          <a:p>
            <a:r>
              <a:rPr lang="en-US" b="1" dirty="0"/>
              <a:t>Early stopping</a:t>
            </a:r>
            <a:r>
              <a:rPr lang="en-US" dirty="0"/>
              <a:t> has the decision tree stop generating nodes when there is no good attribute to split on</a:t>
            </a:r>
            <a:endParaRPr lang="en-US" b="1" dirty="0"/>
          </a:p>
          <a:p>
            <a:r>
              <a:rPr lang="en-US" b="1" dirty="0"/>
              <a:t>Early stopping</a:t>
            </a:r>
            <a:r>
              <a:rPr lang="en-US" dirty="0"/>
              <a:t> carries the risk that a different combination of nodes </a:t>
            </a:r>
            <a:r>
              <a:rPr lang="en-US" i="1" dirty="0"/>
              <a:t>is</a:t>
            </a:r>
            <a:r>
              <a:rPr lang="en-US" dirty="0"/>
              <a:t> significant</a:t>
            </a:r>
          </a:p>
        </p:txBody>
      </p:sp>
    </p:spTree>
    <p:extLst>
      <p:ext uri="{BB962C8B-B14F-4D97-AF65-F5344CB8AC3E}">
        <p14:creationId xmlns:p14="http://schemas.microsoft.com/office/powerpoint/2010/main" val="4036722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9351-D850-AD71-2BCC-3B6648CD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– problems/solutions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FFAC-35F8-D334-ACD4-2E79068BE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4551"/>
          </a:xfrm>
        </p:spPr>
        <p:txBody>
          <a:bodyPr>
            <a:normAutofit/>
          </a:bodyPr>
          <a:lstStyle/>
          <a:p>
            <a:r>
              <a:rPr lang="en-US" b="1" dirty="0"/>
              <a:t>Missing data</a:t>
            </a:r>
            <a:r>
              <a:rPr lang="en-US" dirty="0"/>
              <a:t>, unrecorded or too expensive to obtain - not necessarily fixable</a:t>
            </a:r>
          </a:p>
          <a:p>
            <a:r>
              <a:rPr lang="en-US" b="1" dirty="0"/>
              <a:t>Continuous and multivalued input attributes</a:t>
            </a:r>
            <a:r>
              <a:rPr lang="en-US" dirty="0"/>
              <a:t>, a </a:t>
            </a:r>
            <a:r>
              <a:rPr lang="en-US" b="1" dirty="0"/>
              <a:t>split point</a:t>
            </a:r>
            <a:r>
              <a:rPr lang="en-US" dirty="0"/>
              <a:t> test might fix, e.g. </a:t>
            </a:r>
            <a:r>
              <a:rPr lang="en-US" i="1" dirty="0"/>
              <a:t>weight</a:t>
            </a:r>
            <a:r>
              <a:rPr lang="en-US" dirty="0"/>
              <a:t> &gt; 160, measuring the </a:t>
            </a:r>
            <a:r>
              <a:rPr lang="en-US" b="1" dirty="0"/>
              <a:t>information gain ratio</a:t>
            </a:r>
            <a:r>
              <a:rPr lang="en-US" dirty="0"/>
              <a:t> or an </a:t>
            </a:r>
            <a:r>
              <a:rPr lang="en-US" b="1" dirty="0"/>
              <a:t>equality test </a:t>
            </a:r>
            <a:r>
              <a:rPr lang="en-US" dirty="0"/>
              <a:t>can be used to avoid splitting (examples include zip codes and credit card numbers)</a:t>
            </a:r>
          </a:p>
          <a:p>
            <a:r>
              <a:rPr lang="en-US" b="1" dirty="0"/>
              <a:t>Continuous output attribute</a:t>
            </a:r>
            <a:r>
              <a:rPr lang="en-US" dirty="0"/>
              <a:t> – predicting a numerical value is easier with a </a:t>
            </a:r>
            <a:r>
              <a:rPr lang="en-US" b="1" dirty="0"/>
              <a:t>regression tree</a:t>
            </a:r>
            <a:r>
              <a:rPr lang="en-US" dirty="0"/>
              <a:t> which can output a function instead of a value</a:t>
            </a:r>
          </a:p>
          <a:p>
            <a:r>
              <a:rPr lang="en-US" b="1" dirty="0"/>
              <a:t>CART – </a:t>
            </a:r>
            <a:r>
              <a:rPr lang="en-US" dirty="0"/>
              <a:t>Classification And Regression Trees</a:t>
            </a:r>
            <a:endParaRPr lang="en-US" b="1" dirty="0"/>
          </a:p>
          <a:p>
            <a:r>
              <a:rPr lang="en-US" dirty="0"/>
              <a:t>Decision trees are </a:t>
            </a:r>
            <a:r>
              <a:rPr lang="en-US" b="1" dirty="0"/>
              <a:t>unstable</a:t>
            </a:r>
            <a:r>
              <a:rPr lang="en-US" dirty="0"/>
              <a:t>. Adding one example can change the root test for the tree. A </a:t>
            </a:r>
            <a:r>
              <a:rPr lang="en-US" b="1" dirty="0"/>
              <a:t>random forest model</a:t>
            </a:r>
            <a:r>
              <a:rPr lang="en-US" dirty="0"/>
              <a:t> (covered later) can help fix this issue</a:t>
            </a:r>
          </a:p>
        </p:txBody>
      </p:sp>
    </p:spTree>
    <p:extLst>
      <p:ext uri="{BB962C8B-B14F-4D97-AF65-F5344CB8AC3E}">
        <p14:creationId xmlns:p14="http://schemas.microsoft.com/office/powerpoint/2010/main" val="2831529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87FB-FFFB-F00C-CCFA-697FFE69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9621-BC77-3680-72E4-4984BF953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assumption - future examples will be like the past, otherwise all bets are off. This is called the </a:t>
            </a:r>
            <a:r>
              <a:rPr lang="en-US" b="1" dirty="0"/>
              <a:t>stationary</a:t>
            </a:r>
            <a:r>
              <a:rPr lang="en-US" dirty="0"/>
              <a:t> assumption.</a:t>
            </a:r>
          </a:p>
          <a:p>
            <a:r>
              <a:rPr lang="en-US" dirty="0"/>
              <a:t>Next, look for an optimal fit which minimizes the </a:t>
            </a:r>
            <a:r>
              <a:rPr lang="en-US" b="1" dirty="0"/>
              <a:t>error rate</a:t>
            </a:r>
            <a:r>
              <a:rPr lang="en-US" dirty="0"/>
              <a:t>. A </a:t>
            </a:r>
            <a:r>
              <a:rPr lang="en-US" b="1" dirty="0"/>
              <a:t>training set </a:t>
            </a:r>
            <a:r>
              <a:rPr lang="en-US" dirty="0"/>
              <a:t>creates the hypothesis and then performance can be measured and evaluated with a </a:t>
            </a:r>
            <a:r>
              <a:rPr lang="en-US" b="1" dirty="0"/>
              <a:t>test set</a:t>
            </a:r>
            <a:r>
              <a:rPr lang="en-US" dirty="0"/>
              <a:t>.</a:t>
            </a:r>
          </a:p>
          <a:p>
            <a:r>
              <a:rPr lang="en-US" b="1" dirty="0"/>
              <a:t>Hyperparameters</a:t>
            </a:r>
            <a:r>
              <a:rPr lang="en-US" dirty="0"/>
              <a:t> can be used to tune the model. Recall the learning rate, the batch size, and the number of epochs from the HW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25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1B2B-1C06-A89A-A59B-760DBE41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6844-4622-7DF9-94EE-13548A89A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 we want 3 data sets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would want to run the test set before we run it in the real world, especially if there are risks involved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44132-38B9-85D8-CB79-8560D34C2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833" y="2755409"/>
            <a:ext cx="72199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14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09B6-00F4-05BF-418C-6A588B68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FF27-17CE-3DB9-EB46-BDADD1964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don’t have enough data for all three datasets, we can use the training data as validation data, but not at the same time. This technique is called </a:t>
            </a:r>
            <a:r>
              <a:rPr lang="en-US" b="1" i="1" dirty="0"/>
              <a:t>k</a:t>
            </a:r>
            <a:r>
              <a:rPr lang="en-US" b="1" dirty="0"/>
              <a:t>-fold cross-validation</a:t>
            </a:r>
            <a:r>
              <a:rPr lang="en-US" dirty="0"/>
              <a:t>. You could do this by varying the batch sizes or the epochs (from the HW)</a:t>
            </a:r>
          </a:p>
          <a:p>
            <a:r>
              <a:rPr lang="en-US" dirty="0"/>
              <a:t>Finding a good hypothesis can be broken into two subtasks – </a:t>
            </a:r>
            <a:r>
              <a:rPr lang="en-US" b="1" dirty="0"/>
              <a:t>model selection</a:t>
            </a:r>
            <a:r>
              <a:rPr lang="en-US" dirty="0"/>
              <a:t> chooses a good hypothesis space, and </a:t>
            </a:r>
            <a:r>
              <a:rPr lang="en-US" b="1" dirty="0"/>
              <a:t>optimization</a:t>
            </a:r>
            <a:r>
              <a:rPr lang="en-US" dirty="0"/>
              <a:t> (aka </a:t>
            </a:r>
            <a:r>
              <a:rPr lang="en-US" b="1" dirty="0"/>
              <a:t>training</a:t>
            </a:r>
            <a:r>
              <a:rPr lang="en-US" dirty="0"/>
              <a:t>) finds the best hypothesis within that space.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01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6FE8-CB3A-EA91-5BB9-73A48697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BF5202-8C2D-FF29-0F97-2F4C6DCD2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9610" y="1920256"/>
            <a:ext cx="4967211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AF351B-8AC7-6467-4934-CDBEA451A1D1}"/>
              </a:ext>
            </a:extLst>
          </p:cNvPr>
          <p:cNvSpPr txBox="1"/>
          <p:nvPr/>
        </p:nvSpPr>
        <p:spPr>
          <a:xfrm>
            <a:off x="1529541" y="5536276"/>
            <a:ext cx="930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say that a model that exactly fits the training data has </a:t>
            </a:r>
            <a:r>
              <a:rPr lang="en-US" b="1" dirty="0"/>
              <a:t>interpolated</a:t>
            </a:r>
            <a:r>
              <a:rPr lang="en-US" dirty="0"/>
              <a:t> (or memorized) the data</a:t>
            </a:r>
          </a:p>
        </p:txBody>
      </p:sp>
    </p:spTree>
    <p:extLst>
      <p:ext uri="{BB962C8B-B14F-4D97-AF65-F5344CB8AC3E}">
        <p14:creationId xmlns:p14="http://schemas.microsoft.com/office/powerpoint/2010/main" val="377713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45A6-86E1-4087-F007-31BE5843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rates and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1BC56-4788-D1BB-6B66-F83E936C9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minimize the error rate, but…</a:t>
            </a:r>
          </a:p>
          <a:p>
            <a:r>
              <a:rPr lang="en-US" dirty="0"/>
              <a:t>We need a </a:t>
            </a:r>
            <a:r>
              <a:rPr lang="en-US" b="1" dirty="0"/>
              <a:t>loss function</a:t>
            </a:r>
            <a:r>
              <a:rPr lang="en-US" dirty="0"/>
              <a:t> to help us in certain scenarios</a:t>
            </a:r>
          </a:p>
          <a:p>
            <a:r>
              <a:rPr lang="en-US" dirty="0"/>
              <a:t>In the spam, </a:t>
            </a:r>
            <a:r>
              <a:rPr lang="en-US" dirty="0" err="1"/>
              <a:t>nospam</a:t>
            </a:r>
            <a:r>
              <a:rPr lang="en-US" dirty="0"/>
              <a:t> example we might use a loss function that looks like this…</a:t>
            </a:r>
          </a:p>
          <a:p>
            <a:r>
              <a:rPr lang="en-US" dirty="0"/>
              <a:t>L(spam, </a:t>
            </a:r>
            <a:r>
              <a:rPr lang="en-US" dirty="0" err="1"/>
              <a:t>nospam</a:t>
            </a:r>
            <a:r>
              <a:rPr lang="en-US" dirty="0"/>
              <a:t>) = 1,  L(</a:t>
            </a:r>
            <a:r>
              <a:rPr lang="en-US" dirty="0" err="1"/>
              <a:t>nospam</a:t>
            </a:r>
            <a:r>
              <a:rPr lang="en-US" dirty="0"/>
              <a:t>, spam) = 10,  L(spam, spam) = 0,  L(</a:t>
            </a:r>
            <a:r>
              <a:rPr lang="en-US" dirty="0" err="1"/>
              <a:t>nospam</a:t>
            </a:r>
            <a:r>
              <a:rPr lang="en-US" dirty="0"/>
              <a:t>, </a:t>
            </a:r>
            <a:r>
              <a:rPr lang="en-US" dirty="0" err="1"/>
              <a:t>nospam</a:t>
            </a:r>
            <a:r>
              <a:rPr lang="en-US" dirty="0"/>
              <a:t>) = 0</a:t>
            </a:r>
          </a:p>
          <a:p>
            <a:r>
              <a:rPr lang="en-US" dirty="0"/>
              <a:t>This means it is 10x worse to classify </a:t>
            </a:r>
            <a:r>
              <a:rPr lang="en-US" dirty="0" err="1"/>
              <a:t>nospam</a:t>
            </a:r>
            <a:r>
              <a:rPr lang="en-US" dirty="0"/>
              <a:t> as spam then visa versa</a:t>
            </a:r>
          </a:p>
          <a:p>
            <a:r>
              <a:rPr lang="en-US" dirty="0"/>
              <a:t>Correctly identifying spam vs </a:t>
            </a:r>
            <a:r>
              <a:rPr lang="en-US" dirty="0" err="1"/>
              <a:t>nospam</a:t>
            </a:r>
            <a:r>
              <a:rPr lang="en-US" dirty="0"/>
              <a:t> results in no loss, which is what we want</a:t>
            </a:r>
          </a:p>
        </p:txBody>
      </p:sp>
    </p:spTree>
    <p:extLst>
      <p:ext uri="{BB962C8B-B14F-4D97-AF65-F5344CB8AC3E}">
        <p14:creationId xmlns:p14="http://schemas.microsoft.com/office/powerpoint/2010/main" val="2775743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E808-97C1-179C-CDB1-C432CA06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rate and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696A-28BD-9750-627A-B1FFEB059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192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know the prior probability distribution, you can calculate an expected </a:t>
            </a:r>
            <a:r>
              <a:rPr lang="en-US" b="1" dirty="0"/>
              <a:t>generalization loss </a:t>
            </a:r>
            <a:r>
              <a:rPr lang="en-US" dirty="0"/>
              <a:t>(math in book)</a:t>
            </a:r>
            <a:endParaRPr lang="en-US" b="1" dirty="0"/>
          </a:p>
          <a:p>
            <a:r>
              <a:rPr lang="en-US" dirty="0"/>
              <a:t>Using training data the prior probability distribution is not known, so you estimate the generalization loss and calculate an </a:t>
            </a:r>
            <a:r>
              <a:rPr lang="en-US" b="1" dirty="0"/>
              <a:t>empirical loss </a:t>
            </a:r>
            <a:r>
              <a:rPr lang="en-US" dirty="0"/>
              <a:t>(again, math in book)</a:t>
            </a:r>
          </a:p>
          <a:p>
            <a:r>
              <a:rPr lang="en-US" dirty="0"/>
              <a:t>We say that a problem is </a:t>
            </a:r>
            <a:r>
              <a:rPr lang="en-US" b="1" dirty="0"/>
              <a:t>realizable</a:t>
            </a:r>
            <a:r>
              <a:rPr lang="en-US" dirty="0"/>
              <a:t> if the hypothesis space contains the function that we are looking for</a:t>
            </a:r>
          </a:p>
          <a:p>
            <a:r>
              <a:rPr lang="en-US" dirty="0"/>
              <a:t>When different sets of examples return different hypotheses this is called </a:t>
            </a:r>
            <a:r>
              <a:rPr lang="en-US" b="1" dirty="0"/>
              <a:t>variance</a:t>
            </a:r>
            <a:r>
              <a:rPr lang="en-US" dirty="0"/>
              <a:t>, which decreases towards zero as training examples increase in a realizable hypothesis space.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9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20C-EDA0-2B1B-C8DB-C739DAFE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 Times Monday (2/6/23)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9982F-82A1-3099-692A-3B80FA2AF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472" y="1932026"/>
            <a:ext cx="7041056" cy="4007105"/>
          </a:xfrm>
        </p:spPr>
      </p:pic>
    </p:spTree>
    <p:extLst>
      <p:ext uri="{BB962C8B-B14F-4D97-AF65-F5344CB8AC3E}">
        <p14:creationId xmlns:p14="http://schemas.microsoft.com/office/powerpoint/2010/main" val="198551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EC5C-929C-4CC9-FE5C-E00281EF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rate and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C8FE-EAC8-766D-3541-035CCAB1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are trying to find a complicated function in a large hypothesis space it may be </a:t>
            </a:r>
            <a:r>
              <a:rPr lang="en-US" b="1" dirty="0"/>
              <a:t>computationally intractable</a:t>
            </a:r>
            <a:r>
              <a:rPr lang="en-US" dirty="0"/>
              <a:t> to systematically search all possibilities. In this case, a search can explore part of the space and return a reasonably good hypothesis, but not necessarily the best hypothesis.</a:t>
            </a:r>
          </a:p>
          <a:p>
            <a:r>
              <a:rPr lang="en-US" dirty="0"/>
              <a:t>Traditionally, </a:t>
            </a:r>
            <a:r>
              <a:rPr lang="en-US" b="1" dirty="0"/>
              <a:t>small-scale learning</a:t>
            </a:r>
            <a:r>
              <a:rPr lang="en-US" dirty="0"/>
              <a:t> had training examples which ranged from dozens to the low thousands</a:t>
            </a:r>
          </a:p>
          <a:p>
            <a:r>
              <a:rPr lang="en-US" dirty="0"/>
              <a:t>In recent years, </a:t>
            </a:r>
            <a:r>
              <a:rPr lang="en-US" b="1" dirty="0"/>
              <a:t>large-scale learning</a:t>
            </a:r>
            <a:r>
              <a:rPr lang="en-US" dirty="0"/>
              <a:t> deals with millions of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78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C533-E6F2-1863-7264-4CA4DD79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rate and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5541-99A7-D95B-9DAC-6D93C7973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/>
              <a:t> (the hypothesis) is nondeterministic or </a:t>
            </a:r>
            <a:r>
              <a:rPr lang="en-US" b="1" dirty="0"/>
              <a:t>noisy</a:t>
            </a:r>
            <a:r>
              <a:rPr lang="en-US" dirty="0"/>
              <a:t>, it may return different values of </a:t>
            </a:r>
            <a:r>
              <a:rPr lang="en-US" i="1" dirty="0"/>
              <a:t>f(x)</a:t>
            </a:r>
            <a:r>
              <a:rPr lang="en-US" dirty="0"/>
              <a:t> for the same </a:t>
            </a:r>
            <a:r>
              <a:rPr lang="en-US" i="1" dirty="0"/>
              <a:t>x</a:t>
            </a:r>
            <a:endParaRPr lang="en-US" dirty="0"/>
          </a:p>
          <a:p>
            <a:r>
              <a:rPr lang="en-US" dirty="0"/>
              <a:t>If the hypothesis space and/or function is complicated it can be </a:t>
            </a:r>
            <a:r>
              <a:rPr lang="en-US" b="1" dirty="0"/>
              <a:t>computationally intractable</a:t>
            </a:r>
            <a:r>
              <a:rPr lang="en-US" dirty="0"/>
              <a:t> to systematically search all possibilities. We settle for a good hypothesis, but we are aware that it may not be the correct one.</a:t>
            </a:r>
          </a:p>
          <a:p>
            <a:r>
              <a:rPr lang="en-US" dirty="0"/>
              <a:t>The early years of machine learning could only accommodate </a:t>
            </a:r>
            <a:r>
              <a:rPr lang="en-US" b="1" dirty="0"/>
              <a:t>small-scale learning</a:t>
            </a:r>
            <a:r>
              <a:rPr lang="en-US" dirty="0"/>
              <a:t>. Generalization loss cam from approximation errors for not having enough data</a:t>
            </a:r>
          </a:p>
          <a:p>
            <a:r>
              <a:rPr lang="en-US" dirty="0"/>
              <a:t>Recently there has been an emphasis on </a:t>
            </a:r>
            <a:r>
              <a:rPr lang="en-US" b="1" dirty="0"/>
              <a:t>large-scale learning</a:t>
            </a:r>
            <a:r>
              <a:rPr lang="en-US" dirty="0"/>
              <a:t>, with millions of examples. Now generalization loss is dominated by the limits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1137151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4ABB-4F01-A45F-D184-240BCA17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1837-884B-1058-C6DF-13BA3FA75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explicitly penalizing complex hypotheses is called </a:t>
            </a:r>
            <a:r>
              <a:rPr lang="en-US" b="1" dirty="0"/>
              <a:t>regularization</a:t>
            </a:r>
            <a:endParaRPr lang="en-US" dirty="0"/>
          </a:p>
          <a:p>
            <a:r>
              <a:rPr lang="en-US" dirty="0"/>
              <a:t>In quantum physics the same process is called normalization</a:t>
            </a:r>
          </a:p>
          <a:p>
            <a:r>
              <a:rPr lang="en-US" dirty="0"/>
              <a:t>The complexity measure is called the </a:t>
            </a:r>
            <a:r>
              <a:rPr lang="en-US" b="1" dirty="0"/>
              <a:t>regularization function</a:t>
            </a:r>
            <a:endParaRPr lang="en-US" dirty="0"/>
          </a:p>
          <a:p>
            <a:r>
              <a:rPr lang="en-US" b="1" dirty="0"/>
              <a:t>Feature selection</a:t>
            </a:r>
            <a:r>
              <a:rPr lang="en-US" dirty="0"/>
              <a:t> discards attributes that appear to be irrelevant</a:t>
            </a:r>
          </a:p>
          <a:p>
            <a:r>
              <a:rPr lang="en-US" dirty="0"/>
              <a:t>The </a:t>
            </a:r>
            <a:r>
              <a:rPr lang="en-US" b="1" dirty="0"/>
              <a:t>minimum description length</a:t>
            </a:r>
            <a:r>
              <a:rPr lang="en-US" dirty="0"/>
              <a:t> hypothesis is the minimum information required for the hypothesis correlated to a minimum loss</a:t>
            </a:r>
          </a:p>
        </p:txBody>
      </p:sp>
    </p:spTree>
    <p:extLst>
      <p:ext uri="{BB962C8B-B14F-4D97-AF65-F5344CB8AC3E}">
        <p14:creationId xmlns:p14="http://schemas.microsoft.com/office/powerpoint/2010/main" val="1516929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A9A9-D214-576A-720D-4361F753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9004D-D48E-5E44-7902-9130EA3F1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5775"/>
          </a:xfrm>
        </p:spPr>
        <p:txBody>
          <a:bodyPr/>
          <a:lstStyle/>
          <a:p>
            <a:r>
              <a:rPr lang="en-US" dirty="0"/>
              <a:t>Hyperparameters – for example…batch size, epoch, or learning rate</a:t>
            </a:r>
          </a:p>
          <a:p>
            <a:r>
              <a:rPr lang="en-US" b="1" dirty="0"/>
              <a:t>Hyperparameters</a:t>
            </a:r>
            <a:r>
              <a:rPr lang="en-US" dirty="0"/>
              <a:t> are parameters that exist outside the model (i.e. NOT the weights and biases)</a:t>
            </a:r>
            <a:endParaRPr lang="en-US" b="1" dirty="0"/>
          </a:p>
          <a:p>
            <a:r>
              <a:rPr lang="en-US" dirty="0"/>
              <a:t>The simplest approach to hyperparameter tuning is </a:t>
            </a:r>
            <a:r>
              <a:rPr lang="en-US" b="1" dirty="0"/>
              <a:t>hand-tuning</a:t>
            </a:r>
            <a:r>
              <a:rPr lang="en-US" dirty="0"/>
              <a:t> Guess, tweak, repeat.</a:t>
            </a:r>
          </a:p>
          <a:p>
            <a:r>
              <a:rPr lang="en-US" dirty="0"/>
              <a:t>With just a few hyperparameters you can perform a systematic </a:t>
            </a:r>
            <a:r>
              <a:rPr lang="en-US" b="1" dirty="0"/>
              <a:t>grid search</a:t>
            </a:r>
            <a:r>
              <a:rPr lang="en-US" dirty="0"/>
              <a:t>. Try everything, until you find the best fit.</a:t>
            </a:r>
          </a:p>
          <a:p>
            <a:r>
              <a:rPr lang="en-US" dirty="0"/>
              <a:t>If there are too many combinations try a </a:t>
            </a:r>
            <a:r>
              <a:rPr lang="en-US" b="1" dirty="0"/>
              <a:t>random search</a:t>
            </a:r>
            <a:r>
              <a:rPr lang="en-US" dirty="0"/>
              <a:t>. If you look in Nielson’s code you’ll see that he seeds the parameters with random numbers when the model starts up.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0625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4155-65AA-6317-1DD8-AE9D5263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73F4-90F1-E2CE-DCE7-2D3354154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Bayesian optimization</a:t>
            </a:r>
            <a:r>
              <a:rPr lang="en-US" dirty="0"/>
              <a:t> can be done as a machine learning problem. I.e. use machine learning to optimize machine learning.</a:t>
            </a:r>
          </a:p>
          <a:p>
            <a:r>
              <a:rPr lang="en-US" dirty="0"/>
              <a:t>If we trade off exploitation (choosing parameter values near a good result) with exploration (trying new parameter values), we call this a </a:t>
            </a:r>
            <a:r>
              <a:rPr lang="en-US" b="1" dirty="0"/>
              <a:t>Gaussian process</a:t>
            </a:r>
            <a:r>
              <a:rPr lang="en-US" dirty="0"/>
              <a:t> and it is similar to a Monte Carlo tree search</a:t>
            </a:r>
          </a:p>
          <a:p>
            <a:r>
              <a:rPr lang="en-US" b="1" dirty="0"/>
              <a:t>Population-based training</a:t>
            </a:r>
            <a:r>
              <a:rPr lang="en-US" dirty="0"/>
              <a:t> starts with a random search tree that evolves the hyperparameters upon successive (generational) runs. It is like a cross between Bayesian optimization and the Gaussian process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4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903B-4FA9-4562-AB51-2D2CB769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35" y="804519"/>
            <a:ext cx="10193720" cy="1049235"/>
          </a:xfrm>
        </p:spPr>
        <p:txBody>
          <a:bodyPr/>
          <a:lstStyle/>
          <a:p>
            <a:r>
              <a:rPr lang="en-US" dirty="0"/>
              <a:t>Hollywood ending CS Movie (pick of the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496D0-6FA6-7F78-C2FA-EADE752C5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Social Dilemma (2020) [Netflix only?]</a:t>
            </a:r>
          </a:p>
          <a:p>
            <a:endParaRPr lang="en-US" dirty="0"/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Explores the dangerous human impact of social networking, with tech experts sounding the alarm on their own creations.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2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0E21-F12E-C0D3-2FFF-03CEB9A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Wsj</a:t>
            </a:r>
            <a:r>
              <a:rPr lang="en-US" dirty="0"/>
              <a:t> Monday (2/6/23)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8709E-127B-9B1C-AD5C-A4E4D4728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83" y="2496433"/>
            <a:ext cx="11468863" cy="2972212"/>
          </a:xfrm>
        </p:spPr>
      </p:pic>
    </p:spTree>
    <p:extLst>
      <p:ext uri="{BB962C8B-B14F-4D97-AF65-F5344CB8AC3E}">
        <p14:creationId xmlns:p14="http://schemas.microsoft.com/office/powerpoint/2010/main" val="425981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6489-C250-E63A-5A99-F3691570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19 learning from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B5E7D-C66F-F587-A518-D352DA9B8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agent is </a:t>
            </a:r>
            <a:r>
              <a:rPr lang="en-US" b="1" dirty="0"/>
              <a:t>learning</a:t>
            </a:r>
            <a:r>
              <a:rPr lang="en-US" dirty="0"/>
              <a:t> if it improves its performance after making observations about the world</a:t>
            </a:r>
          </a:p>
          <a:p>
            <a:r>
              <a:rPr lang="en-US" dirty="0"/>
              <a:t>When the agent is a computer, we call it </a:t>
            </a:r>
            <a:r>
              <a:rPr lang="en-US" b="1" dirty="0"/>
              <a:t>machine learning</a:t>
            </a:r>
          </a:p>
          <a:p>
            <a:r>
              <a:rPr lang="en-US" dirty="0"/>
              <a:t>A computer observes data, builds a </a:t>
            </a:r>
            <a:r>
              <a:rPr lang="en-US" b="1" dirty="0"/>
              <a:t>model</a:t>
            </a:r>
            <a:r>
              <a:rPr lang="en-US" dirty="0"/>
              <a:t> based on the data, and uses the model to build a </a:t>
            </a:r>
            <a:r>
              <a:rPr lang="en-US" b="1" dirty="0"/>
              <a:t>hypothesis</a:t>
            </a:r>
            <a:r>
              <a:rPr lang="en-US" dirty="0"/>
              <a:t> about the world and a piece of software that can solve problems</a:t>
            </a:r>
          </a:p>
          <a:p>
            <a:r>
              <a:rPr lang="en-US" dirty="0"/>
              <a:t>Chapter 19 assumes little </a:t>
            </a:r>
            <a:r>
              <a:rPr lang="en-US" b="1" dirty="0"/>
              <a:t>prior knowledge</a:t>
            </a:r>
            <a:r>
              <a:rPr lang="en-US" dirty="0"/>
              <a:t> on the part of the agent (computer); it starts from scratch and learns from the data.</a:t>
            </a:r>
          </a:p>
          <a:p>
            <a:r>
              <a:rPr lang="en-US" dirty="0"/>
              <a:t>The next chapter we will study (21) will consider </a:t>
            </a:r>
            <a:r>
              <a:rPr lang="en-US" b="1" dirty="0"/>
              <a:t>transfer learning</a:t>
            </a:r>
            <a:r>
              <a:rPr lang="en-US" dirty="0"/>
              <a:t>; knowledge from one domain is transferred to a new domain, so learning can proceed faster with less data</a:t>
            </a:r>
          </a:p>
        </p:txBody>
      </p:sp>
    </p:spTree>
    <p:extLst>
      <p:ext uri="{BB962C8B-B14F-4D97-AF65-F5344CB8AC3E}">
        <p14:creationId xmlns:p14="http://schemas.microsoft.com/office/powerpoint/2010/main" val="282916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4796-6479-68D5-2D66-C2C331FF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22F6-AF18-21A4-BE8A-E739AE90E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Going from a specific set of observations to a general rule is called </a:t>
            </a:r>
            <a:r>
              <a:rPr lang="en-US" b="1" dirty="0"/>
              <a:t>induction</a:t>
            </a:r>
          </a:p>
          <a:p>
            <a:r>
              <a:rPr lang="en-US" b="1" dirty="0"/>
              <a:t>Induction</a:t>
            </a:r>
            <a:r>
              <a:rPr lang="en-US" dirty="0"/>
              <a:t> differs from </a:t>
            </a:r>
            <a:r>
              <a:rPr lang="en-US" b="1" dirty="0"/>
              <a:t>deduction </a:t>
            </a:r>
            <a:r>
              <a:rPr lang="en-US" dirty="0"/>
              <a:t>because inductive conclusions may be incorrect, whereas deductive conclusions are guaranteed to be correct if the premises are correct</a:t>
            </a:r>
          </a:p>
          <a:p>
            <a:r>
              <a:rPr lang="en-US" dirty="0"/>
              <a:t>When the output is one of a finite set of values (e.g. sunny/rainy/cloudy) the learning problem is called </a:t>
            </a:r>
            <a:r>
              <a:rPr lang="en-US" b="1" dirty="0"/>
              <a:t>classification</a:t>
            </a:r>
            <a:endParaRPr lang="en-US" dirty="0"/>
          </a:p>
          <a:p>
            <a:r>
              <a:rPr lang="en-US" dirty="0"/>
              <a:t>When the output is a number (e.g. 0-9 in the HW), the learning problem has the name </a:t>
            </a:r>
            <a:r>
              <a:rPr lang="en-US" b="1" dirty="0"/>
              <a:t>regression</a:t>
            </a:r>
            <a:r>
              <a:rPr lang="en-US" dirty="0"/>
              <a:t> (although the AI author(s) would prefer </a:t>
            </a:r>
            <a:r>
              <a:rPr lang="en-US" i="1" dirty="0"/>
              <a:t>function approximation </a:t>
            </a:r>
            <a:r>
              <a:rPr lang="en-US" dirty="0"/>
              <a:t>or </a:t>
            </a:r>
            <a:r>
              <a:rPr lang="en-US" i="1" dirty="0"/>
              <a:t>numeric prediction)</a:t>
            </a:r>
            <a:endParaRPr lang="en-US" dirty="0"/>
          </a:p>
          <a:p>
            <a:r>
              <a:rPr lang="en-US" dirty="0"/>
              <a:t>This is </a:t>
            </a:r>
            <a:r>
              <a:rPr lang="en-US" i="1" dirty="0"/>
              <a:t>not </a:t>
            </a:r>
            <a:r>
              <a:rPr lang="en-US" dirty="0"/>
              <a:t>the same as regression tests in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52190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0D72-2B41-3338-8B46-55B433D0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learning -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5349-792F-1BF6-532C-067A1E2A9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b="1" dirty="0"/>
              <a:t>supervised learning</a:t>
            </a:r>
            <a:r>
              <a:rPr lang="en-US" dirty="0"/>
              <a:t> the agent observes input-output pairs and learns a function that maps input to output. Mention </a:t>
            </a:r>
            <a:r>
              <a:rPr lang="en-US" b="1" dirty="0"/>
              <a:t>labels</a:t>
            </a:r>
            <a:r>
              <a:rPr lang="en-US" dirty="0"/>
              <a:t> in HW example.</a:t>
            </a:r>
          </a:p>
          <a:p>
            <a:r>
              <a:rPr lang="en-US" dirty="0"/>
              <a:t>In </a:t>
            </a:r>
            <a:r>
              <a:rPr lang="en-US" b="1" dirty="0"/>
              <a:t>unsupervised learning</a:t>
            </a:r>
            <a:r>
              <a:rPr lang="en-US" dirty="0"/>
              <a:t> the agent learns patterns without any explicit feedback. The most common unsupervised learning task is </a:t>
            </a:r>
            <a:r>
              <a:rPr lang="en-US" b="1" dirty="0"/>
              <a:t>clustering</a:t>
            </a:r>
            <a:r>
              <a:rPr lang="en-US" dirty="0"/>
              <a:t>: detecting useful clusters of input examples. For example, a computer vision system could cluster similar looking objects after looking at millions of images.</a:t>
            </a:r>
          </a:p>
          <a:p>
            <a:r>
              <a:rPr lang="en-US" dirty="0"/>
              <a:t>In </a:t>
            </a:r>
            <a:r>
              <a:rPr lang="en-US" b="1" dirty="0"/>
              <a:t>reinforcement learning</a:t>
            </a:r>
            <a:r>
              <a:rPr lang="en-US" dirty="0"/>
              <a:t> the agent learns from a series of reinforcements: rewards and punishments. The agent decides which actions prior to the reinforcement were most responsible for it and alters its actions in the future. Mention HW example, again.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3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5497-411A-BDDF-0AEA-799C3D2E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0A19-AC60-BD65-1E36-82BB0FAA1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training set </a:t>
            </a:r>
            <a:r>
              <a:rPr lang="en-US" dirty="0"/>
              <a:t>is made up of input-output pairs 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),(x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)…</a:t>
            </a:r>
          </a:p>
          <a:p>
            <a:r>
              <a:rPr lang="en-US" i="1" dirty="0"/>
              <a:t>y = f(</a:t>
            </a:r>
            <a:r>
              <a:rPr lang="en-US" dirty="0"/>
              <a:t>x)</a:t>
            </a:r>
          </a:p>
          <a:p>
            <a:r>
              <a:rPr lang="en-US" dirty="0"/>
              <a:t>The agent makes a </a:t>
            </a:r>
            <a:r>
              <a:rPr lang="en-US" b="1" dirty="0"/>
              <a:t>hypothesis</a:t>
            </a:r>
            <a:r>
              <a:rPr lang="en-US" dirty="0"/>
              <a:t> (</a:t>
            </a:r>
            <a:r>
              <a:rPr lang="en-US" i="1" dirty="0"/>
              <a:t>h</a:t>
            </a:r>
            <a:r>
              <a:rPr lang="en-US" dirty="0"/>
              <a:t>) about the world, drawn from a </a:t>
            </a:r>
            <a:r>
              <a:rPr lang="en-US" b="1" dirty="0"/>
              <a:t>hypothesis space</a:t>
            </a:r>
            <a:endParaRPr lang="en-US" b="1" i="1" dirty="0"/>
          </a:p>
          <a:p>
            <a:r>
              <a:rPr lang="en-US" i="1" dirty="0"/>
              <a:t>h </a:t>
            </a:r>
            <a:r>
              <a:rPr lang="en-US" dirty="0"/>
              <a:t>is a </a:t>
            </a:r>
            <a:r>
              <a:rPr lang="en-US" b="1" dirty="0"/>
              <a:t>model</a:t>
            </a:r>
            <a:r>
              <a:rPr lang="en-US" dirty="0"/>
              <a:t> of the data, drawn from a </a:t>
            </a:r>
            <a:r>
              <a:rPr lang="en-US" b="1" dirty="0"/>
              <a:t>model class 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dirty="0"/>
              <a:t>), or alternatively a function drawn from a </a:t>
            </a:r>
            <a:r>
              <a:rPr lang="en-US" b="1" dirty="0"/>
              <a:t>function class</a:t>
            </a:r>
          </a:p>
          <a:p>
            <a:r>
              <a:rPr lang="en-US" dirty="0"/>
              <a:t>The output,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, is called the </a:t>
            </a:r>
            <a:r>
              <a:rPr lang="en-US" b="1" dirty="0"/>
              <a:t>ground truth</a:t>
            </a:r>
            <a:r>
              <a:rPr lang="en-US" dirty="0"/>
              <a:t>, is the true answer we are asking the model to predict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5300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1B7A-CE73-E37D-D475-88F3DA61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3258-6AD0-711E-958A-8EC9CFA3A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choose a hypothesis space we can use prior knowledge, or perform </a:t>
            </a:r>
            <a:r>
              <a:rPr lang="en-US" b="1" dirty="0"/>
              <a:t>exploratory data analysis</a:t>
            </a:r>
            <a:r>
              <a:rPr lang="en-US" dirty="0"/>
              <a:t> by examining the data with statistical tests and visualizations – histograms, scatter plots, box plots, or whatever seems appropriate</a:t>
            </a:r>
          </a:p>
          <a:p>
            <a:r>
              <a:rPr lang="en-US" dirty="0"/>
              <a:t>The hope and desire is to find a </a:t>
            </a:r>
            <a:r>
              <a:rPr lang="en-US" b="1" dirty="0"/>
              <a:t>consistent hypothesis</a:t>
            </a:r>
          </a:p>
          <a:p>
            <a:r>
              <a:rPr lang="en-US" dirty="0"/>
              <a:t>The agent should look for a </a:t>
            </a:r>
            <a:r>
              <a:rPr lang="en-US" b="1" dirty="0"/>
              <a:t>best-fit function</a:t>
            </a:r>
            <a:r>
              <a:rPr lang="en-US" dirty="0"/>
              <a:t> in the hope that future predictions will be accurate</a:t>
            </a:r>
          </a:p>
          <a:p>
            <a:r>
              <a:rPr lang="en-US" dirty="0"/>
              <a:t>The training set (or data) is not the important part. It is the </a:t>
            </a:r>
            <a:r>
              <a:rPr lang="en-US" b="1" dirty="0"/>
              <a:t>test set</a:t>
            </a:r>
            <a:r>
              <a:rPr lang="en-US" dirty="0"/>
              <a:t> (or data) which has not been seen yet that is important.</a:t>
            </a:r>
          </a:p>
          <a:p>
            <a:r>
              <a:rPr lang="en-US" dirty="0"/>
              <a:t>We say that </a:t>
            </a:r>
            <a:r>
              <a:rPr lang="en-US" i="1" dirty="0"/>
              <a:t>h</a:t>
            </a:r>
            <a:r>
              <a:rPr lang="en-US" dirty="0"/>
              <a:t> </a:t>
            </a:r>
            <a:r>
              <a:rPr lang="en-US" b="1" dirty="0"/>
              <a:t>generalizes</a:t>
            </a:r>
            <a:r>
              <a:rPr lang="en-US" dirty="0"/>
              <a:t> well if it accurately predicts the output of the test set</a:t>
            </a:r>
          </a:p>
        </p:txBody>
      </p:sp>
    </p:spTree>
    <p:extLst>
      <p:ext uri="{BB962C8B-B14F-4D97-AF65-F5344CB8AC3E}">
        <p14:creationId xmlns:p14="http://schemas.microsoft.com/office/powerpoint/2010/main" val="35658598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39338</TotalTime>
  <Words>2179</Words>
  <Application>Microsoft Office PowerPoint</Application>
  <PresentationFormat>Widescreen</PresentationFormat>
  <Paragraphs>138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Gill Sans MT</vt:lpstr>
      <vt:lpstr>Roboto</vt:lpstr>
      <vt:lpstr>Gallery</vt:lpstr>
      <vt:lpstr>Machine learning</vt:lpstr>
      <vt:lpstr>Attendance or quiz?</vt:lpstr>
      <vt:lpstr>NY Times Monday (2/6/23)</vt:lpstr>
      <vt:lpstr>Wsj Monday (2/6/23)</vt:lpstr>
      <vt:lpstr>Chapter 19 learning from examples</vt:lpstr>
      <vt:lpstr>Forms of learning</vt:lpstr>
      <vt:lpstr>Forms of learning - feedback</vt:lpstr>
      <vt:lpstr>Supervised learning</vt:lpstr>
      <vt:lpstr>Supervised learning</vt:lpstr>
      <vt:lpstr>PowerPoint Presentation</vt:lpstr>
      <vt:lpstr>Supervised learning</vt:lpstr>
      <vt:lpstr>Supervised learning</vt:lpstr>
      <vt:lpstr>Learning decision trees</vt:lpstr>
      <vt:lpstr>Learning decision trees</vt:lpstr>
      <vt:lpstr>Learning decision trees</vt:lpstr>
      <vt:lpstr>Learning decision trees</vt:lpstr>
      <vt:lpstr>Learning decision trees</vt:lpstr>
      <vt:lpstr>Learning decision trees</vt:lpstr>
      <vt:lpstr>Learning decision trees</vt:lpstr>
      <vt:lpstr>Learning decision trees (happy Graphs)</vt:lpstr>
      <vt:lpstr>Learning decision trees</vt:lpstr>
      <vt:lpstr>Learning decision trees</vt:lpstr>
      <vt:lpstr>Decision tree – problems/solutions</vt:lpstr>
      <vt:lpstr>Model selection and optimization</vt:lpstr>
      <vt:lpstr>Model selection and optimization</vt:lpstr>
      <vt:lpstr>Model selection and optimization</vt:lpstr>
      <vt:lpstr>Model selection</vt:lpstr>
      <vt:lpstr>Error rates and loss function</vt:lpstr>
      <vt:lpstr>Error rate and loss function</vt:lpstr>
      <vt:lpstr>Error rate and loss function</vt:lpstr>
      <vt:lpstr>Error rate and loss function</vt:lpstr>
      <vt:lpstr>Regularization</vt:lpstr>
      <vt:lpstr>Hyperparameter tuning</vt:lpstr>
      <vt:lpstr>Hyperparameter tuning</vt:lpstr>
      <vt:lpstr>Hollywood ending CS Movie (pick of the week)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Chris Geggis</dc:creator>
  <cp:lastModifiedBy>Chris Geggis</cp:lastModifiedBy>
  <cp:revision>21</cp:revision>
  <dcterms:created xsi:type="dcterms:W3CDTF">2022-10-20T15:45:11Z</dcterms:created>
  <dcterms:modified xsi:type="dcterms:W3CDTF">2023-02-09T18:57:33Z</dcterms:modified>
</cp:coreProperties>
</file>