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7" r:id="rId3"/>
    <p:sldId id="266" r:id="rId4"/>
    <p:sldId id="258" r:id="rId5"/>
    <p:sldId id="276" r:id="rId6"/>
    <p:sldId id="279" r:id="rId7"/>
    <p:sldId id="286" r:id="rId8"/>
    <p:sldId id="298" r:id="rId9"/>
    <p:sldId id="290" r:id="rId10"/>
    <p:sldId id="278" r:id="rId11"/>
    <p:sldId id="265" r:id="rId12"/>
    <p:sldId id="288" r:id="rId13"/>
    <p:sldId id="292" r:id="rId14"/>
    <p:sldId id="293" r:id="rId15"/>
    <p:sldId id="294" r:id="rId16"/>
    <p:sldId id="295" r:id="rId17"/>
    <p:sldId id="296" r:id="rId18"/>
    <p:sldId id="297" r:id="rId19"/>
    <p:sldId id="291" r:id="rId20"/>
    <p:sldId id="289" r:id="rId21"/>
    <p:sldId id="299" r:id="rId22"/>
    <p:sldId id="275" r:id="rId23"/>
    <p:sldId id="287" r:id="rId24"/>
    <p:sldId id="267" r:id="rId25"/>
    <p:sldId id="262" r:id="rId26"/>
    <p:sldId id="30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320C38-454D-4B49-9B58-77CFF44C4309}">
          <p14:sldIdLst>
            <p14:sldId id="256"/>
            <p14:sldId id="257"/>
            <p14:sldId id="266"/>
            <p14:sldId id="258"/>
            <p14:sldId id="276"/>
            <p14:sldId id="279"/>
            <p14:sldId id="286"/>
            <p14:sldId id="298"/>
            <p14:sldId id="290"/>
            <p14:sldId id="278"/>
            <p14:sldId id="265"/>
            <p14:sldId id="288"/>
            <p14:sldId id="292"/>
            <p14:sldId id="293"/>
            <p14:sldId id="294"/>
            <p14:sldId id="295"/>
            <p14:sldId id="296"/>
            <p14:sldId id="297"/>
            <p14:sldId id="291"/>
            <p14:sldId id="289"/>
            <p14:sldId id="299"/>
            <p14:sldId id="275"/>
            <p14:sldId id="287"/>
            <p14:sldId id="267"/>
            <p14:sldId id="262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6018"/>
  </p:normalViewPr>
  <p:slideViewPr>
    <p:cSldViewPr snapToGrid="0" snapToObjects="1">
      <p:cViewPr varScale="1">
        <p:scale>
          <a:sx n="105" d="100"/>
          <a:sy n="105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2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6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7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7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0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2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hyperlink" Target="https://www.youtube.com/watch?v=0QczhVg5Ha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cha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rcAruvnKk&amp;t=2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well.umassonline.net/webapps/blackboard/content/listContentEditable.jsp?content_id=_1871559_1&amp;course_id=_31033_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bguides.uml.edu/az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2D49-B4B8-794D-BF67-4158FFFB1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2FDEA-AC40-A74A-9117-0CFE5642C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Geggis</a:t>
            </a:r>
          </a:p>
          <a:p>
            <a:r>
              <a:rPr lang="en-US" dirty="0"/>
              <a:t>1/19/2023</a:t>
            </a:r>
          </a:p>
        </p:txBody>
      </p:sp>
    </p:spTree>
    <p:extLst>
      <p:ext uri="{BB962C8B-B14F-4D97-AF65-F5344CB8AC3E}">
        <p14:creationId xmlns:p14="http://schemas.microsoft.com/office/powerpoint/2010/main" val="226782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8AD6-A07A-9747-993A-5FCB8D4D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9E41-16E3-C340-A577-039CF44D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(fast linear algebra, [arguably] most important library)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2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328B-8FC1-C691-CE3B-A85707D5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21AB-3E3B-FB81-6610-A5853949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Why Neural Networks can learn (almost) anything</a:t>
            </a:r>
            <a:r>
              <a:rPr lang="en-US" dirty="0"/>
              <a:t> (10.5 min YouTube)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Tensor Flow Playground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ChatGPT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3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32D7-B35A-4E7B-5FE7-C3E4080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and Load (ETL)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80A06-8DA1-3C76-1AFA-F7BF0F7A5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174" y="1972722"/>
            <a:ext cx="7425652" cy="3888581"/>
          </a:xfrm>
        </p:spPr>
      </p:pic>
    </p:spTree>
    <p:extLst>
      <p:ext uri="{BB962C8B-B14F-4D97-AF65-F5344CB8AC3E}">
        <p14:creationId xmlns:p14="http://schemas.microsoft.com/office/powerpoint/2010/main" val="342040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E6B3-5C62-46F9-C1C3-7CA4ECC2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04519"/>
            <a:ext cx="10780775" cy="1049235"/>
          </a:xfrm>
        </p:spPr>
        <p:txBody>
          <a:bodyPr/>
          <a:lstStyle/>
          <a:p>
            <a:r>
              <a:rPr lang="en-US" dirty="0"/>
              <a:t>Traditional programing AND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E6857-2131-7712-F292-D14174507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2" y="1916905"/>
            <a:ext cx="6400800" cy="1885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CF0A7-C1CF-5074-1B30-0BAB5CB9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4" y="3866007"/>
            <a:ext cx="62007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19C3-0A3C-AE76-D42A-BF1F0C45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04691-2FD4-7D81-FD26-73F7744A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904" y="2016125"/>
            <a:ext cx="5640516" cy="3449638"/>
          </a:xfrm>
        </p:spPr>
      </p:pic>
    </p:spTree>
    <p:extLst>
      <p:ext uri="{BB962C8B-B14F-4D97-AF65-F5344CB8AC3E}">
        <p14:creationId xmlns:p14="http://schemas.microsoft.com/office/powerpoint/2010/main" val="157986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F7F3-5378-7D1E-E80F-39F39C66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C9DA0-E274-855D-D8F1-0DFD00984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512" y="1939231"/>
            <a:ext cx="6208776" cy="4114250"/>
          </a:xfrm>
        </p:spPr>
      </p:pic>
    </p:spTree>
    <p:extLst>
      <p:ext uri="{BB962C8B-B14F-4D97-AF65-F5344CB8AC3E}">
        <p14:creationId xmlns:p14="http://schemas.microsoft.com/office/powerpoint/2010/main" val="214156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B015-5F48-949C-F255-7DAC0148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ML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0948D-B20A-9047-0CB3-2F121A21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680" y="1972676"/>
            <a:ext cx="7742639" cy="4092538"/>
          </a:xfrm>
        </p:spPr>
      </p:pic>
    </p:spTree>
    <p:extLst>
      <p:ext uri="{BB962C8B-B14F-4D97-AF65-F5344CB8AC3E}">
        <p14:creationId xmlns:p14="http://schemas.microsoft.com/office/powerpoint/2010/main" val="374763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195D-3EFC-031B-8A74-59179D4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Helping Humans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6445B-F438-EBD8-024B-B18FEDD0C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32" y="1981133"/>
            <a:ext cx="5861304" cy="4072348"/>
          </a:xfrm>
        </p:spPr>
      </p:pic>
    </p:spTree>
    <p:extLst>
      <p:ext uri="{BB962C8B-B14F-4D97-AF65-F5344CB8AC3E}">
        <p14:creationId xmlns:p14="http://schemas.microsoft.com/office/powerpoint/2010/main" val="121678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B10D-ED0F-CCE4-10A3-610A889A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 with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F5FA7-FD9B-07FF-3389-D7452A664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2235994"/>
            <a:ext cx="6372225" cy="3009900"/>
          </a:xfrm>
        </p:spPr>
      </p:pic>
    </p:spTree>
    <p:extLst>
      <p:ext uri="{BB962C8B-B14F-4D97-AF65-F5344CB8AC3E}">
        <p14:creationId xmlns:p14="http://schemas.microsoft.com/office/powerpoint/2010/main" val="65545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AE34-0766-6C54-8E6D-4B549A5B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684BE-968D-1C33-EBB1-FF8D9305B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279" y="1917762"/>
            <a:ext cx="5118171" cy="4199727"/>
          </a:xfrm>
        </p:spPr>
      </p:pic>
    </p:spTree>
    <p:extLst>
      <p:ext uri="{BB962C8B-B14F-4D97-AF65-F5344CB8AC3E}">
        <p14:creationId xmlns:p14="http://schemas.microsoft.com/office/powerpoint/2010/main" val="35689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65D2-86D4-2147-9065-53E4243D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1388"/>
            <a:ext cx="9905998" cy="1416022"/>
          </a:xfrm>
        </p:spPr>
        <p:txBody>
          <a:bodyPr>
            <a:normAutofit/>
          </a:bodyPr>
          <a:lstStyle/>
          <a:p>
            <a:r>
              <a:rPr lang="en-US" dirty="0"/>
              <a:t>Welcome to the university of Machine Learning (UML)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9FA6-16AD-AA4B-AC53-80035DD6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recording will commence, in T-minus 10, 9, 8…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2FFB-8583-15DF-4C19-37599EB0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2C957-5F0C-5A7C-CA42-97A8F249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441139"/>
            <a:ext cx="7956289" cy="4612341"/>
          </a:xfrm>
        </p:spPr>
      </p:pic>
    </p:spTree>
    <p:extLst>
      <p:ext uri="{BB962C8B-B14F-4D97-AF65-F5344CB8AC3E}">
        <p14:creationId xmlns:p14="http://schemas.microsoft.com/office/powerpoint/2010/main" val="262362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5FBB-382E-D8E6-80B5-9769BA30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0BB9B-F151-018E-9F73-466D5EA58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161" y="1923030"/>
            <a:ext cx="4754879" cy="4180113"/>
          </a:xfrm>
        </p:spPr>
      </p:pic>
    </p:spTree>
    <p:extLst>
      <p:ext uri="{BB962C8B-B14F-4D97-AF65-F5344CB8AC3E}">
        <p14:creationId xmlns:p14="http://schemas.microsoft.com/office/powerpoint/2010/main" val="223505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154CA-7D8B-5108-75E8-1DE4DE94B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368" y="200915"/>
            <a:ext cx="5020056" cy="6133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12B38-CE9B-4720-BF69-01D61FA1DFF4}"/>
              </a:ext>
            </a:extLst>
          </p:cNvPr>
          <p:cNvSpPr txBox="1"/>
          <p:nvPr/>
        </p:nvSpPr>
        <p:spPr>
          <a:xfrm>
            <a:off x="8321040" y="5285232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Unknown</a:t>
            </a:r>
          </a:p>
        </p:txBody>
      </p:sp>
    </p:spTree>
    <p:extLst>
      <p:ext uri="{BB962C8B-B14F-4D97-AF65-F5344CB8AC3E}">
        <p14:creationId xmlns:p14="http://schemas.microsoft.com/office/powerpoint/2010/main" val="921653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DD7E-5DA0-2395-F1AB-94CB2011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product is free…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CF7F-4446-DAA2-D732-4B076EB7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(most likely) the product</a:t>
            </a:r>
          </a:p>
          <a:p>
            <a:r>
              <a:rPr lang="en-US" dirty="0"/>
              <a:t>Google (and Amazon)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LinkedIn</a:t>
            </a:r>
          </a:p>
          <a:p>
            <a:r>
              <a:rPr lang="en-US" dirty="0" err="1"/>
              <a:t>DuoLingo</a:t>
            </a:r>
            <a:r>
              <a:rPr lang="en-US" dirty="0"/>
              <a:t> (Supervised)</a:t>
            </a:r>
          </a:p>
          <a:p>
            <a:r>
              <a:rPr lang="en-US" dirty="0" err="1"/>
              <a:t>Pintrest</a:t>
            </a:r>
            <a:r>
              <a:rPr lang="en-US" dirty="0"/>
              <a:t> (Clustering)</a:t>
            </a:r>
          </a:p>
          <a:p>
            <a:r>
              <a:rPr lang="en-US" dirty="0"/>
              <a:t>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00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191-5BEF-A5B9-782A-1D6FDFF4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&amp;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5416-33DE-8BFA-F8E8-6EDEAC8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Applied Physics: Optics Concentration, Math Minor: Computer Option ‘93</a:t>
            </a:r>
          </a:p>
          <a:p>
            <a:r>
              <a:rPr lang="en-US" dirty="0"/>
              <a:t>Certificate in UNIX ‘94</a:t>
            </a:r>
          </a:p>
          <a:p>
            <a:r>
              <a:rPr lang="en-US" dirty="0"/>
              <a:t>MS Computer Science ‘03</a:t>
            </a:r>
          </a:p>
          <a:p>
            <a:r>
              <a:rPr lang="en-US" dirty="0"/>
              <a:t>Certificate in Database ‘05</a:t>
            </a:r>
          </a:p>
          <a:p>
            <a:pPr marL="0" indent="0">
              <a:buNone/>
            </a:pPr>
            <a:r>
              <a:rPr lang="en-US" dirty="0"/>
              <a:t>Completed all core courses for MBA (+ a few electives) at Babson (+ a couple of classes at Northeastern) – no degree finished in ‘12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70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A36B-EA9C-287D-807B-885496DB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(</a:t>
            </a:r>
            <a:r>
              <a:rPr lang="en-US" dirty="0" err="1"/>
              <a:t>kurt</a:t>
            </a:r>
            <a:r>
              <a:rPr lang="en-US" dirty="0"/>
              <a:t>) Gödel’s Incompleteness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F79F-38C0-4634-1FAA-B42951BB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human knows everything</a:t>
            </a:r>
          </a:p>
          <a:p>
            <a:r>
              <a:rPr lang="en-US" dirty="0"/>
              <a:t>Machines will (probably) never know everything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1A2F-821A-8641-8E2E-9AC11A39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5:30 PM or earlier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76C5-9B0D-AB46-9071-59302419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3Blue1Brown Neural Networks,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4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E8AF-C408-6B66-F918-33531E2D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Attendence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603F-A4DA-9F97-C501-56FCED7B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B56609-E66D-01BA-0251-DC19AA81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43" y="1917606"/>
            <a:ext cx="10536746" cy="3646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64CE2-9C7D-3471-FA24-9D1803CC97A5}"/>
              </a:ext>
            </a:extLst>
          </p:cNvPr>
          <p:cNvSpPr txBox="1"/>
          <p:nvPr/>
        </p:nvSpPr>
        <p:spPr>
          <a:xfrm>
            <a:off x="8429773" y="5628322"/>
            <a:ext cx="20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Scott Adams</a:t>
            </a:r>
          </a:p>
        </p:txBody>
      </p:sp>
    </p:spTree>
    <p:extLst>
      <p:ext uri="{BB962C8B-B14F-4D97-AF65-F5344CB8AC3E}">
        <p14:creationId xmlns:p14="http://schemas.microsoft.com/office/powerpoint/2010/main" val="38644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1130-3025-224E-8EF1-5288E256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22B9-1558-424D-8DE6-DFF9E6CC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Screen</a:t>
            </a:r>
          </a:p>
          <a:p>
            <a:r>
              <a:rPr lang="en-US" dirty="0">
                <a:hlinkClick r:id="rId2"/>
              </a:rPr>
              <a:t>Blackboard</a:t>
            </a:r>
            <a:r>
              <a:rPr lang="en-US" dirty="0"/>
              <a:t> (Maybe this will work?)</a:t>
            </a:r>
          </a:p>
        </p:txBody>
      </p:sp>
    </p:spTree>
    <p:extLst>
      <p:ext uri="{BB962C8B-B14F-4D97-AF65-F5344CB8AC3E}">
        <p14:creationId xmlns:p14="http://schemas.microsoft.com/office/powerpoint/2010/main" val="105867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6518-BBD1-9C48-9A01-83E46E06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Book (Cover)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5560D-5CF5-E14F-8FD4-243A3A96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1946" y="89210"/>
            <a:ext cx="4488235" cy="5821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EE91C-84A1-5F4E-9BDC-097FA4CF1186}"/>
              </a:ext>
            </a:extLst>
          </p:cNvPr>
          <p:cNvSpPr txBox="1"/>
          <p:nvPr/>
        </p:nvSpPr>
        <p:spPr>
          <a:xfrm>
            <a:off x="1451579" y="2877015"/>
            <a:ext cx="32485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 on International edition</a:t>
            </a:r>
          </a:p>
          <a:p>
            <a:r>
              <a:rPr lang="en-US" dirty="0"/>
              <a:t>(Chapters are different)</a:t>
            </a:r>
          </a:p>
          <a:p>
            <a:endParaRPr lang="en-US" dirty="0"/>
          </a:p>
          <a:p>
            <a:r>
              <a:rPr lang="en-US" dirty="0"/>
              <a:t>Also warn on 2 device limit</a:t>
            </a:r>
          </a:p>
          <a:p>
            <a:endParaRPr lang="en-US" dirty="0"/>
          </a:p>
          <a:p>
            <a:r>
              <a:rPr lang="en-US" dirty="0"/>
              <a:t>$56 to rent hardcover</a:t>
            </a:r>
          </a:p>
          <a:p>
            <a:r>
              <a:rPr lang="en-US" dirty="0"/>
              <a:t>$171 to buy hardcover</a:t>
            </a:r>
          </a:p>
          <a:p>
            <a:r>
              <a:rPr lang="en-US" dirty="0"/>
              <a:t>$75 for Kindle Edition</a:t>
            </a:r>
          </a:p>
        </p:txBody>
      </p:sp>
    </p:spTree>
    <p:extLst>
      <p:ext uri="{BB962C8B-B14F-4D97-AF65-F5344CB8AC3E}">
        <p14:creationId xmlns:p14="http://schemas.microsoft.com/office/powerpoint/2010/main" val="359190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C18A-7BC9-674D-94FC-279184E0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CC64-7CA8-E149-AFF6-01029179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UML Library Databases</a:t>
            </a:r>
            <a:endParaRPr lang="en-US" dirty="0"/>
          </a:p>
          <a:p>
            <a:r>
              <a:rPr lang="en-US" dirty="0"/>
              <a:t>Introducing Python, 2</a:t>
            </a:r>
            <a:r>
              <a:rPr lang="en-US" baseline="30000" dirty="0"/>
              <a:t>nd</a:t>
            </a:r>
            <a:r>
              <a:rPr lang="en-US" dirty="0"/>
              <a:t> Ed, by Bill </a:t>
            </a:r>
            <a:r>
              <a:rPr lang="en-US" dirty="0" err="1"/>
              <a:t>Lubanovic</a:t>
            </a:r>
            <a:r>
              <a:rPr lang="en-US" dirty="0"/>
              <a:t> (2019)</a:t>
            </a:r>
          </a:p>
          <a:p>
            <a:r>
              <a:rPr lang="en-US" dirty="0"/>
              <a:t>Machine Learning with Python Cookbook, 2</a:t>
            </a:r>
            <a:r>
              <a:rPr lang="en-US" baseline="30000" dirty="0"/>
              <a:t>nd</a:t>
            </a:r>
            <a:r>
              <a:rPr lang="en-US" dirty="0"/>
              <a:t> Ed, by Kyle Gallatin and Chris </a:t>
            </a:r>
            <a:r>
              <a:rPr lang="en-US" dirty="0" err="1"/>
              <a:t>Albon</a:t>
            </a:r>
            <a:r>
              <a:rPr lang="en-US" dirty="0"/>
              <a:t> (2023)</a:t>
            </a:r>
          </a:p>
          <a:p>
            <a:pPr algn="l"/>
            <a:r>
              <a:rPr lang="en-US" b="0" i="0" dirty="0">
                <a:effectLst/>
              </a:rPr>
              <a:t>AI and Machine Learning for Coders</a:t>
            </a:r>
            <a:r>
              <a:rPr lang="en-US" dirty="0"/>
              <a:t>, by Laurence Moroney (2020)</a:t>
            </a:r>
          </a:p>
          <a:p>
            <a:r>
              <a:rPr lang="en-US" dirty="0"/>
              <a:t>Intro to Machine Learning with Python, by Andreas C. Müller and Sarah Guido (2016)</a:t>
            </a:r>
          </a:p>
          <a:p>
            <a:r>
              <a:rPr lang="en-US" dirty="0"/>
              <a:t>Designing Machine Learning Systems, by Chip </a:t>
            </a:r>
            <a:r>
              <a:rPr lang="en-US" dirty="0" err="1"/>
              <a:t>Huyen</a:t>
            </a:r>
            <a:r>
              <a:rPr lang="en-US" dirty="0"/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14476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EA5DD8-BB1B-4549-7F5E-41E25F9B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53" y="0"/>
            <a:ext cx="9854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9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96B9-DAE2-7D6C-3BB2-107C8CB5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sellers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D0411-92C3-853B-E501-A10B1B06D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557" y="2016125"/>
            <a:ext cx="5675210" cy="3449638"/>
          </a:xfrm>
        </p:spPr>
      </p:pic>
    </p:spTree>
    <p:extLst>
      <p:ext uri="{BB962C8B-B14F-4D97-AF65-F5344CB8AC3E}">
        <p14:creationId xmlns:p14="http://schemas.microsoft.com/office/powerpoint/2010/main" val="106312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32EB-1605-6EF9-7B43-30126C6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downsides of a career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7273-11F0-87E6-C62F-892D31F9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is somewhat difficult</a:t>
            </a:r>
          </a:p>
          <a:p>
            <a:r>
              <a:rPr lang="en-US" dirty="0"/>
              <a:t>Lots of turnover</a:t>
            </a:r>
          </a:p>
          <a:p>
            <a:r>
              <a:rPr lang="en-US" dirty="0"/>
              <a:t>Once a desired model is created, the creator may be expendable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654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30341</TotalTime>
  <Words>379</Words>
  <Application>Microsoft Office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Machine learning</vt:lpstr>
      <vt:lpstr>Welcome to the university of Machine Learning (UML)</vt:lpstr>
      <vt:lpstr>Attendence</vt:lpstr>
      <vt:lpstr>Syllabus</vt:lpstr>
      <vt:lpstr>Required Book (Cover)</vt:lpstr>
      <vt:lpstr>UML Library</vt:lpstr>
      <vt:lpstr>PowerPoint Presentation</vt:lpstr>
      <vt:lpstr>Best sellers</vt:lpstr>
      <vt:lpstr>The downsides of a career in ML</vt:lpstr>
      <vt:lpstr>Python libraries</vt:lpstr>
      <vt:lpstr>Sites</vt:lpstr>
      <vt:lpstr>Extract, transform, and Load (ETL)</vt:lpstr>
      <vt:lpstr>Traditional programing AND Machine learning</vt:lpstr>
      <vt:lpstr>Traditional Approach</vt:lpstr>
      <vt:lpstr>ML Approach</vt:lpstr>
      <vt:lpstr>Automated ML approach</vt:lpstr>
      <vt:lpstr>ML Helping Humans</vt:lpstr>
      <vt:lpstr>Training set with labels</vt:lpstr>
      <vt:lpstr>Supervised learning</vt:lpstr>
      <vt:lpstr>MAP of ML</vt:lpstr>
      <vt:lpstr>Reinforcement learning</vt:lpstr>
      <vt:lpstr>PowerPoint Presentation</vt:lpstr>
      <vt:lpstr>If the product is free…</vt:lpstr>
      <vt:lpstr>Degrees &amp; Certificates</vt:lpstr>
      <vt:lpstr>(kurt) Gödel’s Incompleteness Theorem</vt:lpstr>
      <vt:lpstr>If 5:30 PM or earlier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 Geggis</dc:creator>
  <cp:lastModifiedBy>Chris Geggis</cp:lastModifiedBy>
  <cp:revision>35</cp:revision>
  <dcterms:created xsi:type="dcterms:W3CDTF">2022-08-28T14:09:45Z</dcterms:created>
  <dcterms:modified xsi:type="dcterms:W3CDTF">2023-01-20T23:18:47Z</dcterms:modified>
</cp:coreProperties>
</file>