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08" r:id="rId4"/>
    <p:sldId id="311" r:id="rId5"/>
    <p:sldId id="310" r:id="rId6"/>
    <p:sldId id="309" r:id="rId7"/>
    <p:sldId id="316" r:id="rId8"/>
    <p:sldId id="313" r:id="rId9"/>
    <p:sldId id="314" r:id="rId10"/>
    <p:sldId id="315" r:id="rId11"/>
    <p:sldId id="317" r:id="rId12"/>
    <p:sldId id="318" r:id="rId13"/>
    <p:sldId id="320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12" r:id="rId25"/>
    <p:sldId id="330" r:id="rId26"/>
    <p:sldId id="331" r:id="rId27"/>
    <p:sldId id="334" r:id="rId28"/>
    <p:sldId id="333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35" r:id="rId37"/>
    <p:sldId id="345" r:id="rId38"/>
    <p:sldId id="343" r:id="rId39"/>
    <p:sldId id="346" r:id="rId40"/>
    <p:sldId id="347" r:id="rId41"/>
    <p:sldId id="348" r:id="rId42"/>
    <p:sldId id="344" r:id="rId43"/>
    <p:sldId id="30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HZwWFHWa-w&amp;list=PLZHQObOWTQDNU6R1_67000Dx_ZCJB-3pi&amp;index=2&amp;ab_channel=3Blue1Brow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83FD-6E27-F187-743B-E535D6DD8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9C536-3234-7E41-A5A3-8B21A69A6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Geggis</a:t>
            </a:r>
          </a:p>
          <a:p>
            <a:r>
              <a:rPr lang="en-US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973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B6A3-7D1B-853C-769C-00A247E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D93A-84B8-5BC5-D1FA-1EFAA47D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 = </a:t>
            </a:r>
            <a:r>
              <a:rPr lang="en-US" dirty="0" err="1"/>
              <a:t>network.Network</a:t>
            </a:r>
            <a:r>
              <a:rPr lang="en-US" dirty="0"/>
              <a:t>([784, 30, 10])</a:t>
            </a:r>
          </a:p>
          <a:p>
            <a:r>
              <a:rPr lang="en-US" dirty="0"/>
              <a:t>30 </a:t>
            </a:r>
            <a:r>
              <a:rPr lang="en-US" dirty="0" err="1"/>
              <a:t>perceptrons</a:t>
            </a:r>
            <a:r>
              <a:rPr lang="en-US" dirty="0"/>
              <a:t> in the hidden layer (can also be a hyperparameter)</a:t>
            </a:r>
          </a:p>
          <a:p>
            <a:r>
              <a:rPr lang="en-US" dirty="0" err="1"/>
              <a:t>net.SGD</a:t>
            </a:r>
            <a:r>
              <a:rPr lang="en-US" dirty="0"/>
              <a:t>(</a:t>
            </a:r>
            <a:r>
              <a:rPr lang="en-US" dirty="0" err="1"/>
              <a:t>training_data</a:t>
            </a:r>
            <a:r>
              <a:rPr lang="en-US" dirty="0"/>
              <a:t>, 30, 10, 3.0, </a:t>
            </a:r>
            <a:r>
              <a:rPr lang="en-US" dirty="0" err="1"/>
              <a:t>test_data</a:t>
            </a:r>
            <a:r>
              <a:rPr lang="en-US" dirty="0"/>
              <a:t>=</a:t>
            </a:r>
            <a:r>
              <a:rPr lang="en-US" dirty="0" err="1"/>
              <a:t>test_data</a:t>
            </a:r>
            <a:r>
              <a:rPr lang="en-US" dirty="0"/>
              <a:t>)</a:t>
            </a:r>
          </a:p>
          <a:p>
            <a:r>
              <a:rPr lang="en-US" dirty="0"/>
              <a:t>30 - epochs, 10 - mini-batch size, 3.0 - learning rate</a:t>
            </a:r>
          </a:p>
          <a:p>
            <a:r>
              <a:rPr lang="en-US" dirty="0"/>
              <a:t>A mini-batch of size one is called online or incremental learning (from Nielson, </a:t>
            </a:r>
            <a:r>
              <a:rPr lang="en-US" dirty="0" err="1"/>
              <a:t>ch.</a:t>
            </a:r>
            <a:r>
              <a:rPr lang="en-US" dirty="0"/>
              <a:t> 1)</a:t>
            </a:r>
          </a:p>
          <a:p>
            <a:r>
              <a:rPr lang="en-US" dirty="0"/>
              <a:t>99.79 % is (or possibly was) the “world record” accuracy for ML with the MNIST data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3D0-90C9-C737-5356-F6FBB127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1BFC-F599-6053-1362-C705D65A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Stochastic gradient descent</a:t>
            </a:r>
            <a:r>
              <a:rPr lang="en-US" dirty="0"/>
              <a:t> is faster than batch gradient descent.</a:t>
            </a:r>
          </a:p>
          <a:p>
            <a:r>
              <a:rPr lang="en-US" b="1" dirty="0"/>
              <a:t>SGD</a:t>
            </a:r>
            <a:r>
              <a:rPr lang="en-US" dirty="0"/>
              <a:t> updates according to Equation 19.5 (back a few slides)</a:t>
            </a:r>
          </a:p>
          <a:p>
            <a:r>
              <a:rPr lang="en-US" dirty="0"/>
              <a:t>The </a:t>
            </a:r>
            <a:r>
              <a:rPr lang="en-US" b="1" dirty="0"/>
              <a:t>minibatch</a:t>
            </a:r>
            <a:r>
              <a:rPr lang="en-US" dirty="0"/>
              <a:t> speeds things up because some calculations are only performed once</a:t>
            </a:r>
          </a:p>
          <a:p>
            <a:r>
              <a:rPr lang="en-US" b="1" dirty="0"/>
              <a:t>SGD</a:t>
            </a:r>
            <a:r>
              <a:rPr lang="en-US" dirty="0"/>
              <a:t> is also known as </a:t>
            </a:r>
            <a:r>
              <a:rPr lang="en-US" b="1" dirty="0"/>
              <a:t>online gradient descent</a:t>
            </a:r>
            <a:r>
              <a:rPr lang="en-US" dirty="0"/>
              <a:t>, which is NOT the same as online learning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2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460E-629C-FA65-AD00-D3F6E79F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0CC-B4F5-64C0-4344-A1BD1F95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(Sort of) explained in the 3blue1brown video</a:t>
            </a:r>
          </a:p>
          <a:p>
            <a:r>
              <a:rPr lang="en-US" dirty="0">
                <a:hlinkClick r:id="rId2"/>
              </a:rPr>
              <a:t>https://www.youtube.com/watch?v=IHZwWFHWa-w&amp;list=PLZHQObOWTQDNU6R1_67000Dx_ZCJB-3pi&amp;index=2&amp;ab_channel=3Blue1Brown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C8E5-1B5F-CC38-F80C-CF709EF1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D52E9-B914-B0D5-B2BD-AB758470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398" y="2016125"/>
            <a:ext cx="7041529" cy="3449638"/>
          </a:xfrm>
        </p:spPr>
      </p:pic>
    </p:spTree>
    <p:extLst>
      <p:ext uri="{BB962C8B-B14F-4D97-AF65-F5344CB8AC3E}">
        <p14:creationId xmlns:p14="http://schemas.microsoft.com/office/powerpoint/2010/main" val="421833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D6A0-569B-DBEA-F9CE-CEB282AA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41B-1411-7F3C-0435-50657437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Calculus section – </a:t>
            </a:r>
            <a:r>
              <a:rPr lang="en-US" sz="1800" dirty="0">
                <a:latin typeface="Symbol" panose="05050102010706020507" pitchFamily="18" charset="2"/>
              </a:rPr>
              <a:t>Ñ</a:t>
            </a:r>
            <a:r>
              <a:rPr lang="en-US" sz="1800" dirty="0">
                <a:latin typeface="MS Shell Dlg 2" panose="020B0604030504040204" pitchFamily="34" charset="0"/>
              </a:rPr>
              <a:t> </a:t>
            </a:r>
            <a:r>
              <a:rPr lang="en-US" dirty="0"/>
              <a:t>= </a:t>
            </a:r>
            <a:r>
              <a:rPr lang="en-US"/>
              <a:t>Nabla</a:t>
            </a:r>
            <a:r>
              <a:rPr lang="en-US" dirty="0"/>
              <a:t>, the gradient, or vector derivative operator</a:t>
            </a:r>
          </a:p>
          <a:p>
            <a:r>
              <a:rPr lang="en-US" dirty="0"/>
              <a:t>Other brackets section - || = The norm of an element of a normed vector space (out of 3 possibilities)</a:t>
            </a:r>
          </a:p>
          <a:p>
            <a:r>
              <a:rPr lang="en-US" dirty="0"/>
              <a:t>Not in Mathematical symbols table, had to Google T (superscript) = Transpose (matrix)</a:t>
            </a:r>
          </a:p>
        </p:txBody>
      </p:sp>
    </p:spTree>
    <p:extLst>
      <p:ext uri="{BB962C8B-B14F-4D97-AF65-F5344CB8AC3E}">
        <p14:creationId xmlns:p14="http://schemas.microsoft.com/office/powerpoint/2010/main" val="341359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723D-5AD9-3983-9959-53E0A22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85BD6-614D-B44D-290E-42851620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219" y="1927607"/>
            <a:ext cx="6107562" cy="3379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11F33-DADA-FB89-6DCA-0F6C25F0FC59}"/>
              </a:ext>
            </a:extLst>
          </p:cNvPr>
          <p:cNvSpPr txBox="1"/>
          <p:nvPr/>
        </p:nvSpPr>
        <p:spPr>
          <a:xfrm>
            <a:off x="1060880" y="5306791"/>
            <a:ext cx="10703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 </a:t>
            </a:r>
            <a:r>
              <a:rPr lang="en-US" b="1" dirty="0"/>
              <a:t>regularization</a:t>
            </a:r>
            <a:r>
              <a:rPr lang="en-US" dirty="0"/>
              <a:t> produces a </a:t>
            </a:r>
            <a:r>
              <a:rPr lang="en-US" b="1" dirty="0"/>
              <a:t>sparse model</a:t>
            </a:r>
            <a:r>
              <a:rPr lang="en-US" dirty="0"/>
              <a:t> which often sets many weights to zero</a:t>
            </a:r>
          </a:p>
          <a:p>
            <a:r>
              <a:rPr lang="en-US" dirty="0"/>
              <a:t>This has advantages (less overfitting, and more understandable) and disadvantages, so it depends on the situation </a:t>
            </a:r>
          </a:p>
        </p:txBody>
      </p:sp>
    </p:spTree>
    <p:extLst>
      <p:ext uri="{BB962C8B-B14F-4D97-AF65-F5344CB8AC3E}">
        <p14:creationId xmlns:p14="http://schemas.microsoft.com/office/powerpoint/2010/main" val="294068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896-D74A-D8BB-A753-F845B4A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 with a hard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D47F5-3750-619B-0587-DC976C4E3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47" y="1911943"/>
            <a:ext cx="5886538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8FDD-54CF-37AF-44DA-69F88B4315EB}"/>
              </a:ext>
            </a:extLst>
          </p:cNvPr>
          <p:cNvSpPr txBox="1"/>
          <p:nvPr/>
        </p:nvSpPr>
        <p:spPr>
          <a:xfrm>
            <a:off x="972590" y="5436267"/>
            <a:ext cx="979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decision boundary </a:t>
            </a:r>
            <a:r>
              <a:rPr lang="en-US" dirty="0"/>
              <a:t>separates two classes. A linear decision boundary is called a </a:t>
            </a:r>
            <a:r>
              <a:rPr lang="en-US" b="1" dirty="0"/>
              <a:t>linear separator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7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0949-AB07-CB09-82D8-E86EFE98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BD205-84ED-097A-9190-045ADBDA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124" y="2016125"/>
            <a:ext cx="6890076" cy="3449638"/>
          </a:xfrm>
        </p:spPr>
      </p:pic>
    </p:spTree>
    <p:extLst>
      <p:ext uri="{BB962C8B-B14F-4D97-AF65-F5344CB8AC3E}">
        <p14:creationId xmlns:p14="http://schemas.microsoft.com/office/powerpoint/2010/main" val="188176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0A4-A20C-E357-A2C1-F64AC10BE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9764" y="401927"/>
            <a:ext cx="9604375" cy="1049337"/>
          </a:xfrm>
        </p:spPr>
        <p:txBody>
          <a:bodyPr/>
          <a:lstStyle/>
          <a:p>
            <a:r>
              <a:rPr lang="en-US" dirty="0"/>
              <a:t>Perceptron learning rule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D8B2F-8F04-B62C-DB3C-3E00D91EC2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13247" y="1131166"/>
            <a:ext cx="7191375" cy="3381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453DC-C577-D80A-D3E7-D95462FD7B94}"/>
              </a:ext>
            </a:extLst>
          </p:cNvPr>
          <p:cNvSpPr txBox="1"/>
          <p:nvPr/>
        </p:nvSpPr>
        <p:spPr>
          <a:xfrm>
            <a:off x="1199400" y="4717111"/>
            <a:ext cx="874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decrease in the threshold function as t (the number of iterations) increases</a:t>
            </a:r>
          </a:p>
          <a:p>
            <a:r>
              <a:rPr lang="en-US" dirty="0"/>
              <a:t>This results in a faster convergence to a higher proportion correct</a:t>
            </a:r>
          </a:p>
          <a:p>
            <a:r>
              <a:rPr lang="en-US" dirty="0"/>
              <a:t>The process of fitting the weights to a model to minimize loss is called </a:t>
            </a:r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FF18-0CF1-67B5-839E-1DD1FBA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52D0-C0E9-E05C-DA2B-9083CA03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33" y="2015732"/>
            <a:ext cx="10274531" cy="3450613"/>
          </a:xfrm>
        </p:spPr>
        <p:txBody>
          <a:bodyPr>
            <a:normAutofit/>
          </a:bodyPr>
          <a:lstStyle/>
          <a:p>
            <a:r>
              <a:rPr lang="en-US" dirty="0"/>
              <a:t>A learning model that summarizes data with a set of parameters of fixed size (independent of the number of training examples) is called a </a:t>
            </a:r>
            <a:r>
              <a:rPr lang="en-US" b="1" dirty="0"/>
              <a:t>parametric model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nonparametric model</a:t>
            </a:r>
            <a:r>
              <a:rPr lang="en-US" dirty="0"/>
              <a:t> is one that cannot be characterized by a bounded set of parameters. This method retains all of the data points as part of the model.</a:t>
            </a:r>
          </a:p>
          <a:p>
            <a:r>
              <a:rPr lang="en-US" dirty="0"/>
              <a:t>These are also known as </a:t>
            </a:r>
            <a:r>
              <a:rPr lang="en-US" b="1" dirty="0"/>
              <a:t>instance-based learning</a:t>
            </a:r>
            <a:r>
              <a:rPr lang="en-US" dirty="0"/>
              <a:t> or </a:t>
            </a:r>
            <a:r>
              <a:rPr lang="en-US" b="1" dirty="0"/>
              <a:t>memory-based learning</a:t>
            </a:r>
            <a:r>
              <a:rPr lang="en-US" dirty="0"/>
              <a:t> methods</a:t>
            </a:r>
          </a:p>
          <a:p>
            <a:r>
              <a:rPr lang="en-US" dirty="0"/>
              <a:t>The simplest instance-based learning method is </a:t>
            </a:r>
            <a:r>
              <a:rPr lang="en-US" b="1" dirty="0"/>
              <a:t>table lookup</a:t>
            </a:r>
            <a:r>
              <a:rPr lang="en-US" dirty="0"/>
              <a:t>. All of the training examples are put into a table. The biggest problem with this method is that it does not generalize well.</a:t>
            </a:r>
          </a:p>
        </p:txBody>
      </p:sp>
    </p:spTree>
    <p:extLst>
      <p:ext uri="{BB962C8B-B14F-4D97-AF65-F5344CB8AC3E}">
        <p14:creationId xmlns:p14="http://schemas.microsoft.com/office/powerpoint/2010/main" val="29523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672F-A705-C9B1-0C64-C8246DCF58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0797" y="687243"/>
            <a:ext cx="8967058" cy="1049337"/>
          </a:xfrm>
        </p:spPr>
        <p:txBody>
          <a:bodyPr/>
          <a:lstStyle/>
          <a:p>
            <a:r>
              <a:rPr lang="en-US" dirty="0"/>
              <a:t>Attendance OR QUIZ?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0EA2-3091-9E22-4BD0-5D51ABDD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02" y="1736580"/>
            <a:ext cx="10611600" cy="33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2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D0F-7AC5-337B-4528-0ACD145B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B456B-E629-F187-EA7F-BEC34AF8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305" y="1924685"/>
            <a:ext cx="691782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0723A-FAD9-9724-FAA0-6DE2A84D2AD0}"/>
              </a:ext>
            </a:extLst>
          </p:cNvPr>
          <p:cNvSpPr txBox="1"/>
          <p:nvPr/>
        </p:nvSpPr>
        <p:spPr>
          <a:xfrm>
            <a:off x="2996587" y="5428629"/>
            <a:ext cx="644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</a:t>
            </a:r>
            <a:r>
              <a:rPr lang="en-US" b="1" dirty="0"/>
              <a:t>-nearest neighbors</a:t>
            </a:r>
            <a:r>
              <a:rPr lang="en-US" dirty="0"/>
              <a:t> model is an improvement over table lookup</a:t>
            </a:r>
          </a:p>
          <a:p>
            <a:r>
              <a:rPr lang="en-US" dirty="0"/>
              <a:t>k is usually set to an odd number to avoid binary classification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22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38AD-D6CC-4E3F-FE38-5C09E10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39AA-F3B6-0FD8-6ABD-61AC156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Distances are usually measured with a </a:t>
            </a:r>
            <a:r>
              <a:rPr lang="en-US" b="1" dirty="0" err="1"/>
              <a:t>Minkowski</a:t>
            </a:r>
            <a:r>
              <a:rPr lang="en-US" b="1" dirty="0"/>
              <a:t> distance</a:t>
            </a:r>
            <a:r>
              <a:rPr lang="en-US" dirty="0"/>
              <a:t> with a formula that you don’t need to memorize, but is in the book for reference</a:t>
            </a:r>
          </a:p>
          <a:p>
            <a:r>
              <a:rPr lang="en-US" dirty="0"/>
              <a:t>If you plug different values into the formula you can get a Euclidean distance, a Manhattan distance (covered in Ch. 3, which we skipped), or a </a:t>
            </a:r>
            <a:r>
              <a:rPr lang="en-US" b="1" dirty="0"/>
              <a:t>Hamming distance</a:t>
            </a:r>
            <a:r>
              <a:rPr lang="en-US" dirty="0"/>
              <a:t>.</a:t>
            </a:r>
          </a:p>
          <a:p>
            <a:r>
              <a:rPr lang="en-US" dirty="0"/>
              <a:t>A common approach is to apply </a:t>
            </a:r>
            <a:r>
              <a:rPr lang="en-US" b="1" dirty="0"/>
              <a:t>normalization</a:t>
            </a:r>
            <a:r>
              <a:rPr lang="en-US" dirty="0"/>
              <a:t> to the measurements in each dimension</a:t>
            </a:r>
          </a:p>
          <a:p>
            <a:r>
              <a:rPr lang="en-US" dirty="0"/>
              <a:t>There is also a more complex metric known as the </a:t>
            </a:r>
            <a:r>
              <a:rPr lang="en-US" b="1" dirty="0" err="1"/>
              <a:t>Mahalanobis</a:t>
            </a:r>
            <a:r>
              <a:rPr lang="en-US" b="1" dirty="0"/>
              <a:t> distance</a:t>
            </a:r>
            <a:r>
              <a:rPr lang="en-US" dirty="0"/>
              <a:t> which takes into account the covariance between dimensions</a:t>
            </a:r>
          </a:p>
          <a:p>
            <a:r>
              <a:rPr lang="en-US" dirty="0"/>
              <a:t>In low dimensions, with plenty of data, nearest neighbors works well. At higher dimensions nearest neighbors does not work well. This is called the </a:t>
            </a:r>
            <a:r>
              <a:rPr lang="en-US" b="1" dirty="0"/>
              <a:t>curse of dimensionality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9F22-5AD8-34DE-DFD1-97F6F2C7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53F-915F-A0FE-7C17-FD3E032D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k-d trees are the balanced binary tree equivalent in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394833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99FA-BBE5-6BD2-3691-E2E955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1CF8-5D36-E916-9682-EB5CE1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faster lookup hash tables are often used over binary trees, but the keys are somewhat randomly assigned and require exact matching</a:t>
            </a:r>
          </a:p>
          <a:p>
            <a:r>
              <a:rPr lang="en-US" dirty="0"/>
              <a:t>To get around the randomness and exact matching we want a </a:t>
            </a:r>
            <a:r>
              <a:rPr lang="en-US" b="1" dirty="0"/>
              <a:t>locality-sensitive hash</a:t>
            </a:r>
            <a:r>
              <a:rPr lang="en-US" dirty="0"/>
              <a:t>.</a:t>
            </a:r>
          </a:p>
          <a:p>
            <a:r>
              <a:rPr lang="en-US" dirty="0"/>
              <a:t>In other words, try to make the keys the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09342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05921-52BB-B934-E5A9-3469E903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8100"/>
            <a:ext cx="7239000" cy="678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86FFA-A293-05FF-6F32-22A6BFC7D16B}"/>
              </a:ext>
            </a:extLst>
          </p:cNvPr>
          <p:cNvSpPr txBox="1"/>
          <p:nvPr/>
        </p:nvSpPr>
        <p:spPr>
          <a:xfrm>
            <a:off x="598517" y="2583163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Nonparametric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16126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E9FE-741D-EEA2-FD94-133460F7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70D5-8954-D455-59D3-5640C892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SVMs construct a </a:t>
            </a:r>
            <a:r>
              <a:rPr lang="en-US" b="1" dirty="0"/>
              <a:t>maximum margin separator</a:t>
            </a:r>
            <a:r>
              <a:rPr lang="en-US" dirty="0"/>
              <a:t> – a decision boundary with the largest possible distance to example points, which helps them generalize well</a:t>
            </a:r>
          </a:p>
          <a:p>
            <a:r>
              <a:rPr lang="en-US" dirty="0"/>
              <a:t>SVMs can embed the data into a higher-dimensional space using the </a:t>
            </a:r>
            <a:r>
              <a:rPr lang="en-US" b="1" dirty="0"/>
              <a:t>kernel trick</a:t>
            </a:r>
            <a:r>
              <a:rPr lang="en-US" dirty="0"/>
              <a:t> (the book has the math)</a:t>
            </a:r>
          </a:p>
          <a:p>
            <a:r>
              <a:rPr lang="en-US" dirty="0"/>
              <a:t>SVMs combine the advantages of nonparametric and parametric models. They have the flexibility to represent complex functions, but they are resistant to overfitting.</a:t>
            </a:r>
          </a:p>
          <a:p>
            <a:r>
              <a:rPr lang="en-US" dirty="0"/>
              <a:t>scikit-learn Python package can create SVMs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9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B66BE-E893-4B55-0628-49C2F02D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838200"/>
            <a:ext cx="6905625" cy="518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6DB4E-7402-E0DB-E7CD-C933FCABE5FA}"/>
              </a:ext>
            </a:extLst>
          </p:cNvPr>
          <p:cNvSpPr txBox="1"/>
          <p:nvPr/>
        </p:nvSpPr>
        <p:spPr>
          <a:xfrm>
            <a:off x="1640782" y="174567"/>
            <a:ext cx="902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Vector Machines look for the </a:t>
            </a:r>
            <a:r>
              <a:rPr lang="en-US" sz="2400" b="1" dirty="0"/>
              <a:t>maximum margin separator</a:t>
            </a:r>
          </a:p>
        </p:txBody>
      </p:sp>
    </p:spTree>
    <p:extLst>
      <p:ext uri="{BB962C8B-B14F-4D97-AF65-F5344CB8AC3E}">
        <p14:creationId xmlns:p14="http://schemas.microsoft.com/office/powerpoint/2010/main" val="121979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D1542-198B-31C4-6BFB-E71F8559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03217"/>
            <a:ext cx="7181850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96AF4-D896-C1D8-4073-380353FC48F3}"/>
              </a:ext>
            </a:extLst>
          </p:cNvPr>
          <p:cNvSpPr txBox="1"/>
          <p:nvPr/>
        </p:nvSpPr>
        <p:spPr>
          <a:xfrm>
            <a:off x="839585" y="5386648"/>
            <a:ext cx="110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if data are mapped into a space of sufficiently high dimension, they will almost always be linearly separable </a:t>
            </a:r>
          </a:p>
        </p:txBody>
      </p:sp>
    </p:spTree>
    <p:extLst>
      <p:ext uri="{BB962C8B-B14F-4D97-AF65-F5344CB8AC3E}">
        <p14:creationId xmlns:p14="http://schemas.microsoft.com/office/powerpoint/2010/main" val="381968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BDDC-AFF9-390C-1DA7-98CEFB3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8520-C3A3-3904-28C8-BFBE087E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Ensemble learning</a:t>
            </a:r>
            <a:r>
              <a:rPr lang="en-US" dirty="0"/>
              <a:t> selects a collection (or </a:t>
            </a:r>
            <a:r>
              <a:rPr lang="en-US" b="1" dirty="0"/>
              <a:t>ensemble</a:t>
            </a:r>
            <a:r>
              <a:rPr lang="en-US" dirty="0"/>
              <a:t>) of hypotheses and combines their predictions by averaging, voting, or some other means of machine learning</a:t>
            </a:r>
          </a:p>
          <a:p>
            <a:r>
              <a:rPr lang="en-US" dirty="0"/>
              <a:t>We call the individual hypotheses </a:t>
            </a:r>
            <a:r>
              <a:rPr lang="en-US" b="1" dirty="0"/>
              <a:t>base models</a:t>
            </a:r>
            <a:r>
              <a:rPr lang="en-US" dirty="0"/>
              <a:t> and their combination an </a:t>
            </a:r>
            <a:r>
              <a:rPr lang="en-US" b="1" dirty="0"/>
              <a:t>ensemble model</a:t>
            </a:r>
            <a:r>
              <a:rPr lang="en-US" dirty="0"/>
              <a:t>.</a:t>
            </a:r>
          </a:p>
          <a:p>
            <a:r>
              <a:rPr lang="en-US" dirty="0"/>
              <a:t>An ensemble model may reduce bias and be more expressive than a single hypothesis</a:t>
            </a:r>
          </a:p>
          <a:p>
            <a:r>
              <a:rPr lang="en-US" dirty="0"/>
              <a:t>An ensemble model may also reduce variance. One hypothesis may be wrong. Three out of five hypotheses are more likely to be right.</a:t>
            </a:r>
          </a:p>
        </p:txBody>
      </p:sp>
    </p:spTree>
    <p:extLst>
      <p:ext uri="{BB962C8B-B14F-4D97-AF65-F5344CB8AC3E}">
        <p14:creationId xmlns:p14="http://schemas.microsoft.com/office/powerpoint/2010/main" val="3004954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6D78-E491-CE22-8AF5-DB0DC2FF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2EDB8-C50A-5C91-5CB8-45DE1E82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767" y="1863146"/>
            <a:ext cx="6641870" cy="4278449"/>
          </a:xfrm>
        </p:spPr>
      </p:pic>
    </p:spTree>
    <p:extLst>
      <p:ext uri="{BB962C8B-B14F-4D97-AF65-F5344CB8AC3E}">
        <p14:creationId xmlns:p14="http://schemas.microsoft.com/office/powerpoint/2010/main" val="418116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59E1-3330-563D-E776-13DD465F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06DB-85C3-5616-F2E4-49EEE098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Computational learning theory </a:t>
            </a:r>
            <a:r>
              <a:rPr lang="en-US" dirty="0"/>
              <a:t>lies at the intersection of AI, statistics, and theoretical computer science</a:t>
            </a:r>
          </a:p>
          <a:p>
            <a:r>
              <a:rPr lang="en-US" dirty="0"/>
              <a:t>A hypothesis that is seriously wrong will be discredited with a high probability after a small number of examples</a:t>
            </a:r>
          </a:p>
          <a:p>
            <a:r>
              <a:rPr lang="en-US" dirty="0"/>
              <a:t>A hypothesis that is consistent after a large set of training examples is </a:t>
            </a:r>
            <a:r>
              <a:rPr lang="en-US" b="1" dirty="0"/>
              <a:t>probably approximately correct</a:t>
            </a:r>
          </a:p>
          <a:p>
            <a:r>
              <a:rPr lang="en-US" dirty="0"/>
              <a:t>The number of required examples to get to </a:t>
            </a:r>
            <a:r>
              <a:rPr lang="en-US" b="1" dirty="0"/>
              <a:t>probably approximately correct </a:t>
            </a:r>
            <a:r>
              <a:rPr lang="en-US" dirty="0"/>
              <a:t>can be approximated mathematically and is called the </a:t>
            </a:r>
            <a:r>
              <a:rPr lang="en-US" b="1" dirty="0"/>
              <a:t>sample complexity</a:t>
            </a:r>
            <a:endParaRPr lang="en-US" dirty="0"/>
          </a:p>
          <a:p>
            <a:r>
              <a:rPr lang="en-US" dirty="0"/>
              <a:t>If the </a:t>
            </a:r>
            <a:r>
              <a:rPr lang="en-US" b="1" dirty="0"/>
              <a:t>error rate</a:t>
            </a:r>
            <a:r>
              <a:rPr lang="en-US" dirty="0"/>
              <a:t> is low, the hypothesis is </a:t>
            </a:r>
            <a:r>
              <a:rPr lang="en-US" b="1" dirty="0"/>
              <a:t>approximately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4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98F9-54DE-1222-1511-5D535AE7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CE96-132B-9BE5-EA52-CDED645B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Bagging</a:t>
            </a:r>
            <a:r>
              <a:rPr lang="en-US" dirty="0"/>
              <a:t> is short for “bootstrap aggregating”</a:t>
            </a:r>
          </a:p>
          <a:p>
            <a:r>
              <a:rPr lang="en-US" dirty="0"/>
              <a:t>Generate K distinct training sets by sampling N examples from the training set</a:t>
            </a:r>
          </a:p>
          <a:p>
            <a:r>
              <a:rPr lang="en-US" dirty="0"/>
              <a:t>Run the ML algorithm on the N examples</a:t>
            </a:r>
          </a:p>
          <a:p>
            <a:r>
              <a:rPr lang="en-US" dirty="0"/>
              <a:t>Repeat the above step K times</a:t>
            </a:r>
          </a:p>
          <a:p>
            <a:r>
              <a:rPr lang="en-US" dirty="0"/>
              <a:t>Bagging can correct overfitting and reduce variance</a:t>
            </a:r>
          </a:p>
        </p:txBody>
      </p:sp>
    </p:spTree>
    <p:extLst>
      <p:ext uri="{BB962C8B-B14F-4D97-AF65-F5344CB8AC3E}">
        <p14:creationId xmlns:p14="http://schemas.microsoft.com/office/powerpoint/2010/main" val="147479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0C40-A553-2F40-98D2-77FDAD84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24C7-52FA-BF1E-8F38-5D467A5D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random forest</a:t>
            </a:r>
            <a:r>
              <a:rPr lang="en-US" dirty="0"/>
              <a:t> model is a form of decision tree bagging in which we take extra steps to make the ensemble of K trees more diverse, to reduce variance</a:t>
            </a:r>
          </a:p>
          <a:p>
            <a:r>
              <a:rPr lang="en-US" dirty="0"/>
              <a:t>Random forests can be used for classification of regression</a:t>
            </a:r>
          </a:p>
          <a:p>
            <a:r>
              <a:rPr lang="en-US" dirty="0"/>
              <a:t>The key idea is to randomly vary attribute choices as opposed to training examples</a:t>
            </a:r>
          </a:p>
          <a:p>
            <a:r>
              <a:rPr lang="en-US" dirty="0"/>
              <a:t>At each split point in constructing the tree, we select a random sampling of attributes and then compute which of those gives the highest information gain</a:t>
            </a:r>
          </a:p>
          <a:p>
            <a:r>
              <a:rPr lang="en-US" dirty="0"/>
              <a:t>If there are n attributes, a common default choice is that each split randomly picks </a:t>
            </a:r>
            <a:r>
              <a:rPr lang="en-US" sz="1800" dirty="0">
                <a:latin typeface="Times New Roman" panose="02020603050405020304" pitchFamily="18" charset="0"/>
              </a:rPr>
              <a:t>√</a:t>
            </a:r>
            <a:r>
              <a:rPr lang="en-US" dirty="0"/>
              <a:t>n attributes for classification, or n/3 for regression problems</a:t>
            </a:r>
          </a:p>
        </p:txBody>
      </p:sp>
    </p:spTree>
    <p:extLst>
      <p:ext uri="{BB962C8B-B14F-4D97-AF65-F5344CB8AC3E}">
        <p14:creationId xmlns:p14="http://schemas.microsoft.com/office/powerpoint/2010/main" val="3854896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6A39-5897-3856-07CF-1230D10A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E80-6E1B-758E-299E-D0CC0AB7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further, we can randomly select the split point value for attributes</a:t>
            </a:r>
          </a:p>
          <a:p>
            <a:r>
              <a:rPr lang="en-US" dirty="0"/>
              <a:t>We randomly sample several candidate values from a uniform distribution over the attributes range</a:t>
            </a:r>
          </a:p>
          <a:p>
            <a:r>
              <a:rPr lang="en-US" dirty="0"/>
              <a:t>Select the value that has the highest information gain</a:t>
            </a:r>
          </a:p>
          <a:p>
            <a:r>
              <a:rPr lang="en-US" dirty="0"/>
              <a:t>This makes it more likely that every tree in the forest will be different</a:t>
            </a:r>
          </a:p>
          <a:p>
            <a:r>
              <a:rPr lang="en-US" dirty="0"/>
              <a:t>These are called </a:t>
            </a:r>
            <a:r>
              <a:rPr lang="en-US" b="1" dirty="0"/>
              <a:t>extremely randomized trees</a:t>
            </a:r>
            <a:r>
              <a:rPr lang="en-US" dirty="0"/>
              <a:t> (or </a:t>
            </a:r>
            <a:r>
              <a:rPr lang="en-US" b="1" dirty="0" err="1"/>
              <a:t>ExtraTrees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029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A3C1-1E9E-BAC0-A493-361A5C41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3DE-7ED7-A4DE-C20D-0F7F232D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trees are surprisingly efficient to create</a:t>
            </a:r>
          </a:p>
          <a:p>
            <a:r>
              <a:rPr lang="en-US" dirty="0"/>
              <a:t>Random trees are resistant to overfitting</a:t>
            </a:r>
          </a:p>
          <a:p>
            <a:r>
              <a:rPr lang="en-US" dirty="0"/>
              <a:t>Random trees were winning data science competitions in the early 2010s</a:t>
            </a:r>
          </a:p>
          <a:p>
            <a:r>
              <a:rPr lang="en-US" dirty="0"/>
              <a:t>Random trees are used in a wide variety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4927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8B1-1930-1DAE-B607-002B7F15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947C-A838-E860-4A11-C1954B6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Stacked generalization (or stacking) combines multiple base models from different model classes trained on the same data</a:t>
            </a:r>
          </a:p>
          <a:p>
            <a:r>
              <a:rPr lang="en-US" dirty="0"/>
              <a:t>For example, using the restaurant decision tree as an 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Stacking reduces bias and has the advantage that individuals can work independently and then come together to build a final stacked ensemble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9AD1A-B673-A8F4-4576-21B042C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68" y="3429000"/>
            <a:ext cx="53816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DB1C2-D7A5-31E7-E4C1-1D161154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68" y="3939280"/>
            <a:ext cx="5953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1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2BCC-A1EC-F14E-BDA1-D6AB98FC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50E4-BC1A-1F1F-3F84-0C98CE6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19737" cy="345061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Boosting</a:t>
            </a:r>
            <a:r>
              <a:rPr lang="en-US" dirty="0"/>
              <a:t> is the most popular ensemble method (according to the book)</a:t>
            </a:r>
          </a:p>
          <a:p>
            <a:r>
              <a:rPr lang="en-US" dirty="0"/>
              <a:t>Boosting uses a </a:t>
            </a:r>
            <a:r>
              <a:rPr lang="en-US" b="1" dirty="0"/>
              <a:t>weighted training set</a:t>
            </a:r>
            <a:endParaRPr lang="en-US" dirty="0"/>
          </a:p>
          <a:p>
            <a:r>
              <a:rPr lang="en-US" dirty="0"/>
              <a:t>All examples start with an equal weight of 1during training</a:t>
            </a:r>
          </a:p>
          <a:p>
            <a:r>
              <a:rPr lang="en-US" dirty="0"/>
              <a:t>Weights are increased if the training example fails</a:t>
            </a:r>
          </a:p>
          <a:p>
            <a:r>
              <a:rPr lang="en-US" dirty="0"/>
              <a:t>Boosting can overcome any amount of bias in the base model</a:t>
            </a:r>
          </a:p>
          <a:p>
            <a:r>
              <a:rPr lang="en-US" dirty="0"/>
              <a:t>Boosting approximates Bayesian learning</a:t>
            </a:r>
          </a:p>
          <a:p>
            <a:r>
              <a:rPr lang="en-US" dirty="0"/>
              <a:t>Predictions improve as the as the ensemble hypothesis becomes more complex (counterintuitive)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698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27CA2-EED0-8185-6F67-8FC1D11A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114425"/>
            <a:ext cx="6800850" cy="4629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010B6-4DDC-3BBD-7AF3-83C465917C9F}"/>
              </a:ext>
            </a:extLst>
          </p:cNvPr>
          <p:cNvSpPr txBox="1"/>
          <p:nvPr/>
        </p:nvSpPr>
        <p:spPr>
          <a:xfrm>
            <a:off x="4206240" y="332508"/>
            <a:ext cx="341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Boosting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213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70C84-D41E-5A51-3544-2B8AD013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3" y="221228"/>
            <a:ext cx="7736526" cy="4682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52294-E515-B7BF-3BFB-502C27CF00DC}"/>
              </a:ext>
            </a:extLst>
          </p:cNvPr>
          <p:cNvSpPr txBox="1"/>
          <p:nvPr/>
        </p:nvSpPr>
        <p:spPr>
          <a:xfrm>
            <a:off x="4047425" y="5070764"/>
            <a:ext cx="40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Boosting the restaurant data performance</a:t>
            </a:r>
          </a:p>
        </p:txBody>
      </p:sp>
    </p:spTree>
    <p:extLst>
      <p:ext uri="{BB962C8B-B14F-4D97-AF65-F5344CB8AC3E}">
        <p14:creationId xmlns:p14="http://schemas.microsoft.com/office/powerpoint/2010/main" val="320835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46E3-E04A-1D02-38CE-6BBFBEAB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gradient boosting and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C71B-E26D-687B-2BA5-44F4802B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boosting </a:t>
            </a:r>
            <a:r>
              <a:rPr lang="en-US" dirty="0"/>
              <a:t>is a form of boosting that uses gradient descent, as opposed to weighted examples</a:t>
            </a:r>
          </a:p>
          <a:p>
            <a:r>
              <a:rPr lang="en-US" b="1" dirty="0"/>
              <a:t>Online learning</a:t>
            </a:r>
            <a:r>
              <a:rPr lang="en-US" dirty="0"/>
              <a:t> uses a </a:t>
            </a:r>
            <a:r>
              <a:rPr lang="en-US" b="1" dirty="0"/>
              <a:t>randomized weighted majority algorithm</a:t>
            </a:r>
            <a:r>
              <a:rPr lang="en-US" dirty="0"/>
              <a:t> which helps in situations where past results do not necessarily predict the future (think financial markets). Good predictors attribute weights are adjusted as time marches on.</a:t>
            </a:r>
          </a:p>
          <a:p>
            <a:r>
              <a:rPr lang="en-US" dirty="0"/>
              <a:t>Note that the definition of online learning differs between the Russell/Norvig book and the Nielson book (where online learning means a mini-batch size of 1)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31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B90A-E05D-882A-3A67-2D5BA982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machine learning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BB0D-DAF7-55F7-F210-F54D5AC9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formation – “What problem do I want to solve for my users?”</a:t>
            </a:r>
          </a:p>
          <a:p>
            <a:r>
              <a:rPr lang="en-US" b="1" dirty="0" err="1"/>
              <a:t>Semisupervised</a:t>
            </a:r>
            <a:r>
              <a:rPr lang="en-US" b="1" dirty="0"/>
              <a:t> learning </a:t>
            </a:r>
            <a:r>
              <a:rPr lang="en-US" dirty="0"/>
              <a:t>has become a common approach. i.e. given a few labeled examples, use them to mine more information from a large collection of unlabeled examples</a:t>
            </a:r>
          </a:p>
          <a:p>
            <a:r>
              <a:rPr lang="en-US" dirty="0"/>
              <a:t>The field of </a:t>
            </a:r>
            <a:r>
              <a:rPr lang="en-US" b="1" dirty="0"/>
              <a:t>weakly supervised learning</a:t>
            </a:r>
            <a:r>
              <a:rPr lang="en-US" dirty="0"/>
              <a:t> focuses on using labels that are noisy, imprecise, or supplied by non-experts</a:t>
            </a:r>
          </a:p>
        </p:txBody>
      </p:sp>
    </p:spTree>
    <p:extLst>
      <p:ext uri="{BB962C8B-B14F-4D97-AF65-F5344CB8AC3E}">
        <p14:creationId xmlns:p14="http://schemas.microsoft.com/office/powerpoint/2010/main" val="1979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90D-69A0-60BB-2DA4-4DAB30A7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7F7B-641B-F0E4-92FD-74A23D87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Linear functions</a:t>
            </a:r>
            <a:r>
              <a:rPr lang="en-US" dirty="0"/>
              <a:t>, aka “fitting a straight line”, is one of the oldest tricks in the book</a:t>
            </a:r>
          </a:p>
          <a:p>
            <a:r>
              <a:rPr lang="en-US" dirty="0"/>
              <a:t>y = mx + b, or y =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0 </a:t>
            </a:r>
            <a:r>
              <a:rPr lang="en-US" dirty="0"/>
              <a:t> (</a:t>
            </a:r>
            <a:r>
              <a:rPr lang="en-US" b="1" dirty="0"/>
              <a:t>weights </a:t>
            </a:r>
            <a:r>
              <a:rPr lang="en-US" dirty="0"/>
              <a:t>in the book)</a:t>
            </a:r>
          </a:p>
          <a:p>
            <a:r>
              <a:rPr lang="en-US" dirty="0"/>
              <a:t>The task of finding the best fitting line (aka hypothesis in ML terms) is called </a:t>
            </a:r>
            <a:r>
              <a:rPr lang="en-US" b="1" dirty="0"/>
              <a:t>linear regression</a:t>
            </a:r>
            <a:endParaRPr lang="en-US" dirty="0"/>
          </a:p>
          <a:p>
            <a:r>
              <a:rPr lang="en-US" dirty="0"/>
              <a:t>There is a lot of math in the book which details the traditional methods for finding the best fitting line</a:t>
            </a:r>
          </a:p>
          <a:p>
            <a:r>
              <a:rPr lang="en-US" dirty="0"/>
              <a:t>The </a:t>
            </a:r>
            <a:r>
              <a:rPr lang="en-US" b="1" dirty="0"/>
              <a:t>weight space</a:t>
            </a:r>
            <a:r>
              <a:rPr lang="en-US" dirty="0"/>
              <a:t> is all of the possible setting for the weights</a:t>
            </a:r>
          </a:p>
          <a:p>
            <a:r>
              <a:rPr lang="en-US" dirty="0"/>
              <a:t>The following figure shows a best fit line, and a loss function which is </a:t>
            </a:r>
            <a:r>
              <a:rPr lang="en-US" b="1" dirty="0"/>
              <a:t>convex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53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127C-665D-2AD7-2223-B373BE48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collection, assessment,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B0E0-EA1F-4A0C-C723-873412E5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data is manufactured, or created by labor/capital</a:t>
            </a:r>
          </a:p>
          <a:p>
            <a:r>
              <a:rPr lang="en-US" b="1" dirty="0"/>
              <a:t>Crowdsourcing</a:t>
            </a:r>
            <a:r>
              <a:rPr lang="en-US" dirty="0"/>
              <a:t> uses paid workers or unpaid volunteers operating over the Internet</a:t>
            </a:r>
          </a:p>
          <a:p>
            <a:r>
              <a:rPr lang="en-US" dirty="0"/>
              <a:t>Waze and </a:t>
            </a:r>
            <a:r>
              <a:rPr lang="en-US" dirty="0" err="1"/>
              <a:t>DuoLingo</a:t>
            </a:r>
            <a:r>
              <a:rPr lang="en-US" dirty="0"/>
              <a:t> are good examples of crowdsourcing</a:t>
            </a:r>
          </a:p>
          <a:p>
            <a:r>
              <a:rPr lang="en-US" dirty="0"/>
              <a:t>A good practice is to maintain </a:t>
            </a:r>
            <a:r>
              <a:rPr lang="en-US" b="1" dirty="0"/>
              <a:t>data provenance</a:t>
            </a:r>
            <a:r>
              <a:rPr lang="en-US" dirty="0"/>
              <a:t> for all of your data</a:t>
            </a:r>
          </a:p>
          <a:p>
            <a:r>
              <a:rPr lang="en-US" dirty="0"/>
              <a:t>Carefully consider </a:t>
            </a:r>
            <a:r>
              <a:rPr lang="en-US" b="1" dirty="0"/>
              <a:t>unbalanced classes, under-sampling, over-sampling,</a:t>
            </a:r>
            <a:r>
              <a:rPr lang="en-US" dirty="0"/>
              <a:t> and </a:t>
            </a:r>
            <a:r>
              <a:rPr lang="en-US" b="1" dirty="0"/>
              <a:t>outliers</a:t>
            </a:r>
            <a:r>
              <a:rPr lang="en-US" dirty="0"/>
              <a:t> in your data</a:t>
            </a:r>
          </a:p>
          <a:p>
            <a:r>
              <a:rPr lang="en-US" dirty="0"/>
              <a:t>The book gives good examples of questions to ask yourself, and possible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8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C27-09F6-26AF-947E-A5E4796B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2876-467D-9927-BF17-9C95003C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Source control:</a:t>
            </a:r>
            <a:r>
              <a:rPr lang="en-US" dirty="0"/>
              <a:t> Systems for version control, build, and bug/issue tracking</a:t>
            </a:r>
          </a:p>
          <a:p>
            <a:r>
              <a:rPr lang="en-US" b="1" dirty="0"/>
              <a:t>Testing:</a:t>
            </a:r>
            <a:r>
              <a:rPr lang="en-US" dirty="0"/>
              <a:t> Unit tests for all components, fuzz tests (random inputs), regression tests, load tests, system integration tests. For ML, training, validation, and test data sets</a:t>
            </a:r>
          </a:p>
          <a:p>
            <a:r>
              <a:rPr lang="en-US" b="1" dirty="0"/>
              <a:t>Review:</a:t>
            </a:r>
            <a:r>
              <a:rPr lang="en-US" dirty="0"/>
              <a:t> Code, privacy, fairness, and other legal compliance reviews</a:t>
            </a:r>
          </a:p>
          <a:p>
            <a:r>
              <a:rPr lang="en-US" b="1" dirty="0"/>
              <a:t>Monitoring:</a:t>
            </a:r>
            <a:r>
              <a:rPr lang="en-US" dirty="0"/>
              <a:t> Dashboards and alerts to make sure the system is up and running</a:t>
            </a:r>
          </a:p>
          <a:p>
            <a:r>
              <a:rPr lang="en-US" b="1" dirty="0"/>
              <a:t>Accountability:</a:t>
            </a:r>
            <a:r>
              <a:rPr lang="en-US" dirty="0"/>
              <a:t> What happens when the system is wrong? What is the process for complaining or appealing the system’s decision? How can we track who was responsible for the error?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074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B0192-05D3-AD2A-2735-80C94320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91440"/>
            <a:ext cx="7038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0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903B-4FA9-4562-AB51-2D2CB76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Movie - pick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96D0-6FA6-7F78-C2FA-EADE752C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</a:t>
            </a:r>
            <a:r>
              <a:rPr lang="en-US" sz="1800" dirty="0">
                <a:latin typeface="Times New Roman" panose="02020603050405020304" pitchFamily="18" charset="0"/>
              </a:rPr>
              <a:t>·</a:t>
            </a:r>
            <a:r>
              <a:rPr lang="en-US" sz="1800" dirty="0">
                <a:latin typeface="MS Shell Dlg 2" panose="020B0604030504040204" pitchFamily="34" charset="0"/>
              </a:rPr>
              <a:t>E</a:t>
            </a:r>
            <a:r>
              <a:rPr lang="en-US" dirty="0"/>
              <a:t> (2008) (Not to be confused with DALL</a:t>
            </a:r>
            <a:r>
              <a:rPr lang="en-US" sz="2000" dirty="0">
                <a:latin typeface="Times New Roman" panose="02020603050405020304" pitchFamily="18" charset="0"/>
              </a:rPr>
              <a:t>·</a:t>
            </a:r>
            <a:r>
              <a:rPr lang="en-US" sz="2000" dirty="0"/>
              <a:t>E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the distant future, a small waste-collecting robot inadvertently embarks on a space journey that will ultimately decide the fate of mankind.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32A51-15AF-3120-63C2-9FC2F67E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82" y="166254"/>
            <a:ext cx="9855436" cy="55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D17F-8945-69EE-2A22-33556EAC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E9D3E-032F-9AD6-65FE-39431723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96" y="2376801"/>
            <a:ext cx="10585807" cy="3300518"/>
          </a:xfrm>
        </p:spPr>
      </p:pic>
    </p:spTree>
    <p:extLst>
      <p:ext uri="{BB962C8B-B14F-4D97-AF65-F5344CB8AC3E}">
        <p14:creationId xmlns:p14="http://schemas.microsoft.com/office/powerpoint/2010/main" val="35754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3BE1-8CAA-B9B6-A055-733368F8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and step function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BA563D-6029-1374-602E-E3E0D72F7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12" y="1951370"/>
            <a:ext cx="4057650" cy="27146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DDA38-7C84-74E5-3F5D-57583F36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249" y="1951370"/>
            <a:ext cx="4010025" cy="270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0893F2-8813-354E-7A04-B819AF1F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74" y="1951370"/>
            <a:ext cx="3101774" cy="2705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1E37CF-48DB-8D59-D54C-D962444A157B}"/>
              </a:ext>
            </a:extLst>
          </p:cNvPr>
          <p:cNvSpPr txBox="1"/>
          <p:nvPr/>
        </p:nvSpPr>
        <p:spPr>
          <a:xfrm>
            <a:off x="8276615" y="4879570"/>
            <a:ext cx="361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GELU =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Gaussian-error linear unit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Smooths out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ReLU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2F59-0899-45A8-08A6-4D291F9D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decent (math)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E5F08-5041-230E-C9B0-93F5BBF7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750" y="2016125"/>
            <a:ext cx="8178499" cy="4037356"/>
          </a:xfrm>
        </p:spPr>
      </p:pic>
    </p:spTree>
    <p:extLst>
      <p:ext uri="{BB962C8B-B14F-4D97-AF65-F5344CB8AC3E}">
        <p14:creationId xmlns:p14="http://schemas.microsoft.com/office/powerpoint/2010/main" val="13826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82C5-CC5E-E55E-C1B1-BE6344CB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 and 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67D7A-6B11-7832-9C28-5A547EBE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03617"/>
            <a:ext cx="9603275" cy="3940738"/>
          </a:xfrm>
        </p:spPr>
      </p:pic>
    </p:spTree>
    <p:extLst>
      <p:ext uri="{BB962C8B-B14F-4D97-AF65-F5344CB8AC3E}">
        <p14:creationId xmlns:p14="http://schemas.microsoft.com/office/powerpoint/2010/main" val="3918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24565</TotalTime>
  <Words>1906</Words>
  <Application>Microsoft Office PowerPoint</Application>
  <PresentationFormat>Widescreen</PresentationFormat>
  <Paragraphs>155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Gill Sans MT</vt:lpstr>
      <vt:lpstr>MS Shell Dlg 2</vt:lpstr>
      <vt:lpstr>Roboto</vt:lpstr>
      <vt:lpstr>Symbol</vt:lpstr>
      <vt:lpstr>Times New Roman</vt:lpstr>
      <vt:lpstr>Gallery</vt:lpstr>
      <vt:lpstr>Machine learning</vt:lpstr>
      <vt:lpstr>Attendance OR QUIZ?</vt:lpstr>
      <vt:lpstr>THEORY OF LEARNING</vt:lpstr>
      <vt:lpstr>Linear regression and classification</vt:lpstr>
      <vt:lpstr>PowerPoint Presentation</vt:lpstr>
      <vt:lpstr>Learning rate</vt:lpstr>
      <vt:lpstr>Learning rate and step function</vt:lpstr>
      <vt:lpstr>Stochastic gradient decent (math)</vt:lpstr>
      <vt:lpstr>more math and gradient descent</vt:lpstr>
      <vt:lpstr>Assignment 3</vt:lpstr>
      <vt:lpstr>Gradient descent</vt:lpstr>
      <vt:lpstr>Multivariable linear regression</vt:lpstr>
      <vt:lpstr>The matrix</vt:lpstr>
      <vt:lpstr>Symbols</vt:lpstr>
      <vt:lpstr>Sparse Model</vt:lpstr>
      <vt:lpstr>Linear classifiers with a hard threshold</vt:lpstr>
      <vt:lpstr>Threshold Function</vt:lpstr>
      <vt:lpstr>Perceptron learning rule</vt:lpstr>
      <vt:lpstr>Nonparametric models</vt:lpstr>
      <vt:lpstr>Nearest-neighbor models</vt:lpstr>
      <vt:lpstr>Nearest distance metrics</vt:lpstr>
      <vt:lpstr>K-d trees</vt:lpstr>
      <vt:lpstr>Locality-sensitive hashing</vt:lpstr>
      <vt:lpstr>PowerPoint Presentation</vt:lpstr>
      <vt:lpstr>Support vector machine (SVM)</vt:lpstr>
      <vt:lpstr>PowerPoint Presentation</vt:lpstr>
      <vt:lpstr>PowerPoint Presentation</vt:lpstr>
      <vt:lpstr>Ensemble learning</vt:lpstr>
      <vt:lpstr>Ensemble learning</vt:lpstr>
      <vt:lpstr>Ensemble learning - Bagging</vt:lpstr>
      <vt:lpstr>Ensemble learning – Random forests</vt:lpstr>
      <vt:lpstr>Ensemble learning – random forests</vt:lpstr>
      <vt:lpstr>Ensemble learning – random forests</vt:lpstr>
      <vt:lpstr>Ensemble learning - Stacking</vt:lpstr>
      <vt:lpstr>Ensemble learning - Boosting</vt:lpstr>
      <vt:lpstr>PowerPoint Presentation</vt:lpstr>
      <vt:lpstr>PowerPoint Presentation</vt:lpstr>
      <vt:lpstr>Ensemble learning – gradient boosting and online learning</vt:lpstr>
      <vt:lpstr>Developing machine learning systems</vt:lpstr>
      <vt:lpstr>Data collection, assessment, and management</vt:lpstr>
      <vt:lpstr>Trust</vt:lpstr>
      <vt:lpstr>PowerPoint Presentation</vt:lpstr>
      <vt:lpstr>CS Movie - pick of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 Geggis</dc:creator>
  <cp:lastModifiedBy>Chris Geggis</cp:lastModifiedBy>
  <cp:revision>19</cp:revision>
  <dcterms:created xsi:type="dcterms:W3CDTF">2022-10-20T15:45:11Z</dcterms:created>
  <dcterms:modified xsi:type="dcterms:W3CDTF">2023-02-23T19:10:24Z</dcterms:modified>
</cp:coreProperties>
</file>