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58" r:id="rId5"/>
    <p:sldId id="347" r:id="rId6"/>
    <p:sldId id="259" r:id="rId7"/>
    <p:sldId id="260" r:id="rId8"/>
    <p:sldId id="261" r:id="rId9"/>
    <p:sldId id="264" r:id="rId10"/>
    <p:sldId id="266" r:id="rId11"/>
    <p:sldId id="267" r:id="rId12"/>
    <p:sldId id="268" r:id="rId13"/>
    <p:sldId id="269" r:id="rId14"/>
    <p:sldId id="270" r:id="rId15"/>
    <p:sldId id="272" r:id="rId16"/>
    <p:sldId id="273" r:id="rId17"/>
    <p:sldId id="274" r:id="rId18"/>
    <p:sldId id="275" r:id="rId19"/>
    <p:sldId id="277" r:id="rId20"/>
    <p:sldId id="278" r:id="rId21"/>
    <p:sldId id="280" r:id="rId22"/>
    <p:sldId id="281" r:id="rId23"/>
    <p:sldId id="310" r:id="rId24"/>
    <p:sldId id="286" r:id="rId25"/>
    <p:sldId id="307" r:id="rId26"/>
    <p:sldId id="306" r:id="rId27"/>
    <p:sldId id="348" r:id="rId28"/>
    <p:sldId id="349" r:id="rId29"/>
    <p:sldId id="350" r:id="rId30"/>
    <p:sldId id="351" r:id="rId31"/>
    <p:sldId id="352" r:id="rId32"/>
    <p:sldId id="353" r:id="rId33"/>
    <p:sldId id="288" r:id="rId34"/>
    <p:sldId id="302" r:id="rId35"/>
    <p:sldId id="303" r:id="rId36"/>
    <p:sldId id="304" r:id="rId37"/>
    <p:sldId id="313" r:id="rId38"/>
    <p:sldId id="314" r:id="rId39"/>
    <p:sldId id="315" r:id="rId40"/>
    <p:sldId id="318" r:id="rId41"/>
    <p:sldId id="319" r:id="rId42"/>
    <p:sldId id="321" r:id="rId43"/>
    <p:sldId id="322" r:id="rId44"/>
    <p:sldId id="323" r:id="rId45"/>
    <p:sldId id="325" r:id="rId46"/>
    <p:sldId id="326" r:id="rId47"/>
    <p:sldId id="327" r:id="rId48"/>
    <p:sldId id="328" r:id="rId49"/>
    <p:sldId id="329" r:id="rId50"/>
    <p:sldId id="330" r:id="rId51"/>
    <p:sldId id="331" r:id="rId52"/>
    <p:sldId id="332" r:id="rId53"/>
    <p:sldId id="333" r:id="rId54"/>
    <p:sldId id="334" r:id="rId55"/>
    <p:sldId id="335" r:id="rId56"/>
    <p:sldId id="336" r:id="rId57"/>
    <p:sldId id="337" r:id="rId58"/>
    <p:sldId id="338" r:id="rId59"/>
    <p:sldId id="339" r:id="rId60"/>
    <p:sldId id="340" r:id="rId61"/>
    <p:sldId id="341" r:id="rId62"/>
    <p:sldId id="342" r:id="rId63"/>
    <p:sldId id="345" r:id="rId64"/>
    <p:sldId id="346"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2" autoAdjust="0"/>
    <p:restoredTop sz="94660"/>
  </p:normalViewPr>
  <p:slideViewPr>
    <p:cSldViewPr snapToGrid="0">
      <p:cViewPr varScale="1">
        <p:scale>
          <a:sx n="108" d="100"/>
          <a:sy n="108" d="100"/>
        </p:scale>
        <p:origin x="13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2/2/2023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youtube.com/watch?v=WXuK6gekU1Y&amp;t=2823s&amp;ab_channel=DeepMind"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firecalc.co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en.wikipedia.org/wiki/Glossary_of_mathematical_symbols" TargetMode="External"/><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G08hY8dSrUY&amp;ab_channel=LegalEagle"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en.wikipedia.org/wiki/Subset" TargetMode="External"/><Relationship Id="rId2" Type="http://schemas.openxmlformats.org/officeDocument/2006/relationships/hyperlink" Target="https://en.wikipedia.org/wiki/Set_membership" TargetMode="External"/><Relationship Id="rId1" Type="http://schemas.openxmlformats.org/officeDocument/2006/relationships/slideLayout" Target="../slideLayouts/slideLayout2.xml"/><Relationship Id="rId4" Type="http://schemas.openxmlformats.org/officeDocument/2006/relationships/hyperlink" Target="https://en.wikipedia.org/wiki/Proper_subset"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en.wikipedia.org/wiki/Existential_quantification" TargetMode="External"/><Relationship Id="rId2" Type="http://schemas.openxmlformats.org/officeDocument/2006/relationships/hyperlink" Target="https://en.wikipedia.org/wiki/Glossary_of_mathematical_symbols#%E2%8A%82-defn2" TargetMode="External"/><Relationship Id="rId1" Type="http://schemas.openxmlformats.org/officeDocument/2006/relationships/slideLayout" Target="../slideLayouts/slideLayout2.xml"/><Relationship Id="rId5" Type="http://schemas.openxmlformats.org/officeDocument/2006/relationships/hyperlink" Target="https://en.wikipedia.org/wiki/Glossary_of_mathematical_symbols#cite_note-AMS-3" TargetMode="External"/><Relationship Id="rId4" Type="http://schemas.openxmlformats.org/officeDocument/2006/relationships/hyperlink" Target="https://en.wikipedia.org/wiki/Logical_predicate" TargetMode="External"/></Relationships>
</file>

<file path=ppt/slides/_rels/slide55.xml.rels><?xml version="1.0" encoding="UTF-8" standalone="yes"?>
<Relationships xmlns="http://schemas.openxmlformats.org/package/2006/relationships"><Relationship Id="rId8" Type="http://schemas.openxmlformats.org/officeDocument/2006/relationships/hyperlink" Target="https://en.wikipedia.org/wiki/Geometry" TargetMode="External"/><Relationship Id="rId13" Type="http://schemas.openxmlformats.org/officeDocument/2006/relationships/hyperlink" Target="https://en.wikipedia.org/wiki/Join_(lattice_theory)" TargetMode="External"/><Relationship Id="rId3" Type="http://schemas.openxmlformats.org/officeDocument/2006/relationships/hyperlink" Target="https://en.wikipedia.org/wiki/Logical_predicate" TargetMode="External"/><Relationship Id="rId7" Type="http://schemas.openxmlformats.org/officeDocument/2006/relationships/hyperlink" Target="https://en.wikipedia.org/wiki/Multilinear_algebra" TargetMode="External"/><Relationship Id="rId12" Type="http://schemas.openxmlformats.org/officeDocument/2006/relationships/hyperlink" Target="https://en.wikipedia.org/wiki/Logical_or" TargetMode="External"/><Relationship Id="rId17" Type="http://schemas.openxmlformats.org/officeDocument/2006/relationships/hyperlink" Target="https://en.wikipedia.org/wiki/Pointed_space" TargetMode="External"/><Relationship Id="rId2" Type="http://schemas.openxmlformats.org/officeDocument/2006/relationships/hyperlink" Target="https://en.wikipedia.org/wiki/Logical_and" TargetMode="External"/><Relationship Id="rId16" Type="http://schemas.openxmlformats.org/officeDocument/2006/relationships/hyperlink" Target="https://en.wikipedia.org/wiki/Wedge_sum" TargetMode="External"/><Relationship Id="rId1" Type="http://schemas.openxmlformats.org/officeDocument/2006/relationships/slideLayout" Target="../slideLayouts/slideLayout2.xml"/><Relationship Id="rId6" Type="http://schemas.openxmlformats.org/officeDocument/2006/relationships/hyperlink" Target="https://en.wikipedia.org/wiki/Greatest_lower_bound" TargetMode="External"/><Relationship Id="rId11" Type="http://schemas.openxmlformats.org/officeDocument/2006/relationships/hyperlink" Target="https://en.wikipedia.org/wiki/Exterior_product" TargetMode="External"/><Relationship Id="rId5" Type="http://schemas.openxmlformats.org/officeDocument/2006/relationships/hyperlink" Target="https://en.wikipedia.org/wiki/Meet_(lattice_theory)" TargetMode="External"/><Relationship Id="rId15" Type="http://schemas.openxmlformats.org/officeDocument/2006/relationships/hyperlink" Target="https://en.wikipedia.org/wiki/Topology" TargetMode="External"/><Relationship Id="rId10" Type="http://schemas.openxmlformats.org/officeDocument/2006/relationships/hyperlink" Target="https://en.wikipedia.org/wiki/Wedge_product" TargetMode="External"/><Relationship Id="rId4" Type="http://schemas.openxmlformats.org/officeDocument/2006/relationships/hyperlink" Target="https://en.wikipedia.org/wiki/Lattice_theory" TargetMode="External"/><Relationship Id="rId9" Type="http://schemas.openxmlformats.org/officeDocument/2006/relationships/hyperlink" Target="https://en.wikipedia.org/wiki/Multivariable_calculus" TargetMode="External"/><Relationship Id="rId14" Type="http://schemas.openxmlformats.org/officeDocument/2006/relationships/hyperlink" Target="https://en.wikipedia.org/wiki/Least_upper_bound"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s://en.wikipedia.org/wiki/Logical_predicate" TargetMode="External"/><Relationship Id="rId2" Type="http://schemas.openxmlformats.org/officeDocument/2006/relationships/hyperlink" Target="https://en.wikipedia.org/wiki/Universal_quantification" TargetMode="External"/><Relationship Id="rId1" Type="http://schemas.openxmlformats.org/officeDocument/2006/relationships/slideLayout" Target="../slideLayouts/slideLayout2.xml"/><Relationship Id="rId5" Type="http://schemas.openxmlformats.org/officeDocument/2006/relationships/hyperlink" Target="https://en.wikipedia.org/wiki/Material_conditional" TargetMode="External"/><Relationship Id="rId4" Type="http://schemas.openxmlformats.org/officeDocument/2006/relationships/hyperlink" Target="https://en.wikipedia.org/wiki/Glossary_of_mathematical_symbols#cite_note-AMS-3"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s://en.wikipedia.org/wiki/Logical_predicate" TargetMode="External"/><Relationship Id="rId7" Type="http://schemas.openxmlformats.org/officeDocument/2006/relationships/hyperlink" Target="https://en.wikipedia.org/wiki/Programming_language" TargetMode="External"/><Relationship Id="rId2" Type="http://schemas.openxmlformats.org/officeDocument/2006/relationships/hyperlink" Target="https://en.wikipedia.org/wiki/Logical_equivalence" TargetMode="External"/><Relationship Id="rId1" Type="http://schemas.openxmlformats.org/officeDocument/2006/relationships/slideLayout" Target="../slideLayouts/slideLayout2.xml"/><Relationship Id="rId6" Type="http://schemas.openxmlformats.org/officeDocument/2006/relationships/hyperlink" Target="https://en.wikipedia.org/wiki/Logical_negation" TargetMode="External"/><Relationship Id="rId5" Type="http://schemas.openxmlformats.org/officeDocument/2006/relationships/hyperlink" Target="https://en.wikipedia.org/wiki/If_and_only_if" TargetMode="External"/><Relationship Id="rId4" Type="http://schemas.openxmlformats.org/officeDocument/2006/relationships/hyperlink" Target="https://en.wikipedia.org/wiki/Glossary_of_mathematical_symbols#cite_note-AMS-3" TargetMode="External"/></Relationships>
</file>

<file path=ppt/slides/_rels/slide58.xml.rels><?xml version="1.0" encoding="UTF-8" standalone="yes"?>
<Relationships xmlns="http://schemas.openxmlformats.org/package/2006/relationships"><Relationship Id="rId8" Type="http://schemas.openxmlformats.org/officeDocument/2006/relationships/hyperlink" Target="https://en.wikipedia.org/wiki/Turnstile_(symbol)" TargetMode="External"/><Relationship Id="rId3" Type="http://schemas.openxmlformats.org/officeDocument/2006/relationships/hyperlink" Target="https://en.wikipedia.org/wiki/Symbol_(formal)" TargetMode="External"/><Relationship Id="rId7" Type="http://schemas.openxmlformats.org/officeDocument/2006/relationships/hyperlink" Target="https://en.wikipedia.org/wiki/Double_turnstile#cite_note-1" TargetMode="External"/><Relationship Id="rId2" Type="http://schemas.openxmlformats.org/officeDocument/2006/relationships/hyperlink" Target="https://en.wikipedia.org/wiki/Logic" TargetMode="External"/><Relationship Id="rId1" Type="http://schemas.openxmlformats.org/officeDocument/2006/relationships/slideLayout" Target="../slideLayouts/slideLayout2.xml"/><Relationship Id="rId6" Type="http://schemas.openxmlformats.org/officeDocument/2006/relationships/hyperlink" Target="https://en.wikipedia.org/wiki/Semantic" TargetMode="External"/><Relationship Id="rId5" Type="http://schemas.openxmlformats.org/officeDocument/2006/relationships/hyperlink" Target="https://en.wikipedia.org/wiki/Model_theory" TargetMode="External"/><Relationship Id="rId4" Type="http://schemas.openxmlformats.org/officeDocument/2006/relationships/hyperlink" Target="https://en.wikipedia.org/wiki/Logical_consequence" TargetMode="External"/><Relationship Id="rId9" Type="http://schemas.openxmlformats.org/officeDocument/2006/relationships/hyperlink" Target="https://en.wikipedia.org/wiki/Syntactic"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en.wikipedia.org/wiki/Unified_Modeling_Language"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22EC1-BEFB-5BCF-6855-07CEF0C1FE1A}"/>
              </a:ext>
            </a:extLst>
          </p:cNvPr>
          <p:cNvSpPr>
            <a:spLocks noGrp="1"/>
          </p:cNvSpPr>
          <p:nvPr>
            <p:ph type="ctrTitle"/>
          </p:nvPr>
        </p:nvSpPr>
        <p:spPr/>
        <p:txBody>
          <a:bodyPr/>
          <a:lstStyle/>
          <a:p>
            <a:r>
              <a:rPr lang="en-US" dirty="0"/>
              <a:t>Machine learning</a:t>
            </a:r>
          </a:p>
        </p:txBody>
      </p:sp>
      <p:sp>
        <p:nvSpPr>
          <p:cNvPr id="3" name="Subtitle 2">
            <a:extLst>
              <a:ext uri="{FF2B5EF4-FFF2-40B4-BE49-F238E27FC236}">
                <a16:creationId xmlns:a16="http://schemas.microsoft.com/office/drawing/2014/main" id="{9567E78E-ABF1-E0BE-7CA9-EEFB0F9E9500}"/>
              </a:ext>
            </a:extLst>
          </p:cNvPr>
          <p:cNvSpPr>
            <a:spLocks noGrp="1"/>
          </p:cNvSpPr>
          <p:nvPr>
            <p:ph type="subTitle" idx="1"/>
          </p:nvPr>
        </p:nvSpPr>
        <p:spPr/>
        <p:txBody>
          <a:bodyPr/>
          <a:lstStyle/>
          <a:p>
            <a:r>
              <a:rPr lang="en-US" dirty="0"/>
              <a:t>Chris </a:t>
            </a:r>
            <a:r>
              <a:rPr lang="en-US" dirty="0" err="1"/>
              <a:t>geggis</a:t>
            </a:r>
            <a:endParaRPr lang="en-US" dirty="0"/>
          </a:p>
          <a:p>
            <a:r>
              <a:rPr lang="en-US" dirty="0"/>
              <a:t>2/2/2023</a:t>
            </a:r>
          </a:p>
        </p:txBody>
      </p:sp>
    </p:spTree>
    <p:extLst>
      <p:ext uri="{BB962C8B-B14F-4D97-AF65-F5344CB8AC3E}">
        <p14:creationId xmlns:p14="http://schemas.microsoft.com/office/powerpoint/2010/main" val="3428611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4D7F6-0E95-3AEA-2B54-6EFD19ED4712}"/>
              </a:ext>
            </a:extLst>
          </p:cNvPr>
          <p:cNvSpPr>
            <a:spLocks noGrp="1"/>
          </p:cNvSpPr>
          <p:nvPr>
            <p:ph type="title"/>
          </p:nvPr>
        </p:nvSpPr>
        <p:spPr/>
        <p:txBody>
          <a:bodyPr/>
          <a:lstStyle/>
          <a:p>
            <a:r>
              <a:rPr lang="en-US" dirty="0"/>
              <a:t>Rationality depends on four things</a:t>
            </a:r>
          </a:p>
        </p:txBody>
      </p:sp>
      <p:sp>
        <p:nvSpPr>
          <p:cNvPr id="3" name="Content Placeholder 2">
            <a:extLst>
              <a:ext uri="{FF2B5EF4-FFF2-40B4-BE49-F238E27FC236}">
                <a16:creationId xmlns:a16="http://schemas.microsoft.com/office/drawing/2014/main" id="{0B52B9E4-9AF6-9005-CF2B-A0763E167432}"/>
              </a:ext>
            </a:extLst>
          </p:cNvPr>
          <p:cNvSpPr>
            <a:spLocks noGrp="1"/>
          </p:cNvSpPr>
          <p:nvPr>
            <p:ph idx="1"/>
          </p:nvPr>
        </p:nvSpPr>
        <p:spPr/>
        <p:txBody>
          <a:bodyPr/>
          <a:lstStyle/>
          <a:p>
            <a:r>
              <a:rPr lang="en-US" dirty="0"/>
              <a:t>The performance measure that defines the criterion of success.  </a:t>
            </a:r>
          </a:p>
          <a:p>
            <a:r>
              <a:rPr lang="en-US" dirty="0"/>
              <a:t>The agent’s prior knowledge of the environment.  </a:t>
            </a:r>
          </a:p>
          <a:p>
            <a:r>
              <a:rPr lang="en-US" dirty="0"/>
              <a:t>The actions that the agent can perform.  </a:t>
            </a:r>
          </a:p>
          <a:p>
            <a:r>
              <a:rPr lang="en-US" dirty="0"/>
              <a:t>The agent’s percept sequence to date. </a:t>
            </a:r>
          </a:p>
        </p:txBody>
      </p:sp>
    </p:spTree>
    <p:extLst>
      <p:ext uri="{BB962C8B-B14F-4D97-AF65-F5344CB8AC3E}">
        <p14:creationId xmlns:p14="http://schemas.microsoft.com/office/powerpoint/2010/main" val="1942702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ADF6D-4AE3-CBA1-2E77-18B1E4D7253B}"/>
              </a:ext>
            </a:extLst>
          </p:cNvPr>
          <p:cNvSpPr>
            <a:spLocks noGrp="1"/>
          </p:cNvSpPr>
          <p:nvPr>
            <p:ph type="title"/>
          </p:nvPr>
        </p:nvSpPr>
        <p:spPr/>
        <p:txBody>
          <a:bodyPr/>
          <a:lstStyle/>
          <a:p>
            <a:r>
              <a:rPr lang="en-US" dirty="0"/>
              <a:t>Definition of a rational agent</a:t>
            </a:r>
          </a:p>
        </p:txBody>
      </p:sp>
      <p:sp>
        <p:nvSpPr>
          <p:cNvPr id="3" name="Content Placeholder 2">
            <a:extLst>
              <a:ext uri="{FF2B5EF4-FFF2-40B4-BE49-F238E27FC236}">
                <a16:creationId xmlns:a16="http://schemas.microsoft.com/office/drawing/2014/main" id="{CF14213D-33F6-7326-43DC-30CE9CA36691}"/>
              </a:ext>
            </a:extLst>
          </p:cNvPr>
          <p:cNvSpPr>
            <a:spLocks noGrp="1"/>
          </p:cNvSpPr>
          <p:nvPr>
            <p:ph idx="1"/>
          </p:nvPr>
        </p:nvSpPr>
        <p:spPr/>
        <p:txBody>
          <a:bodyPr/>
          <a:lstStyle/>
          <a:p>
            <a:r>
              <a:rPr lang="en-US" dirty="0"/>
              <a:t>For each possible percept sequence, a rational agent should select an action that is expected to maximize its performance measure, given the evidence provided by the percept  sequence and whatever built-in knowledge the agent has. </a:t>
            </a:r>
          </a:p>
        </p:txBody>
      </p:sp>
    </p:spTree>
    <p:extLst>
      <p:ext uri="{BB962C8B-B14F-4D97-AF65-F5344CB8AC3E}">
        <p14:creationId xmlns:p14="http://schemas.microsoft.com/office/powerpoint/2010/main" val="2988764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1326C-41A8-F5D8-A3AA-4C543BC592B4}"/>
              </a:ext>
            </a:extLst>
          </p:cNvPr>
          <p:cNvSpPr>
            <a:spLocks noGrp="1"/>
          </p:cNvSpPr>
          <p:nvPr>
            <p:ph type="title"/>
          </p:nvPr>
        </p:nvSpPr>
        <p:spPr/>
        <p:txBody>
          <a:bodyPr/>
          <a:lstStyle/>
          <a:p>
            <a:r>
              <a:rPr lang="en-US" dirty="0"/>
              <a:t>Omniscience, learning, and autonomy</a:t>
            </a:r>
          </a:p>
        </p:txBody>
      </p:sp>
      <p:sp>
        <p:nvSpPr>
          <p:cNvPr id="3" name="Content Placeholder 2">
            <a:extLst>
              <a:ext uri="{FF2B5EF4-FFF2-40B4-BE49-F238E27FC236}">
                <a16:creationId xmlns:a16="http://schemas.microsoft.com/office/drawing/2014/main" id="{A0EBCB0B-0D8A-BF38-7AD0-D59C1127531F}"/>
              </a:ext>
            </a:extLst>
          </p:cNvPr>
          <p:cNvSpPr>
            <a:spLocks noGrp="1"/>
          </p:cNvSpPr>
          <p:nvPr>
            <p:ph idx="1"/>
          </p:nvPr>
        </p:nvSpPr>
        <p:spPr/>
        <p:txBody>
          <a:bodyPr/>
          <a:lstStyle/>
          <a:p>
            <a:r>
              <a:rPr lang="en-US" dirty="0"/>
              <a:t>Omniscience is impossible in reality (</a:t>
            </a:r>
            <a:r>
              <a:rPr lang="en-US" b="0" i="0" dirty="0">
                <a:solidFill>
                  <a:srgbClr val="202124"/>
                </a:solidFill>
                <a:effectLst/>
                <a:latin typeface="Google Sans"/>
              </a:rPr>
              <a:t>Gödel Incompleteness Theorem)</a:t>
            </a:r>
          </a:p>
          <a:p>
            <a:r>
              <a:rPr lang="en-US" dirty="0"/>
              <a:t>Learning is done via “</a:t>
            </a:r>
            <a:r>
              <a:rPr lang="en-US" b="1" dirty="0"/>
              <a:t>Information Gathering</a:t>
            </a:r>
            <a:r>
              <a:rPr lang="en-US" dirty="0"/>
              <a:t>”</a:t>
            </a:r>
          </a:p>
          <a:p>
            <a:r>
              <a:rPr lang="en-US" dirty="0"/>
              <a:t>Information Gathering uses stored information (memory or “disk”) usually via a running program or a database</a:t>
            </a:r>
          </a:p>
          <a:p>
            <a:r>
              <a:rPr lang="en-US" dirty="0"/>
              <a:t>An agent that relies solely on the prior knowledge of its designer lacks autonomy</a:t>
            </a:r>
          </a:p>
          <a:p>
            <a:r>
              <a:rPr lang="en-US" dirty="0"/>
              <a:t>A rational agent should be autonomous and compensate for partial or incorrect prior knowledge</a:t>
            </a:r>
          </a:p>
        </p:txBody>
      </p:sp>
    </p:spTree>
    <p:extLst>
      <p:ext uri="{BB962C8B-B14F-4D97-AF65-F5344CB8AC3E}">
        <p14:creationId xmlns:p14="http://schemas.microsoft.com/office/powerpoint/2010/main" val="3601978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B1DD-4F45-D825-5143-9289DCBCF7E5}"/>
              </a:ext>
            </a:extLst>
          </p:cNvPr>
          <p:cNvSpPr>
            <a:spLocks noGrp="1"/>
          </p:cNvSpPr>
          <p:nvPr>
            <p:ph type="title"/>
          </p:nvPr>
        </p:nvSpPr>
        <p:spPr/>
        <p:txBody>
          <a:bodyPr/>
          <a:lstStyle/>
          <a:p>
            <a:r>
              <a:rPr lang="en-US" dirty="0"/>
              <a:t>the task environment</a:t>
            </a:r>
          </a:p>
        </p:txBody>
      </p:sp>
      <p:sp>
        <p:nvSpPr>
          <p:cNvPr id="3" name="Content Placeholder 2">
            <a:extLst>
              <a:ext uri="{FF2B5EF4-FFF2-40B4-BE49-F238E27FC236}">
                <a16:creationId xmlns:a16="http://schemas.microsoft.com/office/drawing/2014/main" id="{6395512D-E0D0-7B7F-D50B-37ABFC9BCE4B}"/>
              </a:ext>
            </a:extLst>
          </p:cNvPr>
          <p:cNvSpPr>
            <a:spLocks noGrp="1"/>
          </p:cNvSpPr>
          <p:nvPr>
            <p:ph idx="1"/>
          </p:nvPr>
        </p:nvSpPr>
        <p:spPr/>
        <p:txBody>
          <a:bodyPr/>
          <a:lstStyle/>
          <a:p>
            <a:r>
              <a:rPr lang="en-US" dirty="0"/>
              <a:t>Book gives the example of a taxi and vacuum (partially observable)</a:t>
            </a:r>
          </a:p>
          <a:p>
            <a:r>
              <a:rPr lang="en-US" b="1" dirty="0"/>
              <a:t>Fully observable </a:t>
            </a:r>
            <a:r>
              <a:rPr lang="en-US" dirty="0"/>
              <a:t>– has the complete state of the environment, sensors to detect all aspects that are relevant to the choice of action. Generally simple situations.</a:t>
            </a:r>
          </a:p>
          <a:p>
            <a:r>
              <a:rPr lang="en-US" b="1" dirty="0"/>
              <a:t>Partially observable</a:t>
            </a:r>
            <a:r>
              <a:rPr lang="en-US" dirty="0"/>
              <a:t>, in general, more common</a:t>
            </a:r>
          </a:p>
          <a:p>
            <a:r>
              <a:rPr lang="en-US" b="1" dirty="0"/>
              <a:t>Single-agent</a:t>
            </a:r>
            <a:r>
              <a:rPr lang="en-US" dirty="0"/>
              <a:t> vs </a:t>
            </a:r>
            <a:r>
              <a:rPr lang="en-US" b="1" dirty="0"/>
              <a:t>Multiagent</a:t>
            </a:r>
            <a:r>
              <a:rPr lang="en-US" dirty="0"/>
              <a:t> – Agents view other entities as objects (single-agent) or another agent (multiagent) based on the maximizing performance measure</a:t>
            </a:r>
          </a:p>
          <a:p>
            <a:r>
              <a:rPr lang="en-US" dirty="0"/>
              <a:t>The environment may be competitive (chess) or cooperative (driving [hopefully])</a:t>
            </a:r>
          </a:p>
        </p:txBody>
      </p:sp>
    </p:spTree>
    <p:extLst>
      <p:ext uri="{BB962C8B-B14F-4D97-AF65-F5344CB8AC3E}">
        <p14:creationId xmlns:p14="http://schemas.microsoft.com/office/powerpoint/2010/main" val="301027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90AB5-17F8-3649-1F37-2797D6B2A8C9}"/>
              </a:ext>
            </a:extLst>
          </p:cNvPr>
          <p:cNvSpPr>
            <a:spLocks noGrp="1"/>
          </p:cNvSpPr>
          <p:nvPr>
            <p:ph type="title"/>
          </p:nvPr>
        </p:nvSpPr>
        <p:spPr/>
        <p:txBody>
          <a:bodyPr/>
          <a:lstStyle/>
          <a:p>
            <a:r>
              <a:rPr lang="en-US" dirty="0"/>
              <a:t>The task environment</a:t>
            </a:r>
          </a:p>
        </p:txBody>
      </p:sp>
      <p:sp>
        <p:nvSpPr>
          <p:cNvPr id="3" name="Content Placeholder 2">
            <a:extLst>
              <a:ext uri="{FF2B5EF4-FFF2-40B4-BE49-F238E27FC236}">
                <a16:creationId xmlns:a16="http://schemas.microsoft.com/office/drawing/2014/main" id="{1A2B0CEB-E386-0DD5-6717-CC391828B9F3}"/>
              </a:ext>
            </a:extLst>
          </p:cNvPr>
          <p:cNvSpPr>
            <a:spLocks noGrp="1"/>
          </p:cNvSpPr>
          <p:nvPr>
            <p:ph idx="1"/>
          </p:nvPr>
        </p:nvSpPr>
        <p:spPr/>
        <p:txBody>
          <a:bodyPr>
            <a:normAutofit lnSpcReduction="10000"/>
          </a:bodyPr>
          <a:lstStyle/>
          <a:p>
            <a:r>
              <a:rPr lang="en-US" b="1" dirty="0"/>
              <a:t>Deterministic</a:t>
            </a:r>
            <a:r>
              <a:rPr lang="en-US" dirty="0"/>
              <a:t> – actions have known determined consequences</a:t>
            </a:r>
          </a:p>
          <a:p>
            <a:r>
              <a:rPr lang="en-US" b="1" dirty="0"/>
              <a:t>Nondeterministic</a:t>
            </a:r>
            <a:r>
              <a:rPr lang="en-US" dirty="0"/>
              <a:t> – actions have unknown consequences (more common)</a:t>
            </a:r>
          </a:p>
          <a:p>
            <a:r>
              <a:rPr lang="en-US" b="1" dirty="0"/>
              <a:t>Stochastic</a:t>
            </a:r>
            <a:r>
              <a:rPr lang="en-US" dirty="0"/>
              <a:t> deals in quantified probabilities, nondeterministic deals with unquantified probabilities</a:t>
            </a:r>
          </a:p>
          <a:p>
            <a:r>
              <a:rPr lang="en-US" b="1" dirty="0"/>
              <a:t>Episodic</a:t>
            </a:r>
            <a:r>
              <a:rPr lang="en-US" dirty="0"/>
              <a:t> (agents experience can be broken in atomic episodes) vs </a:t>
            </a:r>
            <a:r>
              <a:rPr lang="en-US" b="1" dirty="0"/>
              <a:t>Sequential</a:t>
            </a:r>
            <a:r>
              <a:rPr lang="en-US" dirty="0"/>
              <a:t> (chess and taxi are sequential) agents early actions can affect all future decisions</a:t>
            </a:r>
          </a:p>
          <a:p>
            <a:r>
              <a:rPr lang="en-US" b="1" dirty="0"/>
              <a:t>Static </a:t>
            </a:r>
            <a:r>
              <a:rPr lang="en-US" dirty="0"/>
              <a:t>environment</a:t>
            </a:r>
            <a:r>
              <a:rPr lang="en-US" b="1" dirty="0"/>
              <a:t> </a:t>
            </a:r>
            <a:r>
              <a:rPr lang="en-US" dirty="0"/>
              <a:t>vs </a:t>
            </a:r>
            <a:r>
              <a:rPr lang="en-US" b="1" dirty="0"/>
              <a:t>Dynamic</a:t>
            </a:r>
            <a:r>
              <a:rPr lang="en-US" dirty="0"/>
              <a:t> changing environment vs </a:t>
            </a:r>
            <a:r>
              <a:rPr lang="en-US" b="1" dirty="0" err="1"/>
              <a:t>Semidynamic</a:t>
            </a:r>
            <a:r>
              <a:rPr lang="en-US" dirty="0"/>
              <a:t> - performance score changes, but the environment does not</a:t>
            </a:r>
          </a:p>
        </p:txBody>
      </p:sp>
    </p:spTree>
    <p:extLst>
      <p:ext uri="{BB962C8B-B14F-4D97-AF65-F5344CB8AC3E}">
        <p14:creationId xmlns:p14="http://schemas.microsoft.com/office/powerpoint/2010/main" val="1841882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7741-013A-4897-EE84-6D69050F49C4}"/>
              </a:ext>
            </a:extLst>
          </p:cNvPr>
          <p:cNvSpPr>
            <a:spLocks noGrp="1"/>
          </p:cNvSpPr>
          <p:nvPr>
            <p:ph type="title"/>
          </p:nvPr>
        </p:nvSpPr>
        <p:spPr/>
        <p:txBody>
          <a:bodyPr/>
          <a:lstStyle/>
          <a:p>
            <a:r>
              <a:rPr lang="en-US" dirty="0"/>
              <a:t>The task environment</a:t>
            </a:r>
          </a:p>
        </p:txBody>
      </p:sp>
      <p:sp>
        <p:nvSpPr>
          <p:cNvPr id="3" name="Content Placeholder 2">
            <a:extLst>
              <a:ext uri="{FF2B5EF4-FFF2-40B4-BE49-F238E27FC236}">
                <a16:creationId xmlns:a16="http://schemas.microsoft.com/office/drawing/2014/main" id="{9D02C91E-2AD5-BEFD-33A6-6BF7F31F1CBB}"/>
              </a:ext>
            </a:extLst>
          </p:cNvPr>
          <p:cNvSpPr>
            <a:spLocks noGrp="1"/>
          </p:cNvSpPr>
          <p:nvPr>
            <p:ph idx="1"/>
          </p:nvPr>
        </p:nvSpPr>
        <p:spPr/>
        <p:txBody>
          <a:bodyPr>
            <a:normAutofit/>
          </a:bodyPr>
          <a:lstStyle/>
          <a:p>
            <a:r>
              <a:rPr lang="en-US" b="1" dirty="0"/>
              <a:t>Discrete</a:t>
            </a:r>
            <a:r>
              <a:rPr lang="en-US" dirty="0"/>
              <a:t> (Chess, Poker, Backgammon) vs </a:t>
            </a:r>
            <a:r>
              <a:rPr lang="en-US" b="1" dirty="0"/>
              <a:t>Continuous</a:t>
            </a:r>
            <a:r>
              <a:rPr lang="en-US" dirty="0"/>
              <a:t> (Taxi Driving) - Refers to how time flows in the environment relative to the percepts and actions of the agent</a:t>
            </a:r>
          </a:p>
          <a:p>
            <a:r>
              <a:rPr lang="en-US" b="1" dirty="0"/>
              <a:t>Known</a:t>
            </a:r>
            <a:r>
              <a:rPr lang="en-US" dirty="0"/>
              <a:t> vs </a:t>
            </a:r>
            <a:r>
              <a:rPr lang="en-US" b="1" dirty="0"/>
              <a:t>Unknown</a:t>
            </a:r>
            <a:r>
              <a:rPr lang="en-US" dirty="0"/>
              <a:t> refers to the agent’s knowledge of the “laws of physics,” not the environment itself</a:t>
            </a:r>
          </a:p>
          <a:p>
            <a:r>
              <a:rPr lang="en-US" dirty="0"/>
              <a:t>The hardest case is partially observable, multiagent, nondeterministic, sequential, dynamic, continuous, and unknown.</a:t>
            </a:r>
          </a:p>
          <a:p>
            <a:endParaRPr lang="en-US" dirty="0"/>
          </a:p>
        </p:txBody>
      </p:sp>
    </p:spTree>
    <p:extLst>
      <p:ext uri="{BB962C8B-B14F-4D97-AF65-F5344CB8AC3E}">
        <p14:creationId xmlns:p14="http://schemas.microsoft.com/office/powerpoint/2010/main" val="935981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F5E804-DB1F-A0A8-1026-D14213E8D2DC}"/>
              </a:ext>
            </a:extLst>
          </p:cNvPr>
          <p:cNvPicPr>
            <a:picLocks noChangeAspect="1"/>
          </p:cNvPicPr>
          <p:nvPr/>
        </p:nvPicPr>
        <p:blipFill>
          <a:blip r:embed="rId2"/>
          <a:stretch>
            <a:fillRect/>
          </a:stretch>
        </p:blipFill>
        <p:spPr>
          <a:xfrm>
            <a:off x="442775" y="95795"/>
            <a:ext cx="10964029" cy="5947954"/>
          </a:xfrm>
          <a:prstGeom prst="rect">
            <a:avLst/>
          </a:prstGeom>
        </p:spPr>
      </p:pic>
    </p:spTree>
    <p:extLst>
      <p:ext uri="{BB962C8B-B14F-4D97-AF65-F5344CB8AC3E}">
        <p14:creationId xmlns:p14="http://schemas.microsoft.com/office/powerpoint/2010/main" val="1771708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925F5-90C2-78A5-8A24-1B7FCB81FA5A}"/>
              </a:ext>
            </a:extLst>
          </p:cNvPr>
          <p:cNvSpPr>
            <a:spLocks noGrp="1"/>
          </p:cNvSpPr>
          <p:nvPr>
            <p:ph type="title"/>
          </p:nvPr>
        </p:nvSpPr>
        <p:spPr/>
        <p:txBody>
          <a:bodyPr/>
          <a:lstStyle/>
          <a:p>
            <a:r>
              <a:rPr lang="en-US" dirty="0"/>
              <a:t>The structure of agents</a:t>
            </a:r>
          </a:p>
        </p:txBody>
      </p:sp>
      <p:sp>
        <p:nvSpPr>
          <p:cNvPr id="3" name="Content Placeholder 2">
            <a:extLst>
              <a:ext uri="{FF2B5EF4-FFF2-40B4-BE49-F238E27FC236}">
                <a16:creationId xmlns:a16="http://schemas.microsoft.com/office/drawing/2014/main" id="{42565DAE-B912-F712-829F-774693702F4D}"/>
              </a:ext>
            </a:extLst>
          </p:cNvPr>
          <p:cNvSpPr>
            <a:spLocks noGrp="1"/>
          </p:cNvSpPr>
          <p:nvPr>
            <p:ph idx="1"/>
          </p:nvPr>
        </p:nvSpPr>
        <p:spPr/>
        <p:txBody>
          <a:bodyPr/>
          <a:lstStyle/>
          <a:p>
            <a:r>
              <a:rPr lang="en-US" b="1" dirty="0"/>
              <a:t>Simple Reflex Agent </a:t>
            </a:r>
            <a:r>
              <a:rPr lang="en-US" dirty="0"/>
              <a:t>– e.g.  A vacuum that vacuums only when it perceives dirt, no percept history required</a:t>
            </a:r>
          </a:p>
          <a:p>
            <a:r>
              <a:rPr lang="en-US" dirty="0"/>
              <a:t>Condition-Action rule – If “condition” Then “perform action”</a:t>
            </a:r>
          </a:p>
          <a:p>
            <a:endParaRPr lang="en-US" dirty="0"/>
          </a:p>
          <a:p>
            <a:endParaRPr lang="en-US" dirty="0"/>
          </a:p>
        </p:txBody>
      </p:sp>
    </p:spTree>
    <p:extLst>
      <p:ext uri="{BB962C8B-B14F-4D97-AF65-F5344CB8AC3E}">
        <p14:creationId xmlns:p14="http://schemas.microsoft.com/office/powerpoint/2010/main" val="3640705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6941B8-6772-7F90-9153-F6682E518517}"/>
              </a:ext>
            </a:extLst>
          </p:cNvPr>
          <p:cNvPicPr>
            <a:picLocks noChangeAspect="1"/>
          </p:cNvPicPr>
          <p:nvPr/>
        </p:nvPicPr>
        <p:blipFill>
          <a:blip r:embed="rId2"/>
          <a:stretch>
            <a:fillRect/>
          </a:stretch>
        </p:blipFill>
        <p:spPr>
          <a:xfrm>
            <a:off x="1185963" y="121920"/>
            <a:ext cx="9820074" cy="5817326"/>
          </a:xfrm>
          <a:prstGeom prst="rect">
            <a:avLst/>
          </a:prstGeom>
        </p:spPr>
      </p:pic>
    </p:spTree>
    <p:extLst>
      <p:ext uri="{BB962C8B-B14F-4D97-AF65-F5344CB8AC3E}">
        <p14:creationId xmlns:p14="http://schemas.microsoft.com/office/powerpoint/2010/main" val="1502032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38FD2-9AC7-5908-99D4-79F4C796804C}"/>
              </a:ext>
            </a:extLst>
          </p:cNvPr>
          <p:cNvSpPr>
            <a:spLocks noGrp="1"/>
          </p:cNvSpPr>
          <p:nvPr>
            <p:ph type="title"/>
          </p:nvPr>
        </p:nvSpPr>
        <p:spPr/>
        <p:txBody>
          <a:bodyPr/>
          <a:lstStyle/>
          <a:p>
            <a:r>
              <a:rPr lang="en-US" dirty="0"/>
              <a:t>The structure of agents</a:t>
            </a:r>
          </a:p>
        </p:txBody>
      </p:sp>
      <p:sp>
        <p:nvSpPr>
          <p:cNvPr id="3" name="Content Placeholder 2">
            <a:extLst>
              <a:ext uri="{FF2B5EF4-FFF2-40B4-BE49-F238E27FC236}">
                <a16:creationId xmlns:a16="http://schemas.microsoft.com/office/drawing/2014/main" id="{1BE98931-3DE9-A898-60E9-18487EF2CBD9}"/>
              </a:ext>
            </a:extLst>
          </p:cNvPr>
          <p:cNvSpPr>
            <a:spLocks noGrp="1"/>
          </p:cNvSpPr>
          <p:nvPr>
            <p:ph idx="1"/>
          </p:nvPr>
        </p:nvSpPr>
        <p:spPr/>
        <p:txBody>
          <a:bodyPr/>
          <a:lstStyle/>
          <a:p>
            <a:r>
              <a:rPr lang="en-US" dirty="0"/>
              <a:t>Escape from infinite loops is possible if the agent can randomize its actions. For example, if the vacuum agent perceives [Clean], it might flip a coin to choose between Right and  Left.</a:t>
            </a:r>
          </a:p>
          <a:p>
            <a:r>
              <a:rPr lang="en-US" dirty="0"/>
              <a:t>A well-designed agent should maintain an internal state which depends on the percept history and reflects some of what can no longer be observed. For example iRobot may maintain a map of the floor space in its memory</a:t>
            </a:r>
          </a:p>
          <a:p>
            <a:r>
              <a:rPr lang="en-US" b="1" dirty="0"/>
              <a:t>Transition Model </a:t>
            </a:r>
            <a:r>
              <a:rPr lang="en-US" dirty="0"/>
              <a:t>– How the world works or what my actions do</a:t>
            </a:r>
          </a:p>
          <a:p>
            <a:r>
              <a:rPr lang="en-US" b="1" dirty="0"/>
              <a:t>Sensor Model </a:t>
            </a:r>
            <a:r>
              <a:rPr lang="en-US" dirty="0"/>
              <a:t>– e.g. cameras or microphones</a:t>
            </a:r>
          </a:p>
          <a:p>
            <a:endParaRPr lang="en-US" dirty="0"/>
          </a:p>
        </p:txBody>
      </p:sp>
    </p:spTree>
    <p:extLst>
      <p:ext uri="{BB962C8B-B14F-4D97-AF65-F5344CB8AC3E}">
        <p14:creationId xmlns:p14="http://schemas.microsoft.com/office/powerpoint/2010/main" val="2504397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4D7A5-C560-243F-54E1-085251B3D055}"/>
              </a:ext>
            </a:extLst>
          </p:cNvPr>
          <p:cNvSpPr>
            <a:spLocks noGrp="1"/>
          </p:cNvSpPr>
          <p:nvPr>
            <p:ph type="title" idx="4294967295"/>
          </p:nvPr>
        </p:nvSpPr>
        <p:spPr>
          <a:xfrm>
            <a:off x="254023" y="401638"/>
            <a:ext cx="9605962" cy="1058862"/>
          </a:xfrm>
        </p:spPr>
        <p:txBody>
          <a:bodyPr>
            <a:normAutofit/>
          </a:bodyPr>
          <a:lstStyle/>
          <a:p>
            <a:r>
              <a:rPr lang="en-US" dirty="0"/>
              <a:t>Attendance</a:t>
            </a:r>
          </a:p>
        </p:txBody>
      </p:sp>
      <p:pic>
        <p:nvPicPr>
          <p:cNvPr id="5" name="Content Placeholder 4">
            <a:extLst>
              <a:ext uri="{FF2B5EF4-FFF2-40B4-BE49-F238E27FC236}">
                <a16:creationId xmlns:a16="http://schemas.microsoft.com/office/drawing/2014/main" id="{5CDFD7D2-5195-F4EB-7C09-7F3E2174DE9A}"/>
              </a:ext>
            </a:extLst>
          </p:cNvPr>
          <p:cNvPicPr>
            <a:picLocks noGrp="1" noChangeAspect="1"/>
          </p:cNvPicPr>
          <p:nvPr>
            <p:ph sz="half" idx="4294967295"/>
          </p:nvPr>
        </p:nvPicPr>
        <p:blipFill>
          <a:blip r:embed="rId2"/>
          <a:stretch>
            <a:fillRect/>
          </a:stretch>
        </p:blipFill>
        <p:spPr>
          <a:xfrm>
            <a:off x="4988135" y="0"/>
            <a:ext cx="6663934" cy="6061166"/>
          </a:xfrm>
        </p:spPr>
      </p:pic>
      <p:sp>
        <p:nvSpPr>
          <p:cNvPr id="6" name="Content Placeholder 5">
            <a:extLst>
              <a:ext uri="{FF2B5EF4-FFF2-40B4-BE49-F238E27FC236}">
                <a16:creationId xmlns:a16="http://schemas.microsoft.com/office/drawing/2014/main" id="{9B7F0C52-D7B9-E5F2-904B-7E18EF702A22}"/>
              </a:ext>
            </a:extLst>
          </p:cNvPr>
          <p:cNvSpPr>
            <a:spLocks noGrp="1"/>
          </p:cNvSpPr>
          <p:nvPr>
            <p:ph sz="half" idx="4294967295"/>
          </p:nvPr>
        </p:nvSpPr>
        <p:spPr>
          <a:xfrm>
            <a:off x="0" y="1955800"/>
            <a:ext cx="4645025" cy="3441700"/>
          </a:xfrm>
        </p:spPr>
        <p:txBody>
          <a:bodyPr>
            <a:normAutofit fontScale="92500" lnSpcReduction="20000"/>
          </a:bodyPr>
          <a:lstStyle/>
          <a:p>
            <a:r>
              <a:rPr lang="en-US" dirty="0"/>
              <a:t>The Actual Asimov 3 Laws:</a:t>
            </a:r>
          </a:p>
          <a:p>
            <a:pPr algn="l">
              <a:buFont typeface="+mj-lt"/>
              <a:buAutoNum type="arabicPeriod"/>
            </a:pPr>
            <a:r>
              <a:rPr lang="en-US" b="0" i="0" dirty="0">
                <a:solidFill>
                  <a:srgbClr val="222222"/>
                </a:solidFill>
                <a:effectLst/>
                <a:latin typeface="Arial" panose="020B0604020202020204" pitchFamily="34" charset="0"/>
              </a:rPr>
              <a:t>A robot may not injure a human being or, through inaction, allow a human being to come to harm.</a:t>
            </a:r>
          </a:p>
          <a:p>
            <a:pPr algn="l">
              <a:buFont typeface="+mj-lt"/>
              <a:buAutoNum type="arabicPeriod"/>
            </a:pPr>
            <a:r>
              <a:rPr lang="en-US" b="0" i="0" dirty="0">
                <a:solidFill>
                  <a:srgbClr val="222222"/>
                </a:solidFill>
                <a:effectLst/>
                <a:latin typeface="Arial" panose="020B0604020202020204" pitchFamily="34" charset="0"/>
              </a:rPr>
              <a:t>A robot must obey the orders given it by human beings except where such orders would conflict with the First Law.</a:t>
            </a:r>
          </a:p>
          <a:p>
            <a:pPr algn="l">
              <a:buFont typeface="+mj-lt"/>
              <a:buAutoNum type="arabicPeriod"/>
            </a:pPr>
            <a:r>
              <a:rPr lang="en-US" b="0" i="0" dirty="0">
                <a:solidFill>
                  <a:srgbClr val="222222"/>
                </a:solidFill>
                <a:effectLst/>
                <a:latin typeface="Arial" panose="020B0604020202020204" pitchFamily="34" charset="0"/>
              </a:rPr>
              <a:t>A robot must protect its own existence as long as such protection does not conflict with the First or Second Laws.</a:t>
            </a:r>
          </a:p>
          <a:p>
            <a:endParaRPr lang="en-US" dirty="0"/>
          </a:p>
        </p:txBody>
      </p:sp>
    </p:spTree>
    <p:extLst>
      <p:ext uri="{BB962C8B-B14F-4D97-AF65-F5344CB8AC3E}">
        <p14:creationId xmlns:p14="http://schemas.microsoft.com/office/powerpoint/2010/main" val="3514804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C1C5EF-0C62-FE1F-A5DA-0E409BB1281E}"/>
              </a:ext>
            </a:extLst>
          </p:cNvPr>
          <p:cNvPicPr>
            <a:picLocks noChangeAspect="1"/>
          </p:cNvPicPr>
          <p:nvPr/>
        </p:nvPicPr>
        <p:blipFill>
          <a:blip r:embed="rId2"/>
          <a:stretch>
            <a:fillRect/>
          </a:stretch>
        </p:blipFill>
        <p:spPr>
          <a:xfrm>
            <a:off x="984084" y="261258"/>
            <a:ext cx="10223831" cy="5683001"/>
          </a:xfrm>
          <a:prstGeom prst="rect">
            <a:avLst/>
          </a:prstGeom>
        </p:spPr>
      </p:pic>
    </p:spTree>
    <p:extLst>
      <p:ext uri="{BB962C8B-B14F-4D97-AF65-F5344CB8AC3E}">
        <p14:creationId xmlns:p14="http://schemas.microsoft.com/office/powerpoint/2010/main" val="695978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AA4896-00D0-F1EB-3D19-B1CAEFF91975}"/>
              </a:ext>
            </a:extLst>
          </p:cNvPr>
          <p:cNvPicPr>
            <a:picLocks noChangeAspect="1"/>
          </p:cNvPicPr>
          <p:nvPr/>
        </p:nvPicPr>
        <p:blipFill>
          <a:blip r:embed="rId2"/>
          <a:stretch>
            <a:fillRect/>
          </a:stretch>
        </p:blipFill>
        <p:spPr>
          <a:xfrm>
            <a:off x="1133460" y="192406"/>
            <a:ext cx="9925080" cy="5903594"/>
          </a:xfrm>
          <a:prstGeom prst="rect">
            <a:avLst/>
          </a:prstGeom>
        </p:spPr>
      </p:pic>
    </p:spTree>
    <p:extLst>
      <p:ext uri="{BB962C8B-B14F-4D97-AF65-F5344CB8AC3E}">
        <p14:creationId xmlns:p14="http://schemas.microsoft.com/office/powerpoint/2010/main" val="2108372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A726C-644C-21DC-27E0-A4652489FEF4}"/>
              </a:ext>
            </a:extLst>
          </p:cNvPr>
          <p:cNvSpPr>
            <a:spLocks noGrp="1"/>
          </p:cNvSpPr>
          <p:nvPr>
            <p:ph type="title"/>
          </p:nvPr>
        </p:nvSpPr>
        <p:spPr/>
        <p:txBody>
          <a:bodyPr/>
          <a:lstStyle/>
          <a:p>
            <a:r>
              <a:rPr lang="en-US" dirty="0"/>
              <a:t>The structure of agents</a:t>
            </a:r>
          </a:p>
        </p:txBody>
      </p:sp>
      <p:sp>
        <p:nvSpPr>
          <p:cNvPr id="3" name="Content Placeholder 2">
            <a:extLst>
              <a:ext uri="{FF2B5EF4-FFF2-40B4-BE49-F238E27FC236}">
                <a16:creationId xmlns:a16="http://schemas.microsoft.com/office/drawing/2014/main" id="{1C0B7E71-D0EC-240A-DBCB-3CF1EB2803C0}"/>
              </a:ext>
            </a:extLst>
          </p:cNvPr>
          <p:cNvSpPr>
            <a:spLocks noGrp="1"/>
          </p:cNvSpPr>
          <p:nvPr>
            <p:ph idx="1"/>
          </p:nvPr>
        </p:nvSpPr>
        <p:spPr/>
        <p:txBody>
          <a:bodyPr>
            <a:normAutofit/>
          </a:bodyPr>
          <a:lstStyle/>
          <a:p>
            <a:r>
              <a:rPr lang="en-US" dirty="0"/>
              <a:t>Goals are not enough to generate high-quality behavior in most environments</a:t>
            </a:r>
          </a:p>
          <a:p>
            <a:r>
              <a:rPr lang="en-US" dirty="0"/>
              <a:t>Utility based agents – Will this make me happy?</a:t>
            </a:r>
          </a:p>
          <a:p>
            <a:r>
              <a:rPr lang="en-US" dirty="0"/>
              <a:t>An agent’s utility function is an internalization of the performance measure</a:t>
            </a:r>
          </a:p>
          <a:p>
            <a:r>
              <a:rPr lang="en-US" dirty="0"/>
              <a:t>A rational utility-based  agent chooses the action that maximizes the expected utility of the action outcomes—that “expected utility” is, the utility the agent expects to derive, on average, given the probabilities and utilities of each outcome.</a:t>
            </a:r>
          </a:p>
          <a:p>
            <a:r>
              <a:rPr lang="en-US" dirty="0"/>
              <a:t>Expected utility does not always match real, actual utility</a:t>
            </a:r>
          </a:p>
        </p:txBody>
      </p:sp>
    </p:spTree>
    <p:extLst>
      <p:ext uri="{BB962C8B-B14F-4D97-AF65-F5344CB8AC3E}">
        <p14:creationId xmlns:p14="http://schemas.microsoft.com/office/powerpoint/2010/main" val="3312195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5662-EC8A-D85C-3E08-E9910707B55D}"/>
              </a:ext>
            </a:extLst>
          </p:cNvPr>
          <p:cNvSpPr>
            <a:spLocks noGrp="1"/>
          </p:cNvSpPr>
          <p:nvPr>
            <p:ph type="title"/>
          </p:nvPr>
        </p:nvSpPr>
        <p:spPr/>
        <p:txBody>
          <a:bodyPr/>
          <a:lstStyle/>
          <a:p>
            <a:r>
              <a:rPr lang="en-US" dirty="0"/>
              <a:t>The structure of agents</a:t>
            </a:r>
          </a:p>
        </p:txBody>
      </p:sp>
      <p:sp>
        <p:nvSpPr>
          <p:cNvPr id="3" name="Content Placeholder 2">
            <a:extLst>
              <a:ext uri="{FF2B5EF4-FFF2-40B4-BE49-F238E27FC236}">
                <a16:creationId xmlns:a16="http://schemas.microsoft.com/office/drawing/2014/main" id="{5F0B4122-0FE3-3C56-2A19-EAEDAF98311E}"/>
              </a:ext>
            </a:extLst>
          </p:cNvPr>
          <p:cNvSpPr>
            <a:spLocks noGrp="1"/>
          </p:cNvSpPr>
          <p:nvPr>
            <p:ph idx="1"/>
          </p:nvPr>
        </p:nvSpPr>
        <p:spPr/>
        <p:txBody>
          <a:bodyPr/>
          <a:lstStyle/>
          <a:p>
            <a:r>
              <a:rPr lang="en-US" b="1" dirty="0"/>
              <a:t>Atomic</a:t>
            </a:r>
            <a:r>
              <a:rPr lang="en-US" dirty="0"/>
              <a:t> – each state of the world is indivisible and there is no internal structure</a:t>
            </a:r>
          </a:p>
          <a:p>
            <a:r>
              <a:rPr lang="en-US" b="1" dirty="0"/>
              <a:t>Factored</a:t>
            </a:r>
            <a:r>
              <a:rPr lang="en-US" dirty="0"/>
              <a:t> – splits states into a fixed set of variables or attributes each of which can have a value</a:t>
            </a:r>
          </a:p>
          <a:p>
            <a:r>
              <a:rPr lang="en-US" b="1" dirty="0"/>
              <a:t>Structured</a:t>
            </a:r>
            <a:r>
              <a:rPr lang="en-US" dirty="0"/>
              <a:t> – The most complicated, and the most likely to represent real world scenarios</a:t>
            </a:r>
          </a:p>
          <a:p>
            <a:r>
              <a:rPr lang="en-US" dirty="0"/>
              <a:t>Localist vs Distributed. One to one mappings vs one to many mappings. Distributed is more common in real world scenarios</a:t>
            </a:r>
          </a:p>
        </p:txBody>
      </p:sp>
    </p:spTree>
    <p:extLst>
      <p:ext uri="{BB962C8B-B14F-4D97-AF65-F5344CB8AC3E}">
        <p14:creationId xmlns:p14="http://schemas.microsoft.com/office/powerpoint/2010/main" val="1038565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897E87-2CE0-5279-D0E3-4BD3B3C262D2}"/>
              </a:ext>
            </a:extLst>
          </p:cNvPr>
          <p:cNvPicPr>
            <a:picLocks noChangeAspect="1"/>
          </p:cNvPicPr>
          <p:nvPr/>
        </p:nvPicPr>
        <p:blipFill>
          <a:blip r:embed="rId2"/>
          <a:stretch>
            <a:fillRect/>
          </a:stretch>
        </p:blipFill>
        <p:spPr>
          <a:xfrm>
            <a:off x="775637" y="139337"/>
            <a:ext cx="10640725" cy="5913120"/>
          </a:xfrm>
          <a:prstGeom prst="rect">
            <a:avLst/>
          </a:prstGeom>
        </p:spPr>
      </p:pic>
    </p:spTree>
    <p:extLst>
      <p:ext uri="{BB962C8B-B14F-4D97-AF65-F5344CB8AC3E}">
        <p14:creationId xmlns:p14="http://schemas.microsoft.com/office/powerpoint/2010/main" val="938324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2B5F8-285E-EFFE-A4A2-DF030963572E}"/>
              </a:ext>
            </a:extLst>
          </p:cNvPr>
          <p:cNvSpPr>
            <a:spLocks noGrp="1"/>
          </p:cNvSpPr>
          <p:nvPr>
            <p:ph type="title"/>
          </p:nvPr>
        </p:nvSpPr>
        <p:spPr/>
        <p:txBody>
          <a:bodyPr/>
          <a:lstStyle/>
          <a:p>
            <a:r>
              <a:rPr lang="en-US" dirty="0"/>
              <a:t>The structure of agents</a:t>
            </a:r>
          </a:p>
        </p:txBody>
      </p:sp>
      <p:sp>
        <p:nvSpPr>
          <p:cNvPr id="3" name="Content Placeholder 2">
            <a:extLst>
              <a:ext uri="{FF2B5EF4-FFF2-40B4-BE49-F238E27FC236}">
                <a16:creationId xmlns:a16="http://schemas.microsoft.com/office/drawing/2014/main" id="{04C2FB00-ACE8-8406-D777-EA00E1DC393E}"/>
              </a:ext>
            </a:extLst>
          </p:cNvPr>
          <p:cNvSpPr>
            <a:spLocks noGrp="1"/>
          </p:cNvSpPr>
          <p:nvPr>
            <p:ph idx="1"/>
          </p:nvPr>
        </p:nvSpPr>
        <p:spPr/>
        <p:txBody>
          <a:bodyPr/>
          <a:lstStyle/>
          <a:p>
            <a:r>
              <a:rPr lang="en-US" dirty="0"/>
              <a:t>The </a:t>
            </a:r>
            <a:r>
              <a:rPr lang="en-US" b="1" dirty="0"/>
              <a:t>Learning Element</a:t>
            </a:r>
            <a:r>
              <a:rPr lang="en-US" dirty="0"/>
              <a:t> is responsible for making improvements</a:t>
            </a:r>
          </a:p>
          <a:p>
            <a:r>
              <a:rPr lang="en-US" dirty="0"/>
              <a:t>The learning element uses feedback from </a:t>
            </a:r>
            <a:r>
              <a:rPr lang="en-US" b="1" dirty="0"/>
              <a:t>Critic</a:t>
            </a:r>
            <a:r>
              <a:rPr lang="en-US" dirty="0"/>
              <a:t> on how the agent is doing and determines how the performance element should be modified to do better in the future</a:t>
            </a:r>
          </a:p>
          <a:p>
            <a:r>
              <a:rPr lang="en-US" dirty="0"/>
              <a:t>The </a:t>
            </a:r>
            <a:r>
              <a:rPr lang="en-US" b="1" dirty="0"/>
              <a:t>Performance Element</a:t>
            </a:r>
            <a:r>
              <a:rPr lang="en-US" dirty="0"/>
              <a:t> is responsible for selecting external actions</a:t>
            </a:r>
          </a:p>
          <a:p>
            <a:r>
              <a:rPr lang="en-US" dirty="0"/>
              <a:t>The </a:t>
            </a:r>
            <a:r>
              <a:rPr lang="en-US" b="1" dirty="0"/>
              <a:t>Problem Generator</a:t>
            </a:r>
            <a:r>
              <a:rPr lang="en-US" dirty="0"/>
              <a:t> is responsible for suggesting actions that will lead to new and informative experiences</a:t>
            </a:r>
          </a:p>
          <a:p>
            <a:r>
              <a:rPr lang="en-US" b="1" dirty="0"/>
              <a:t>Rewards</a:t>
            </a:r>
            <a:r>
              <a:rPr lang="en-US" dirty="0"/>
              <a:t> or </a:t>
            </a:r>
            <a:r>
              <a:rPr lang="en-US" b="1" dirty="0"/>
              <a:t>penalties</a:t>
            </a:r>
            <a:r>
              <a:rPr lang="en-US" dirty="0"/>
              <a:t> provide feedback on the quality of the agent’s behavior</a:t>
            </a:r>
          </a:p>
          <a:p>
            <a:endParaRPr lang="en-US" dirty="0"/>
          </a:p>
        </p:txBody>
      </p:sp>
    </p:spTree>
    <p:extLst>
      <p:ext uri="{BB962C8B-B14F-4D97-AF65-F5344CB8AC3E}">
        <p14:creationId xmlns:p14="http://schemas.microsoft.com/office/powerpoint/2010/main" val="4239625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93D47C-D525-ADC7-A027-CB088E2EC6C6}"/>
              </a:ext>
            </a:extLst>
          </p:cNvPr>
          <p:cNvPicPr>
            <a:picLocks noChangeAspect="1"/>
          </p:cNvPicPr>
          <p:nvPr/>
        </p:nvPicPr>
        <p:blipFill>
          <a:blip r:embed="rId2"/>
          <a:stretch>
            <a:fillRect/>
          </a:stretch>
        </p:blipFill>
        <p:spPr>
          <a:xfrm>
            <a:off x="1374550" y="60960"/>
            <a:ext cx="9442899" cy="5974079"/>
          </a:xfrm>
          <a:prstGeom prst="rect">
            <a:avLst/>
          </a:prstGeom>
        </p:spPr>
      </p:pic>
    </p:spTree>
    <p:extLst>
      <p:ext uri="{BB962C8B-B14F-4D97-AF65-F5344CB8AC3E}">
        <p14:creationId xmlns:p14="http://schemas.microsoft.com/office/powerpoint/2010/main" val="1173870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F17E7-50EA-AF35-C143-7B448DA9D260}"/>
              </a:ext>
            </a:extLst>
          </p:cNvPr>
          <p:cNvSpPr>
            <a:spLocks noGrp="1"/>
          </p:cNvSpPr>
          <p:nvPr>
            <p:ph type="title"/>
          </p:nvPr>
        </p:nvSpPr>
        <p:spPr/>
        <p:txBody>
          <a:bodyPr/>
          <a:lstStyle/>
          <a:p>
            <a:r>
              <a:rPr lang="en-US" dirty="0" err="1"/>
              <a:t>Chatgpt</a:t>
            </a:r>
            <a:endParaRPr lang="en-US" dirty="0"/>
          </a:p>
        </p:txBody>
      </p:sp>
      <p:pic>
        <p:nvPicPr>
          <p:cNvPr id="5" name="Content Placeholder 4">
            <a:extLst>
              <a:ext uri="{FF2B5EF4-FFF2-40B4-BE49-F238E27FC236}">
                <a16:creationId xmlns:a16="http://schemas.microsoft.com/office/drawing/2014/main" id="{44CFD5D8-C581-F77F-A30A-58677DF7E968}"/>
              </a:ext>
            </a:extLst>
          </p:cNvPr>
          <p:cNvPicPr>
            <a:picLocks noGrp="1" noChangeAspect="1"/>
          </p:cNvPicPr>
          <p:nvPr>
            <p:ph idx="1"/>
          </p:nvPr>
        </p:nvPicPr>
        <p:blipFill>
          <a:blip r:embed="rId2"/>
          <a:stretch>
            <a:fillRect/>
          </a:stretch>
        </p:blipFill>
        <p:spPr>
          <a:xfrm>
            <a:off x="2113338" y="2016125"/>
            <a:ext cx="7965324" cy="4037356"/>
          </a:xfrm>
        </p:spPr>
      </p:pic>
    </p:spTree>
    <p:extLst>
      <p:ext uri="{BB962C8B-B14F-4D97-AF65-F5344CB8AC3E}">
        <p14:creationId xmlns:p14="http://schemas.microsoft.com/office/powerpoint/2010/main" val="3629293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189DA-9D81-90BF-AB89-64D611F20C91}"/>
              </a:ext>
            </a:extLst>
          </p:cNvPr>
          <p:cNvSpPr>
            <a:spLocks noGrp="1"/>
          </p:cNvSpPr>
          <p:nvPr>
            <p:ph type="title"/>
          </p:nvPr>
        </p:nvSpPr>
        <p:spPr/>
        <p:txBody>
          <a:bodyPr/>
          <a:lstStyle/>
          <a:p>
            <a:r>
              <a:rPr lang="en-US" dirty="0" err="1"/>
              <a:t>chatgpt</a:t>
            </a:r>
            <a:endParaRPr lang="en-US" dirty="0"/>
          </a:p>
        </p:txBody>
      </p:sp>
      <p:pic>
        <p:nvPicPr>
          <p:cNvPr id="5" name="Content Placeholder 4">
            <a:extLst>
              <a:ext uri="{FF2B5EF4-FFF2-40B4-BE49-F238E27FC236}">
                <a16:creationId xmlns:a16="http://schemas.microsoft.com/office/drawing/2014/main" id="{A9A05585-E106-1A13-8DA5-8E8658F9B2DD}"/>
              </a:ext>
            </a:extLst>
          </p:cNvPr>
          <p:cNvPicPr>
            <a:picLocks noGrp="1" noChangeAspect="1"/>
          </p:cNvPicPr>
          <p:nvPr>
            <p:ph idx="1"/>
          </p:nvPr>
        </p:nvPicPr>
        <p:blipFill>
          <a:blip r:embed="rId2"/>
          <a:stretch>
            <a:fillRect/>
          </a:stretch>
        </p:blipFill>
        <p:spPr>
          <a:xfrm>
            <a:off x="1451578" y="1926754"/>
            <a:ext cx="9614109" cy="4003529"/>
          </a:xfrm>
        </p:spPr>
      </p:pic>
    </p:spTree>
    <p:extLst>
      <p:ext uri="{BB962C8B-B14F-4D97-AF65-F5344CB8AC3E}">
        <p14:creationId xmlns:p14="http://schemas.microsoft.com/office/powerpoint/2010/main" val="1722187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40955-548B-B93E-AF11-D560E582CD57}"/>
              </a:ext>
            </a:extLst>
          </p:cNvPr>
          <p:cNvSpPr>
            <a:spLocks noGrp="1"/>
          </p:cNvSpPr>
          <p:nvPr>
            <p:ph type="title"/>
          </p:nvPr>
        </p:nvSpPr>
        <p:spPr/>
        <p:txBody>
          <a:bodyPr/>
          <a:lstStyle/>
          <a:p>
            <a:r>
              <a:rPr lang="en-US" dirty="0" err="1"/>
              <a:t>chatgpt</a:t>
            </a:r>
            <a:endParaRPr lang="en-US" dirty="0"/>
          </a:p>
        </p:txBody>
      </p:sp>
      <p:pic>
        <p:nvPicPr>
          <p:cNvPr id="5" name="Content Placeholder 4">
            <a:extLst>
              <a:ext uri="{FF2B5EF4-FFF2-40B4-BE49-F238E27FC236}">
                <a16:creationId xmlns:a16="http://schemas.microsoft.com/office/drawing/2014/main" id="{63D49A02-8FC8-4779-9C4B-FAEFAB5BCBF9}"/>
              </a:ext>
            </a:extLst>
          </p:cNvPr>
          <p:cNvPicPr>
            <a:picLocks noGrp="1" noChangeAspect="1"/>
          </p:cNvPicPr>
          <p:nvPr>
            <p:ph idx="1"/>
          </p:nvPr>
        </p:nvPicPr>
        <p:blipFill>
          <a:blip r:embed="rId2"/>
          <a:stretch>
            <a:fillRect/>
          </a:stretch>
        </p:blipFill>
        <p:spPr>
          <a:xfrm>
            <a:off x="2100395" y="1853754"/>
            <a:ext cx="7991210" cy="4217583"/>
          </a:xfrm>
        </p:spPr>
      </p:pic>
    </p:spTree>
    <p:extLst>
      <p:ext uri="{BB962C8B-B14F-4D97-AF65-F5344CB8AC3E}">
        <p14:creationId xmlns:p14="http://schemas.microsoft.com/office/powerpoint/2010/main" val="8038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F19B5-7EFB-9770-797C-40C62519B611}"/>
              </a:ext>
            </a:extLst>
          </p:cNvPr>
          <p:cNvSpPr>
            <a:spLocks noGrp="1"/>
          </p:cNvSpPr>
          <p:nvPr>
            <p:ph type="title"/>
          </p:nvPr>
        </p:nvSpPr>
        <p:spPr/>
        <p:txBody>
          <a:bodyPr/>
          <a:lstStyle/>
          <a:p>
            <a:r>
              <a:rPr lang="en-US" dirty="0"/>
              <a:t>Agents ~Five attributes</a:t>
            </a:r>
          </a:p>
        </p:txBody>
      </p:sp>
      <p:sp>
        <p:nvSpPr>
          <p:cNvPr id="3" name="Content Placeholder 2">
            <a:extLst>
              <a:ext uri="{FF2B5EF4-FFF2-40B4-BE49-F238E27FC236}">
                <a16:creationId xmlns:a16="http://schemas.microsoft.com/office/drawing/2014/main" id="{A9A81B04-C95C-EC99-4ADF-CF82EA3B8566}"/>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1. Operate autonomously </a:t>
            </a:r>
          </a:p>
          <a:p>
            <a:r>
              <a:rPr lang="en-US" sz="1800" dirty="0">
                <a:effectLst/>
                <a:latin typeface="Times New Roman" panose="02020603050405020304" pitchFamily="18" charset="0"/>
                <a:ea typeface="Calibri" panose="020F0502020204030204" pitchFamily="34" charset="0"/>
              </a:rPr>
              <a:t>2. Perceive their environment </a:t>
            </a:r>
          </a:p>
          <a:p>
            <a:r>
              <a:rPr lang="en-US" sz="1800" dirty="0">
                <a:effectLst/>
                <a:latin typeface="Times New Roman" panose="02020603050405020304" pitchFamily="18" charset="0"/>
                <a:ea typeface="Calibri" panose="020F0502020204030204" pitchFamily="34" charset="0"/>
              </a:rPr>
              <a:t>3. Persist over a prolonged time period </a:t>
            </a:r>
          </a:p>
          <a:p>
            <a:r>
              <a:rPr lang="en-US" sz="1800" dirty="0">
                <a:effectLst/>
                <a:latin typeface="Times New Roman" panose="02020603050405020304" pitchFamily="18" charset="0"/>
                <a:ea typeface="Calibri" panose="020F0502020204030204" pitchFamily="34" charset="0"/>
              </a:rPr>
              <a:t>4. Adapt to change </a:t>
            </a:r>
          </a:p>
          <a:p>
            <a:r>
              <a:rPr lang="en-US" sz="1800" dirty="0">
                <a:effectLst/>
                <a:latin typeface="Times New Roman" panose="02020603050405020304" pitchFamily="18" charset="0"/>
                <a:ea typeface="Calibri" panose="020F0502020204030204" pitchFamily="34" charset="0"/>
              </a:rPr>
              <a:t>5. Create and/or pursue goals</a:t>
            </a:r>
            <a:br>
              <a:rPr lang="en-US" sz="1800" dirty="0">
                <a:effectLst/>
                <a:latin typeface="Times New Roman" panose="02020603050405020304" pitchFamily="18" charset="0"/>
                <a:ea typeface="Calibri" panose="020F0502020204030204" pitchFamily="34" charset="0"/>
              </a:rPr>
            </a:br>
            <a:endParaRPr lang="en-US" dirty="0"/>
          </a:p>
        </p:txBody>
      </p:sp>
    </p:spTree>
    <p:extLst>
      <p:ext uri="{BB962C8B-B14F-4D97-AF65-F5344CB8AC3E}">
        <p14:creationId xmlns:p14="http://schemas.microsoft.com/office/powerpoint/2010/main" val="2641768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A3E79-7480-1727-31F0-CDDD1B71E34F}"/>
              </a:ext>
            </a:extLst>
          </p:cNvPr>
          <p:cNvSpPr>
            <a:spLocks noGrp="1"/>
          </p:cNvSpPr>
          <p:nvPr>
            <p:ph type="title"/>
          </p:nvPr>
        </p:nvSpPr>
        <p:spPr/>
        <p:txBody>
          <a:bodyPr/>
          <a:lstStyle/>
          <a:p>
            <a:r>
              <a:rPr lang="en-US" dirty="0" err="1"/>
              <a:t>Chatgpt</a:t>
            </a:r>
            <a:r>
              <a:rPr lang="en-US" dirty="0"/>
              <a:t> – final project</a:t>
            </a:r>
          </a:p>
        </p:txBody>
      </p:sp>
      <p:pic>
        <p:nvPicPr>
          <p:cNvPr id="5" name="Content Placeholder 4">
            <a:extLst>
              <a:ext uri="{FF2B5EF4-FFF2-40B4-BE49-F238E27FC236}">
                <a16:creationId xmlns:a16="http://schemas.microsoft.com/office/drawing/2014/main" id="{C1151FD7-C594-8463-5FAC-CDA80DD6C36F}"/>
              </a:ext>
            </a:extLst>
          </p:cNvPr>
          <p:cNvPicPr>
            <a:picLocks noGrp="1" noChangeAspect="1"/>
          </p:cNvPicPr>
          <p:nvPr>
            <p:ph idx="1"/>
          </p:nvPr>
        </p:nvPicPr>
        <p:blipFill>
          <a:blip r:embed="rId2"/>
          <a:stretch>
            <a:fillRect/>
          </a:stretch>
        </p:blipFill>
        <p:spPr>
          <a:xfrm>
            <a:off x="2118218" y="2013707"/>
            <a:ext cx="7955564" cy="4039774"/>
          </a:xfrm>
        </p:spPr>
      </p:pic>
    </p:spTree>
    <p:extLst>
      <p:ext uri="{BB962C8B-B14F-4D97-AF65-F5344CB8AC3E}">
        <p14:creationId xmlns:p14="http://schemas.microsoft.com/office/powerpoint/2010/main" val="1632423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992A4-3033-42E0-4616-5A257CBB35D3}"/>
              </a:ext>
            </a:extLst>
          </p:cNvPr>
          <p:cNvSpPr>
            <a:spLocks noGrp="1"/>
          </p:cNvSpPr>
          <p:nvPr>
            <p:ph type="title"/>
          </p:nvPr>
        </p:nvSpPr>
        <p:spPr/>
        <p:txBody>
          <a:bodyPr/>
          <a:lstStyle/>
          <a:p>
            <a:r>
              <a:rPr lang="en-US" dirty="0" err="1"/>
              <a:t>Chatgpt</a:t>
            </a:r>
            <a:r>
              <a:rPr lang="en-US" dirty="0"/>
              <a:t> – final project</a:t>
            </a:r>
          </a:p>
        </p:txBody>
      </p:sp>
      <p:pic>
        <p:nvPicPr>
          <p:cNvPr id="7" name="Content Placeholder 6">
            <a:extLst>
              <a:ext uri="{FF2B5EF4-FFF2-40B4-BE49-F238E27FC236}">
                <a16:creationId xmlns:a16="http://schemas.microsoft.com/office/drawing/2014/main" id="{2A3D911B-DB62-23DF-E4FE-5F61CF509651}"/>
              </a:ext>
            </a:extLst>
          </p:cNvPr>
          <p:cNvPicPr>
            <a:picLocks noGrp="1" noChangeAspect="1"/>
          </p:cNvPicPr>
          <p:nvPr>
            <p:ph idx="1"/>
          </p:nvPr>
        </p:nvPicPr>
        <p:blipFill>
          <a:blip r:embed="rId2"/>
          <a:stretch>
            <a:fillRect/>
          </a:stretch>
        </p:blipFill>
        <p:spPr>
          <a:xfrm>
            <a:off x="2860018" y="1952923"/>
            <a:ext cx="6471964" cy="4100558"/>
          </a:xfrm>
        </p:spPr>
      </p:pic>
    </p:spTree>
    <p:extLst>
      <p:ext uri="{BB962C8B-B14F-4D97-AF65-F5344CB8AC3E}">
        <p14:creationId xmlns:p14="http://schemas.microsoft.com/office/powerpoint/2010/main" val="409338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2D606-D709-8857-F4AB-F2AC253A1047}"/>
              </a:ext>
            </a:extLst>
          </p:cNvPr>
          <p:cNvSpPr>
            <a:spLocks noGrp="1"/>
          </p:cNvSpPr>
          <p:nvPr>
            <p:ph type="title"/>
          </p:nvPr>
        </p:nvSpPr>
        <p:spPr/>
        <p:txBody>
          <a:bodyPr/>
          <a:lstStyle/>
          <a:p>
            <a:r>
              <a:rPr lang="en-US" dirty="0" err="1"/>
              <a:t>Chatgpt</a:t>
            </a:r>
            <a:r>
              <a:rPr lang="en-US" dirty="0"/>
              <a:t> – final project</a:t>
            </a:r>
          </a:p>
        </p:txBody>
      </p:sp>
      <p:pic>
        <p:nvPicPr>
          <p:cNvPr id="5" name="Content Placeholder 4">
            <a:extLst>
              <a:ext uri="{FF2B5EF4-FFF2-40B4-BE49-F238E27FC236}">
                <a16:creationId xmlns:a16="http://schemas.microsoft.com/office/drawing/2014/main" id="{631E18F9-3B02-789A-C450-272D8F4FF76A}"/>
              </a:ext>
            </a:extLst>
          </p:cNvPr>
          <p:cNvPicPr>
            <a:picLocks noGrp="1" noChangeAspect="1"/>
          </p:cNvPicPr>
          <p:nvPr>
            <p:ph idx="1"/>
          </p:nvPr>
        </p:nvPicPr>
        <p:blipFill>
          <a:blip r:embed="rId2"/>
          <a:stretch>
            <a:fillRect/>
          </a:stretch>
        </p:blipFill>
        <p:spPr>
          <a:xfrm>
            <a:off x="584618" y="1960286"/>
            <a:ext cx="11022763" cy="3836832"/>
          </a:xfrm>
        </p:spPr>
      </p:pic>
    </p:spTree>
    <p:extLst>
      <p:ext uri="{BB962C8B-B14F-4D97-AF65-F5344CB8AC3E}">
        <p14:creationId xmlns:p14="http://schemas.microsoft.com/office/powerpoint/2010/main" val="2253931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A8176-983D-885E-67F1-D433FA0CBE20}"/>
              </a:ext>
            </a:extLst>
          </p:cNvPr>
          <p:cNvSpPr>
            <a:spLocks noGrp="1"/>
          </p:cNvSpPr>
          <p:nvPr>
            <p:ph type="title"/>
          </p:nvPr>
        </p:nvSpPr>
        <p:spPr/>
        <p:txBody>
          <a:bodyPr/>
          <a:lstStyle/>
          <a:p>
            <a:r>
              <a:rPr lang="en-US" dirty="0"/>
              <a:t>Game theory</a:t>
            </a:r>
          </a:p>
        </p:txBody>
      </p:sp>
      <p:sp>
        <p:nvSpPr>
          <p:cNvPr id="3" name="Content Placeholder 2">
            <a:extLst>
              <a:ext uri="{FF2B5EF4-FFF2-40B4-BE49-F238E27FC236}">
                <a16:creationId xmlns:a16="http://schemas.microsoft.com/office/drawing/2014/main" id="{64440E94-3F0D-78CA-5927-01A9D6734EB4}"/>
              </a:ext>
            </a:extLst>
          </p:cNvPr>
          <p:cNvSpPr>
            <a:spLocks noGrp="1"/>
          </p:cNvSpPr>
          <p:nvPr>
            <p:ph idx="1"/>
          </p:nvPr>
        </p:nvSpPr>
        <p:spPr/>
        <p:txBody>
          <a:bodyPr/>
          <a:lstStyle/>
          <a:p>
            <a:r>
              <a:rPr lang="en-US" b="1" dirty="0"/>
              <a:t>Pruning</a:t>
            </a:r>
            <a:r>
              <a:rPr lang="en-US" dirty="0"/>
              <a:t> - makes the search more efficient and ignores portions of the search tree that make no difference to the optimal move</a:t>
            </a:r>
          </a:p>
          <a:p>
            <a:r>
              <a:rPr lang="en-US" b="1" dirty="0"/>
              <a:t>Evaluation Function </a:t>
            </a:r>
            <a:r>
              <a:rPr lang="en-US" dirty="0"/>
              <a:t>– estimates who is winning</a:t>
            </a:r>
          </a:p>
          <a:p>
            <a:r>
              <a:rPr lang="en-US" b="1" dirty="0"/>
              <a:t>Imperfect Information </a:t>
            </a:r>
            <a:r>
              <a:rPr lang="en-US" dirty="0"/>
              <a:t>– e.g. card games, where the other players’ card are unknown</a:t>
            </a:r>
          </a:p>
        </p:txBody>
      </p:sp>
    </p:spTree>
    <p:extLst>
      <p:ext uri="{BB962C8B-B14F-4D97-AF65-F5344CB8AC3E}">
        <p14:creationId xmlns:p14="http://schemas.microsoft.com/office/powerpoint/2010/main" val="2890449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2EEB4-4758-BFE6-1A54-592FB174027A}"/>
              </a:ext>
            </a:extLst>
          </p:cNvPr>
          <p:cNvSpPr>
            <a:spLocks noGrp="1"/>
          </p:cNvSpPr>
          <p:nvPr>
            <p:ph type="title"/>
          </p:nvPr>
        </p:nvSpPr>
        <p:spPr/>
        <p:txBody>
          <a:bodyPr/>
          <a:lstStyle/>
          <a:p>
            <a:r>
              <a:rPr lang="en-US" dirty="0"/>
              <a:t>Search versus lookup</a:t>
            </a:r>
          </a:p>
        </p:txBody>
      </p:sp>
      <p:sp>
        <p:nvSpPr>
          <p:cNvPr id="3" name="Content Placeholder 2">
            <a:extLst>
              <a:ext uri="{FF2B5EF4-FFF2-40B4-BE49-F238E27FC236}">
                <a16:creationId xmlns:a16="http://schemas.microsoft.com/office/drawing/2014/main" id="{BC9B348E-A2E6-E2D1-49E4-7ABD7315D01D}"/>
              </a:ext>
            </a:extLst>
          </p:cNvPr>
          <p:cNvSpPr>
            <a:spLocks noGrp="1"/>
          </p:cNvSpPr>
          <p:nvPr>
            <p:ph idx="1"/>
          </p:nvPr>
        </p:nvSpPr>
        <p:spPr/>
        <p:txBody>
          <a:bodyPr/>
          <a:lstStyle/>
          <a:p>
            <a:r>
              <a:rPr lang="en-US" dirty="0"/>
              <a:t>Table lookup is often used instead of search for the opening and endgame of Chess</a:t>
            </a:r>
          </a:p>
          <a:p>
            <a:r>
              <a:rPr lang="en-US" dirty="0"/>
              <a:t>Endgame tables are constructed using a </a:t>
            </a:r>
            <a:r>
              <a:rPr lang="en-US" b="1" dirty="0"/>
              <a:t>retrograde </a:t>
            </a:r>
            <a:r>
              <a:rPr lang="en-US" dirty="0"/>
              <a:t>minimax search. The player (or computer) finds all of the endgames and works in reverse.</a:t>
            </a:r>
          </a:p>
          <a:p>
            <a:endParaRPr lang="en-US" dirty="0"/>
          </a:p>
        </p:txBody>
      </p:sp>
    </p:spTree>
    <p:extLst>
      <p:ext uri="{BB962C8B-B14F-4D97-AF65-F5344CB8AC3E}">
        <p14:creationId xmlns:p14="http://schemas.microsoft.com/office/powerpoint/2010/main" val="1448213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B7E7-D772-74F3-DDE2-D03AF50F52B4}"/>
              </a:ext>
            </a:extLst>
          </p:cNvPr>
          <p:cNvSpPr>
            <a:spLocks noGrp="1"/>
          </p:cNvSpPr>
          <p:nvPr>
            <p:ph type="title"/>
          </p:nvPr>
        </p:nvSpPr>
        <p:spPr/>
        <p:txBody>
          <a:bodyPr/>
          <a:lstStyle/>
          <a:p>
            <a:r>
              <a:rPr lang="en-US" dirty="0"/>
              <a:t>Monte </a:t>
            </a:r>
            <a:r>
              <a:rPr lang="en-US" dirty="0" err="1"/>
              <a:t>carlo</a:t>
            </a:r>
            <a:r>
              <a:rPr lang="en-US" dirty="0"/>
              <a:t> search tree</a:t>
            </a:r>
          </a:p>
        </p:txBody>
      </p:sp>
      <p:sp>
        <p:nvSpPr>
          <p:cNvPr id="3" name="Content Placeholder 2">
            <a:extLst>
              <a:ext uri="{FF2B5EF4-FFF2-40B4-BE49-F238E27FC236}">
                <a16:creationId xmlns:a16="http://schemas.microsoft.com/office/drawing/2014/main" id="{58A5ACBE-2D92-69C5-AAE4-C47145853FDB}"/>
              </a:ext>
            </a:extLst>
          </p:cNvPr>
          <p:cNvSpPr>
            <a:spLocks noGrp="1"/>
          </p:cNvSpPr>
          <p:nvPr>
            <p:ph idx="1"/>
          </p:nvPr>
        </p:nvSpPr>
        <p:spPr/>
        <p:txBody>
          <a:bodyPr/>
          <a:lstStyle/>
          <a:p>
            <a:r>
              <a:rPr lang="en-US" dirty="0"/>
              <a:t>AlphaGo – The Movie (2017) (Sponsored by Google)</a:t>
            </a:r>
          </a:p>
          <a:p>
            <a:r>
              <a:rPr lang="en-US" dirty="0">
                <a:hlinkClick r:id="rId2"/>
              </a:rPr>
              <a:t>https://www.youtube.com/watch?v=WXuK6gekU1Y&amp;t=2823s&amp;ab_channel=DeepMind</a:t>
            </a:r>
            <a:endParaRPr lang="en-US" dirty="0"/>
          </a:p>
          <a:p>
            <a:r>
              <a:rPr lang="en-US" dirty="0"/>
              <a:t>Policy Network (training data, table lookup), Value Network (evaluation function, weighted linear function, alpha-beta search, pruning), Tree Search (Monte Carlo Tree Search, pruning)</a:t>
            </a:r>
          </a:p>
        </p:txBody>
      </p:sp>
    </p:spTree>
    <p:extLst>
      <p:ext uri="{BB962C8B-B14F-4D97-AF65-F5344CB8AC3E}">
        <p14:creationId xmlns:p14="http://schemas.microsoft.com/office/powerpoint/2010/main" val="1519204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764D3-61AF-7DF0-0FC3-9469D4E82A5E}"/>
              </a:ext>
            </a:extLst>
          </p:cNvPr>
          <p:cNvSpPr>
            <a:spLocks noGrp="1"/>
          </p:cNvSpPr>
          <p:nvPr>
            <p:ph type="title"/>
          </p:nvPr>
        </p:nvSpPr>
        <p:spPr/>
        <p:txBody>
          <a:bodyPr/>
          <a:lstStyle/>
          <a:p>
            <a:r>
              <a:rPr lang="en-US" dirty="0"/>
              <a:t>Monte Carlo Tree search</a:t>
            </a:r>
          </a:p>
        </p:txBody>
      </p:sp>
      <p:sp>
        <p:nvSpPr>
          <p:cNvPr id="3" name="Content Placeholder 2">
            <a:extLst>
              <a:ext uri="{FF2B5EF4-FFF2-40B4-BE49-F238E27FC236}">
                <a16:creationId xmlns:a16="http://schemas.microsoft.com/office/drawing/2014/main" id="{F5FC93F8-BB1A-4AC2-E5D0-6A66DC535D30}"/>
              </a:ext>
            </a:extLst>
          </p:cNvPr>
          <p:cNvSpPr>
            <a:spLocks noGrp="1"/>
          </p:cNvSpPr>
          <p:nvPr>
            <p:ph idx="1"/>
          </p:nvPr>
        </p:nvSpPr>
        <p:spPr/>
        <p:txBody>
          <a:bodyPr>
            <a:normAutofit lnSpcReduction="10000"/>
          </a:bodyPr>
          <a:lstStyle/>
          <a:p>
            <a:r>
              <a:rPr lang="en-US" dirty="0">
                <a:hlinkClick r:id="rId2"/>
              </a:rPr>
              <a:t>https://firecalc.com/</a:t>
            </a:r>
            <a:endParaRPr lang="en-US" dirty="0"/>
          </a:p>
          <a:p>
            <a:r>
              <a:rPr lang="en-US" dirty="0"/>
              <a:t>Simulations = Playout = rollout</a:t>
            </a:r>
          </a:p>
          <a:p>
            <a:r>
              <a:rPr lang="en-US" dirty="0"/>
              <a:t>A </a:t>
            </a:r>
            <a:r>
              <a:rPr lang="en-US" b="1" dirty="0"/>
              <a:t>playout policy</a:t>
            </a:r>
            <a:r>
              <a:rPr lang="en-US" dirty="0"/>
              <a:t> attempts to bias moves towards “good” moves</a:t>
            </a:r>
          </a:p>
          <a:p>
            <a:r>
              <a:rPr lang="en-US" dirty="0"/>
              <a:t>A </a:t>
            </a:r>
            <a:r>
              <a:rPr lang="en-US" b="1" dirty="0"/>
              <a:t>pure Monte Carlo Search</a:t>
            </a:r>
            <a:r>
              <a:rPr lang="en-US" dirty="0"/>
              <a:t> does N simulations starting from the current state of the game</a:t>
            </a:r>
          </a:p>
          <a:p>
            <a:r>
              <a:rPr lang="en-US" dirty="0"/>
              <a:t>A </a:t>
            </a:r>
            <a:r>
              <a:rPr lang="en-US" b="1" dirty="0"/>
              <a:t>selection policy</a:t>
            </a:r>
            <a:r>
              <a:rPr lang="en-US" dirty="0"/>
              <a:t> selective focuses the computational resources on the important parts of the game tree and balances </a:t>
            </a:r>
            <a:r>
              <a:rPr lang="en-US" b="1" dirty="0"/>
              <a:t>exploration</a:t>
            </a:r>
            <a:r>
              <a:rPr lang="en-US" dirty="0"/>
              <a:t> (what moves have not been looked at) and </a:t>
            </a:r>
            <a:r>
              <a:rPr lang="en-US" b="1" dirty="0"/>
              <a:t>exploitation</a:t>
            </a:r>
            <a:r>
              <a:rPr lang="en-US" dirty="0"/>
              <a:t> (what moves have done well in the past)</a:t>
            </a:r>
          </a:p>
          <a:p>
            <a:endParaRPr lang="en-US" dirty="0"/>
          </a:p>
          <a:p>
            <a:endParaRPr lang="en-US" dirty="0"/>
          </a:p>
        </p:txBody>
      </p:sp>
    </p:spTree>
    <p:extLst>
      <p:ext uri="{BB962C8B-B14F-4D97-AF65-F5344CB8AC3E}">
        <p14:creationId xmlns:p14="http://schemas.microsoft.com/office/powerpoint/2010/main" val="17459769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52302-3198-3748-80A0-7780A720EB65}"/>
              </a:ext>
            </a:extLst>
          </p:cNvPr>
          <p:cNvSpPr>
            <a:spLocks noGrp="1"/>
          </p:cNvSpPr>
          <p:nvPr>
            <p:ph type="title"/>
          </p:nvPr>
        </p:nvSpPr>
        <p:spPr>
          <a:xfrm>
            <a:off x="1451579" y="804520"/>
            <a:ext cx="9603275" cy="884944"/>
          </a:xfrm>
        </p:spPr>
        <p:txBody>
          <a:bodyPr/>
          <a:lstStyle/>
          <a:p>
            <a:r>
              <a:rPr lang="en-US" dirty="0"/>
              <a:t>Monte </a:t>
            </a:r>
            <a:r>
              <a:rPr lang="en-US" dirty="0" err="1"/>
              <a:t>carlo</a:t>
            </a:r>
            <a:r>
              <a:rPr lang="en-US" dirty="0"/>
              <a:t> search tree</a:t>
            </a:r>
          </a:p>
        </p:txBody>
      </p:sp>
      <p:sp>
        <p:nvSpPr>
          <p:cNvPr id="3" name="Content Placeholder 2">
            <a:extLst>
              <a:ext uri="{FF2B5EF4-FFF2-40B4-BE49-F238E27FC236}">
                <a16:creationId xmlns:a16="http://schemas.microsoft.com/office/drawing/2014/main" id="{56F60FEB-3BCB-5CF8-7C3B-4260F928ADE8}"/>
              </a:ext>
            </a:extLst>
          </p:cNvPr>
          <p:cNvSpPr>
            <a:spLocks noGrp="1"/>
          </p:cNvSpPr>
          <p:nvPr>
            <p:ph idx="1"/>
          </p:nvPr>
        </p:nvSpPr>
        <p:spPr/>
        <p:txBody>
          <a:bodyPr/>
          <a:lstStyle/>
          <a:p>
            <a:r>
              <a:rPr lang="en-US" dirty="0"/>
              <a:t>Alpha-Beta and Monte Carlo search can be combined (as shown in the movie)</a:t>
            </a:r>
          </a:p>
          <a:p>
            <a:r>
              <a:rPr lang="en-US" dirty="0"/>
              <a:t>An </a:t>
            </a:r>
            <a:r>
              <a:rPr lang="en-US" b="1" dirty="0"/>
              <a:t>early playout termination</a:t>
            </a:r>
            <a:r>
              <a:rPr lang="en-US" dirty="0"/>
              <a:t> may be employed if a playout is taking too many moves (i.e. a resignation or a draw)</a:t>
            </a:r>
          </a:p>
          <a:p>
            <a:r>
              <a:rPr lang="en-US" dirty="0"/>
              <a:t>Simulating moves in the future, observing the outcome, and using the outcome to determine which moves are good is a type of </a:t>
            </a:r>
            <a:r>
              <a:rPr lang="en-US" b="1" dirty="0"/>
              <a:t>reinforcement learning</a:t>
            </a:r>
            <a:r>
              <a:rPr lang="en-US" dirty="0"/>
              <a:t>. However, an opponents moves are not always predictable.</a:t>
            </a:r>
          </a:p>
          <a:p>
            <a:pPr marL="0" indent="0">
              <a:buNone/>
            </a:pPr>
            <a:endParaRPr lang="en-US" dirty="0"/>
          </a:p>
          <a:p>
            <a:endParaRPr lang="en-US" dirty="0"/>
          </a:p>
        </p:txBody>
      </p:sp>
    </p:spTree>
    <p:extLst>
      <p:ext uri="{BB962C8B-B14F-4D97-AF65-F5344CB8AC3E}">
        <p14:creationId xmlns:p14="http://schemas.microsoft.com/office/powerpoint/2010/main" val="32637641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6BE4E-1BB8-6AF2-0605-85F44EE3BA96}"/>
              </a:ext>
            </a:extLst>
          </p:cNvPr>
          <p:cNvSpPr>
            <a:spLocks noGrp="1"/>
          </p:cNvSpPr>
          <p:nvPr>
            <p:ph type="title"/>
          </p:nvPr>
        </p:nvSpPr>
        <p:spPr/>
        <p:txBody>
          <a:bodyPr/>
          <a:lstStyle/>
          <a:p>
            <a:r>
              <a:rPr lang="en-US" dirty="0"/>
              <a:t>Stochastic games</a:t>
            </a:r>
          </a:p>
        </p:txBody>
      </p:sp>
      <p:sp>
        <p:nvSpPr>
          <p:cNvPr id="3" name="Content Placeholder 2">
            <a:extLst>
              <a:ext uri="{FF2B5EF4-FFF2-40B4-BE49-F238E27FC236}">
                <a16:creationId xmlns:a16="http://schemas.microsoft.com/office/drawing/2014/main" id="{EA2F0474-8AB7-83AD-1E66-DBBF2FD339DA}"/>
              </a:ext>
            </a:extLst>
          </p:cNvPr>
          <p:cNvSpPr>
            <a:spLocks noGrp="1"/>
          </p:cNvSpPr>
          <p:nvPr>
            <p:ph idx="1"/>
          </p:nvPr>
        </p:nvSpPr>
        <p:spPr/>
        <p:txBody>
          <a:bodyPr/>
          <a:lstStyle/>
          <a:p>
            <a:r>
              <a:rPr lang="en-US" b="1" dirty="0"/>
              <a:t>Stochastic games</a:t>
            </a:r>
            <a:r>
              <a:rPr lang="en-US" dirty="0"/>
              <a:t> bring us closer to the unpredictability of real life by including a random element, like dice or a “random” number generator</a:t>
            </a:r>
          </a:p>
          <a:p>
            <a:r>
              <a:rPr lang="en-US" b="1" dirty="0"/>
              <a:t>Chance nodes</a:t>
            </a:r>
            <a:r>
              <a:rPr lang="en-US" dirty="0"/>
              <a:t> can be equated to a roll of the dice</a:t>
            </a:r>
          </a:p>
          <a:p>
            <a:r>
              <a:rPr lang="en-US" dirty="0"/>
              <a:t>Positions do not have definite values, but we can compute an </a:t>
            </a:r>
            <a:r>
              <a:rPr lang="en-US" b="1" dirty="0"/>
              <a:t>expected value</a:t>
            </a:r>
          </a:p>
          <a:p>
            <a:r>
              <a:rPr lang="en-US" dirty="0"/>
              <a:t>This leads us to the </a:t>
            </a:r>
            <a:r>
              <a:rPr lang="en-US" b="1" dirty="0" err="1"/>
              <a:t>expectiminimax</a:t>
            </a:r>
            <a:r>
              <a:rPr lang="en-US" b="1" dirty="0"/>
              <a:t> value</a:t>
            </a:r>
            <a:r>
              <a:rPr lang="en-US" dirty="0"/>
              <a:t> for games with chance nodes, a generalization of the minimax value for deterministic games</a:t>
            </a:r>
          </a:p>
          <a:p>
            <a:r>
              <a:rPr lang="en-US" dirty="0"/>
              <a:t>Backgammon is used as an example (7 highest </a:t>
            </a:r>
            <a:r>
              <a:rPr lang="en-US" b="1" dirty="0"/>
              <a:t>probability</a:t>
            </a:r>
            <a:r>
              <a:rPr lang="en-US" dirty="0"/>
              <a:t> dice roll)</a:t>
            </a:r>
          </a:p>
        </p:txBody>
      </p:sp>
    </p:spTree>
    <p:extLst>
      <p:ext uri="{BB962C8B-B14F-4D97-AF65-F5344CB8AC3E}">
        <p14:creationId xmlns:p14="http://schemas.microsoft.com/office/powerpoint/2010/main" val="3558246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2554E-1192-7205-3780-4F7E1651923A}"/>
              </a:ext>
            </a:extLst>
          </p:cNvPr>
          <p:cNvSpPr>
            <a:spLocks noGrp="1"/>
          </p:cNvSpPr>
          <p:nvPr>
            <p:ph type="title"/>
          </p:nvPr>
        </p:nvSpPr>
        <p:spPr/>
        <p:txBody>
          <a:bodyPr/>
          <a:lstStyle/>
          <a:p>
            <a:r>
              <a:rPr lang="en-US" dirty="0"/>
              <a:t>Partially observable games</a:t>
            </a:r>
          </a:p>
        </p:txBody>
      </p:sp>
      <p:sp>
        <p:nvSpPr>
          <p:cNvPr id="3" name="Content Placeholder 2">
            <a:extLst>
              <a:ext uri="{FF2B5EF4-FFF2-40B4-BE49-F238E27FC236}">
                <a16:creationId xmlns:a16="http://schemas.microsoft.com/office/drawing/2014/main" id="{AA7CA14E-81FF-5AC0-6DA5-8CB6BFD8C989}"/>
              </a:ext>
            </a:extLst>
          </p:cNvPr>
          <p:cNvSpPr>
            <a:spLocks noGrp="1"/>
          </p:cNvSpPr>
          <p:nvPr>
            <p:ph idx="1"/>
          </p:nvPr>
        </p:nvSpPr>
        <p:spPr/>
        <p:txBody>
          <a:bodyPr/>
          <a:lstStyle/>
          <a:p>
            <a:r>
              <a:rPr lang="en-US" dirty="0"/>
              <a:t>War games are often designed to be </a:t>
            </a:r>
            <a:r>
              <a:rPr lang="en-US" b="1" dirty="0"/>
              <a:t>partially observable</a:t>
            </a:r>
            <a:endParaRPr lang="en-US" dirty="0"/>
          </a:p>
          <a:p>
            <a:r>
              <a:rPr lang="en-US" dirty="0"/>
              <a:t>Examples include StarCraft, Battleship, </a:t>
            </a:r>
            <a:r>
              <a:rPr lang="en-US" dirty="0" err="1"/>
              <a:t>Stratego</a:t>
            </a:r>
            <a:r>
              <a:rPr lang="en-US" dirty="0"/>
              <a:t>, </a:t>
            </a:r>
            <a:r>
              <a:rPr lang="en-US" b="1" dirty="0" err="1"/>
              <a:t>Kriegspiel</a:t>
            </a:r>
            <a:r>
              <a:rPr lang="en-US" dirty="0"/>
              <a:t>, Phantom Go, Phantom tic-tac-toe, and Screen Shogi</a:t>
            </a:r>
          </a:p>
          <a:p>
            <a:r>
              <a:rPr lang="en-US" b="1" dirty="0" err="1"/>
              <a:t>Kriegspiel</a:t>
            </a:r>
            <a:r>
              <a:rPr lang="en-US" dirty="0"/>
              <a:t> plays like blind chess (rules are in the book)</a:t>
            </a:r>
          </a:p>
          <a:p>
            <a:r>
              <a:rPr lang="en-US" dirty="0"/>
              <a:t>A player must make a </a:t>
            </a:r>
            <a:r>
              <a:rPr lang="en-US" b="1" dirty="0"/>
              <a:t>state estimation </a:t>
            </a:r>
            <a:r>
              <a:rPr lang="en-US" dirty="0"/>
              <a:t>for their opponent</a:t>
            </a:r>
          </a:p>
          <a:p>
            <a:r>
              <a:rPr lang="en-US" b="1" dirty="0"/>
              <a:t>Strategy</a:t>
            </a:r>
            <a:r>
              <a:rPr lang="en-US" dirty="0"/>
              <a:t> is altered for partially observable games</a:t>
            </a:r>
          </a:p>
          <a:p>
            <a:endParaRPr lang="en-US" b="1" dirty="0"/>
          </a:p>
          <a:p>
            <a:endParaRPr lang="en-US" dirty="0"/>
          </a:p>
          <a:p>
            <a:endParaRPr lang="en-US" dirty="0"/>
          </a:p>
        </p:txBody>
      </p:sp>
    </p:spTree>
    <p:extLst>
      <p:ext uri="{BB962C8B-B14F-4D97-AF65-F5344CB8AC3E}">
        <p14:creationId xmlns:p14="http://schemas.microsoft.com/office/powerpoint/2010/main" val="3590133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A2665-7F4E-4AD6-7B8E-E9A54DC5CAFA}"/>
              </a:ext>
            </a:extLst>
          </p:cNvPr>
          <p:cNvSpPr>
            <a:spLocks noGrp="1"/>
          </p:cNvSpPr>
          <p:nvPr>
            <p:ph type="title"/>
          </p:nvPr>
        </p:nvSpPr>
        <p:spPr/>
        <p:txBody>
          <a:bodyPr/>
          <a:lstStyle/>
          <a:p>
            <a:r>
              <a:rPr lang="en-US" dirty="0"/>
              <a:t>Agents – human perspective</a:t>
            </a:r>
          </a:p>
        </p:txBody>
      </p:sp>
      <p:sp>
        <p:nvSpPr>
          <p:cNvPr id="3" name="Content Placeholder 2">
            <a:extLst>
              <a:ext uri="{FF2B5EF4-FFF2-40B4-BE49-F238E27FC236}">
                <a16:creationId xmlns:a16="http://schemas.microsoft.com/office/drawing/2014/main" id="{A036C41E-F72C-32E4-4163-AB64616FDC28}"/>
              </a:ext>
            </a:extLst>
          </p:cNvPr>
          <p:cNvSpPr>
            <a:spLocks noGrp="1"/>
          </p:cNvSpPr>
          <p:nvPr>
            <p:ph idx="1"/>
          </p:nvPr>
        </p:nvSpPr>
        <p:spPr/>
        <p:txBody>
          <a:bodyPr/>
          <a:lstStyle/>
          <a:p>
            <a:r>
              <a:rPr lang="en-US" dirty="0"/>
              <a:t>Lawyers</a:t>
            </a:r>
          </a:p>
          <a:p>
            <a:r>
              <a:rPr lang="en-US" dirty="0"/>
              <a:t>Doctors</a:t>
            </a:r>
          </a:p>
          <a:p>
            <a:r>
              <a:rPr lang="en-US" dirty="0"/>
              <a:t>Accountants</a:t>
            </a:r>
          </a:p>
          <a:p>
            <a:r>
              <a:rPr lang="en-US" dirty="0"/>
              <a:t>Any Employee for any company, acting in a company capacity</a:t>
            </a:r>
          </a:p>
          <a:p>
            <a:endParaRPr lang="en-US" dirty="0"/>
          </a:p>
        </p:txBody>
      </p:sp>
    </p:spTree>
    <p:extLst>
      <p:ext uri="{BB962C8B-B14F-4D97-AF65-F5344CB8AC3E}">
        <p14:creationId xmlns:p14="http://schemas.microsoft.com/office/powerpoint/2010/main" val="33685939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E5BFD-6566-52F9-6F46-A2DE9E0D30CF}"/>
              </a:ext>
            </a:extLst>
          </p:cNvPr>
          <p:cNvSpPr>
            <a:spLocks noGrp="1"/>
          </p:cNvSpPr>
          <p:nvPr>
            <p:ph type="title"/>
          </p:nvPr>
        </p:nvSpPr>
        <p:spPr/>
        <p:txBody>
          <a:bodyPr/>
          <a:lstStyle/>
          <a:p>
            <a:r>
              <a:rPr lang="en-US" dirty="0"/>
              <a:t>Card games</a:t>
            </a:r>
          </a:p>
        </p:txBody>
      </p:sp>
      <p:sp>
        <p:nvSpPr>
          <p:cNvPr id="3" name="Content Placeholder 2">
            <a:extLst>
              <a:ext uri="{FF2B5EF4-FFF2-40B4-BE49-F238E27FC236}">
                <a16:creationId xmlns:a16="http://schemas.microsoft.com/office/drawing/2014/main" id="{FF03FDE2-63E1-DCD4-7869-D54C7628ED4B}"/>
              </a:ext>
            </a:extLst>
          </p:cNvPr>
          <p:cNvSpPr>
            <a:spLocks noGrp="1"/>
          </p:cNvSpPr>
          <p:nvPr>
            <p:ph idx="1"/>
          </p:nvPr>
        </p:nvSpPr>
        <p:spPr/>
        <p:txBody>
          <a:bodyPr>
            <a:normAutofit lnSpcReduction="10000"/>
          </a:bodyPr>
          <a:lstStyle/>
          <a:p>
            <a:r>
              <a:rPr lang="en-US" dirty="0"/>
              <a:t>Card games such as bridge, whist, hearts, “local to Lowell” 45s, and poker feature stochastic partial observability,  where the missing information is generated by the random dealing of cards.</a:t>
            </a:r>
          </a:p>
          <a:p>
            <a:r>
              <a:rPr lang="en-US" b="1" dirty="0"/>
              <a:t>Bluffing</a:t>
            </a:r>
            <a:r>
              <a:rPr lang="en-US" dirty="0"/>
              <a:t> adds a another dimension to the game</a:t>
            </a:r>
          </a:p>
          <a:p>
            <a:r>
              <a:rPr lang="en-US" dirty="0"/>
              <a:t>Bridge is used as an example, 45s works too</a:t>
            </a:r>
          </a:p>
          <a:p>
            <a:r>
              <a:rPr lang="en-US" b="1" dirty="0"/>
              <a:t>Abstraction</a:t>
            </a:r>
            <a:r>
              <a:rPr lang="en-US" dirty="0"/>
              <a:t>, is a strategy that treats similar hands as identical</a:t>
            </a:r>
          </a:p>
          <a:p>
            <a:r>
              <a:rPr lang="en-US" dirty="0"/>
              <a:t>Using abstraction the </a:t>
            </a:r>
            <a:r>
              <a:rPr lang="en-US" dirty="0" err="1"/>
              <a:t>Libratus</a:t>
            </a:r>
            <a:r>
              <a:rPr lang="en-US" dirty="0"/>
              <a:t> program beat top poker players in a 20-day match of Texas hold ’</a:t>
            </a:r>
            <a:r>
              <a:rPr lang="en-US" dirty="0" err="1"/>
              <a:t>em</a:t>
            </a:r>
            <a:r>
              <a:rPr lang="en-US" dirty="0"/>
              <a:t> no-limit (25M CPU </a:t>
            </a:r>
            <a:r>
              <a:rPr lang="en-US" dirty="0" err="1"/>
              <a:t>hrs</a:t>
            </a:r>
            <a:r>
              <a:rPr lang="en-US" dirty="0"/>
              <a:t> on a supercomputer, for the win)</a:t>
            </a:r>
          </a:p>
        </p:txBody>
      </p:sp>
    </p:spTree>
    <p:extLst>
      <p:ext uri="{BB962C8B-B14F-4D97-AF65-F5344CB8AC3E}">
        <p14:creationId xmlns:p14="http://schemas.microsoft.com/office/powerpoint/2010/main" val="3651759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A08A2-5BFB-69F5-FBAD-0351C53ABE3D}"/>
              </a:ext>
            </a:extLst>
          </p:cNvPr>
          <p:cNvSpPr>
            <a:spLocks noGrp="1"/>
          </p:cNvSpPr>
          <p:nvPr>
            <p:ph type="title"/>
          </p:nvPr>
        </p:nvSpPr>
        <p:spPr/>
        <p:txBody>
          <a:bodyPr/>
          <a:lstStyle/>
          <a:p>
            <a:r>
              <a:rPr lang="en-US" dirty="0"/>
              <a:t>Limitations of game search algorithms</a:t>
            </a:r>
          </a:p>
        </p:txBody>
      </p:sp>
      <p:sp>
        <p:nvSpPr>
          <p:cNvPr id="3" name="Content Placeholder 2">
            <a:extLst>
              <a:ext uri="{FF2B5EF4-FFF2-40B4-BE49-F238E27FC236}">
                <a16:creationId xmlns:a16="http://schemas.microsoft.com/office/drawing/2014/main" id="{EDB57120-3A5A-FF30-4D23-8E3929F63069}"/>
              </a:ext>
            </a:extLst>
          </p:cNvPr>
          <p:cNvSpPr>
            <a:spLocks noGrp="1"/>
          </p:cNvSpPr>
          <p:nvPr>
            <p:ph idx="1"/>
          </p:nvPr>
        </p:nvSpPr>
        <p:spPr/>
        <p:txBody>
          <a:bodyPr/>
          <a:lstStyle/>
          <a:p>
            <a:r>
              <a:rPr lang="en-US" dirty="0"/>
              <a:t>Alpha-beta search is vulnerable to errors in the heuristic function</a:t>
            </a:r>
          </a:p>
          <a:p>
            <a:r>
              <a:rPr lang="en-US" dirty="0"/>
              <a:t>Alpha-beta and Monte Carlo sometimes waste computation time when the best move is obvious</a:t>
            </a:r>
          </a:p>
          <a:p>
            <a:r>
              <a:rPr lang="en-US" b="1" dirty="0" err="1"/>
              <a:t>Metareasoning</a:t>
            </a:r>
            <a:r>
              <a:rPr lang="en-US" dirty="0"/>
              <a:t> is reasoning about reasoning</a:t>
            </a:r>
          </a:p>
          <a:p>
            <a:r>
              <a:rPr lang="en-US" dirty="0"/>
              <a:t>Alpha-beta and Monte Carlo do all of their reasoning at the level of individual moves, as opposed to using human goals and abilities to make quick abstract decisions</a:t>
            </a:r>
          </a:p>
        </p:txBody>
      </p:sp>
    </p:spTree>
    <p:extLst>
      <p:ext uri="{BB962C8B-B14F-4D97-AF65-F5344CB8AC3E}">
        <p14:creationId xmlns:p14="http://schemas.microsoft.com/office/powerpoint/2010/main" val="8493489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452D4-9785-14DD-DD89-4734873E6B4E}"/>
              </a:ext>
            </a:extLst>
          </p:cNvPr>
          <p:cNvSpPr>
            <a:spLocks noGrp="1"/>
          </p:cNvSpPr>
          <p:nvPr>
            <p:ph type="title"/>
          </p:nvPr>
        </p:nvSpPr>
        <p:spPr/>
        <p:txBody>
          <a:bodyPr/>
          <a:lstStyle/>
          <a:p>
            <a:r>
              <a:rPr lang="en-US" dirty="0"/>
              <a:t>Ontological engineering</a:t>
            </a:r>
          </a:p>
        </p:txBody>
      </p:sp>
      <p:sp>
        <p:nvSpPr>
          <p:cNvPr id="3" name="Content Placeholder 2">
            <a:extLst>
              <a:ext uri="{FF2B5EF4-FFF2-40B4-BE49-F238E27FC236}">
                <a16:creationId xmlns:a16="http://schemas.microsoft.com/office/drawing/2014/main" id="{5C2C7E6D-970D-F250-84FE-8EE8F973520D}"/>
              </a:ext>
            </a:extLst>
          </p:cNvPr>
          <p:cNvSpPr>
            <a:spLocks noGrp="1"/>
          </p:cNvSpPr>
          <p:nvPr>
            <p:ph idx="1"/>
          </p:nvPr>
        </p:nvSpPr>
        <p:spPr/>
        <p:txBody>
          <a:bodyPr/>
          <a:lstStyle/>
          <a:p>
            <a:r>
              <a:rPr lang="en-US" b="1" dirty="0"/>
              <a:t>First Order Logic</a:t>
            </a:r>
            <a:r>
              <a:rPr lang="en-US" dirty="0"/>
              <a:t> is the process we use to infer facts based on other facts</a:t>
            </a:r>
          </a:p>
          <a:p>
            <a:r>
              <a:rPr lang="en-US" dirty="0"/>
              <a:t>A fact is an abstract concept we have created in our minds</a:t>
            </a:r>
          </a:p>
          <a:p>
            <a:r>
              <a:rPr lang="en-US" dirty="0"/>
              <a:t>Other abstract concepts include, events, time, physical objects, and beliefs</a:t>
            </a:r>
          </a:p>
          <a:p>
            <a:r>
              <a:rPr lang="en-US" dirty="0"/>
              <a:t>Representing these abstract concepts is sometimes called </a:t>
            </a:r>
            <a:r>
              <a:rPr lang="en-US" b="1" dirty="0"/>
              <a:t>ontological engineering</a:t>
            </a:r>
          </a:p>
          <a:p>
            <a:r>
              <a:rPr lang="en-US" dirty="0"/>
              <a:t>The general framework of concepts is called </a:t>
            </a:r>
            <a:r>
              <a:rPr lang="en-US" b="1" dirty="0"/>
              <a:t>upper ontology</a:t>
            </a:r>
            <a:endParaRPr lang="en-US" dirty="0"/>
          </a:p>
        </p:txBody>
      </p:sp>
    </p:spTree>
    <p:extLst>
      <p:ext uri="{BB962C8B-B14F-4D97-AF65-F5344CB8AC3E}">
        <p14:creationId xmlns:p14="http://schemas.microsoft.com/office/powerpoint/2010/main" val="23191297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3EEFB8-B5A2-8EB3-779A-2DB38C285123}"/>
              </a:ext>
            </a:extLst>
          </p:cNvPr>
          <p:cNvSpPr>
            <a:spLocks noGrp="1"/>
          </p:cNvSpPr>
          <p:nvPr>
            <p:ph type="title" idx="4294967295"/>
          </p:nvPr>
        </p:nvSpPr>
        <p:spPr>
          <a:xfrm>
            <a:off x="1122998" y="343309"/>
            <a:ext cx="9605962" cy="1058862"/>
          </a:xfrm>
        </p:spPr>
        <p:txBody>
          <a:bodyPr>
            <a:normAutofit/>
          </a:bodyPr>
          <a:lstStyle/>
          <a:p>
            <a:r>
              <a:rPr lang="en-US" dirty="0"/>
              <a:t>Ontological engineering</a:t>
            </a:r>
          </a:p>
        </p:txBody>
      </p:sp>
      <p:pic>
        <p:nvPicPr>
          <p:cNvPr id="10" name="Content Placeholder 9">
            <a:extLst>
              <a:ext uri="{FF2B5EF4-FFF2-40B4-BE49-F238E27FC236}">
                <a16:creationId xmlns:a16="http://schemas.microsoft.com/office/drawing/2014/main" id="{8FF8D7E5-5101-8F08-C320-B4785F2E8A69}"/>
              </a:ext>
            </a:extLst>
          </p:cNvPr>
          <p:cNvPicPr>
            <a:picLocks noGrp="1" noChangeAspect="1"/>
          </p:cNvPicPr>
          <p:nvPr>
            <p:ph sz="half" idx="4294967295"/>
          </p:nvPr>
        </p:nvPicPr>
        <p:blipFill>
          <a:blip r:embed="rId2"/>
          <a:stretch>
            <a:fillRect/>
          </a:stretch>
        </p:blipFill>
        <p:spPr>
          <a:xfrm>
            <a:off x="7696049" y="343309"/>
            <a:ext cx="3514531" cy="5569811"/>
          </a:xfrm>
        </p:spPr>
      </p:pic>
      <p:sp>
        <p:nvSpPr>
          <p:cNvPr id="11" name="TextBox 10">
            <a:extLst>
              <a:ext uri="{FF2B5EF4-FFF2-40B4-BE49-F238E27FC236}">
                <a16:creationId xmlns:a16="http://schemas.microsoft.com/office/drawing/2014/main" id="{DC268322-2981-8575-F928-74DA5222DA0D}"/>
              </a:ext>
            </a:extLst>
          </p:cNvPr>
          <p:cNvSpPr txBox="1"/>
          <p:nvPr/>
        </p:nvSpPr>
        <p:spPr>
          <a:xfrm>
            <a:off x="981420" y="1317195"/>
            <a:ext cx="6157317" cy="3416320"/>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We use </a:t>
            </a:r>
            <a:r>
              <a:rPr lang="en-US" sz="1800" b="1" dirty="0">
                <a:effectLst/>
                <a:latin typeface="Times New Roman" panose="02020603050405020304" pitchFamily="18" charset="0"/>
                <a:ea typeface="Times New Roman" panose="02020603050405020304" pitchFamily="18" charset="0"/>
              </a:rPr>
              <a:t>categories</a:t>
            </a:r>
            <a:r>
              <a:rPr lang="en-US" sz="1800" dirty="0">
                <a:effectLst/>
                <a:latin typeface="Times New Roman" panose="02020603050405020304" pitchFamily="18" charset="0"/>
                <a:ea typeface="Times New Roman" panose="02020603050405020304" pitchFamily="18" charset="0"/>
              </a:rPr>
              <a:t> to organize objects</a:t>
            </a:r>
            <a:endParaRPr lang="en-US" sz="1800" b="1"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Living organisms consist of domains, </a:t>
            </a:r>
          </a:p>
          <a:p>
            <a:r>
              <a:rPr lang="en-US" sz="1800" dirty="0">
                <a:effectLst/>
                <a:latin typeface="Times New Roman" panose="02020603050405020304" pitchFamily="18" charset="0"/>
                <a:ea typeface="Times New Roman" panose="02020603050405020304" pitchFamily="18" charset="0"/>
              </a:rPr>
              <a:t>which consist of kingdoms, </a:t>
            </a:r>
          </a:p>
          <a:p>
            <a:r>
              <a:rPr lang="en-US" sz="1800" dirty="0">
                <a:effectLst/>
                <a:latin typeface="Times New Roman" panose="02020603050405020304" pitchFamily="18" charset="0"/>
                <a:ea typeface="Times New Roman" panose="02020603050405020304" pitchFamily="18" charset="0"/>
              </a:rPr>
              <a:t>which consist of phyla, </a:t>
            </a:r>
          </a:p>
          <a:p>
            <a:r>
              <a:rPr lang="en-US" sz="1800" dirty="0">
                <a:effectLst/>
                <a:latin typeface="Times New Roman" panose="02020603050405020304" pitchFamily="18" charset="0"/>
                <a:ea typeface="Times New Roman" panose="02020603050405020304" pitchFamily="18" charset="0"/>
              </a:rPr>
              <a:t>which consist of classes, </a:t>
            </a:r>
          </a:p>
          <a:p>
            <a:r>
              <a:rPr lang="en-US" sz="1800" dirty="0">
                <a:effectLst/>
                <a:latin typeface="Times New Roman" panose="02020603050405020304" pitchFamily="18" charset="0"/>
                <a:ea typeface="Times New Roman" panose="02020603050405020304" pitchFamily="18" charset="0"/>
              </a:rPr>
              <a:t>which consist of orders, </a:t>
            </a:r>
          </a:p>
          <a:p>
            <a:r>
              <a:rPr lang="en-US" sz="1800" dirty="0">
                <a:effectLst/>
                <a:latin typeface="Times New Roman" panose="02020603050405020304" pitchFamily="18" charset="0"/>
                <a:ea typeface="Times New Roman" panose="02020603050405020304" pitchFamily="18" charset="0"/>
              </a:rPr>
              <a:t>which consist of families, </a:t>
            </a:r>
          </a:p>
          <a:p>
            <a:r>
              <a:rPr lang="en-US" sz="1800" dirty="0">
                <a:effectLst/>
                <a:latin typeface="Times New Roman" panose="02020603050405020304" pitchFamily="18" charset="0"/>
                <a:ea typeface="Times New Roman" panose="02020603050405020304" pitchFamily="18" charset="0"/>
              </a:rPr>
              <a:t>which consist of genera, </a:t>
            </a:r>
          </a:p>
          <a:p>
            <a:r>
              <a:rPr lang="en-US" sz="1800" dirty="0">
                <a:effectLst/>
                <a:latin typeface="Times New Roman" panose="02020603050405020304" pitchFamily="18" charset="0"/>
                <a:ea typeface="Times New Roman" panose="02020603050405020304" pitchFamily="18" charset="0"/>
              </a:rPr>
              <a:t>which consist of species</a:t>
            </a:r>
          </a:p>
          <a:p>
            <a:endParaRPr lang="en-US" dirty="0">
              <a:latin typeface="Times New Roman" panose="02020603050405020304" pitchFamily="18" charset="0"/>
            </a:endParaRPr>
          </a:p>
          <a:p>
            <a:r>
              <a:rPr lang="en-US" b="1" dirty="0">
                <a:latin typeface="Times New Roman" panose="02020603050405020304" pitchFamily="18" charset="0"/>
              </a:rPr>
              <a:t>Subcategory</a:t>
            </a:r>
            <a:r>
              <a:rPr lang="en-US" dirty="0">
                <a:latin typeface="Times New Roman" panose="02020603050405020304" pitchFamily="18" charset="0"/>
              </a:rPr>
              <a:t> = subclass = subset</a:t>
            </a:r>
            <a:endParaRPr lang="en-US" b="1" dirty="0"/>
          </a:p>
        </p:txBody>
      </p:sp>
    </p:spTree>
    <p:extLst>
      <p:ext uri="{BB962C8B-B14F-4D97-AF65-F5344CB8AC3E}">
        <p14:creationId xmlns:p14="http://schemas.microsoft.com/office/powerpoint/2010/main" val="10396525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0BEFF-B17E-B6D7-4D92-74DC697A2BBC}"/>
              </a:ext>
            </a:extLst>
          </p:cNvPr>
          <p:cNvSpPr>
            <a:spLocks noGrp="1"/>
          </p:cNvSpPr>
          <p:nvPr>
            <p:ph type="title"/>
          </p:nvPr>
        </p:nvSpPr>
        <p:spPr/>
        <p:txBody>
          <a:bodyPr/>
          <a:lstStyle/>
          <a:p>
            <a:r>
              <a:rPr lang="en-US" dirty="0"/>
              <a:t>Categories and objects</a:t>
            </a:r>
          </a:p>
        </p:txBody>
      </p:sp>
      <p:sp>
        <p:nvSpPr>
          <p:cNvPr id="3" name="Content Placeholder 2">
            <a:extLst>
              <a:ext uri="{FF2B5EF4-FFF2-40B4-BE49-F238E27FC236}">
                <a16:creationId xmlns:a16="http://schemas.microsoft.com/office/drawing/2014/main" id="{182BDEF3-9A6F-1303-A7C8-9E96B7D0B8BE}"/>
              </a:ext>
            </a:extLst>
          </p:cNvPr>
          <p:cNvSpPr>
            <a:spLocks noGrp="1"/>
          </p:cNvSpPr>
          <p:nvPr>
            <p:ph idx="1"/>
          </p:nvPr>
        </p:nvSpPr>
        <p:spPr/>
        <p:txBody>
          <a:bodyPr>
            <a:normAutofit fontScale="85000" lnSpcReduction="10000"/>
          </a:bodyPr>
          <a:lstStyle/>
          <a:p>
            <a:r>
              <a:rPr lang="en-US" dirty="0"/>
              <a:t>There are two choices for representing categories in first-order logic: predicates and objects. That is, we can use the predicate Basketball(b), or we can </a:t>
            </a:r>
            <a:r>
              <a:rPr lang="en-US" b="1" dirty="0"/>
              <a:t>reify</a:t>
            </a:r>
            <a:r>
              <a:rPr lang="en-US" dirty="0"/>
              <a:t> the category as an object, </a:t>
            </a:r>
            <a:r>
              <a:rPr lang="en-US" i="1" dirty="0"/>
              <a:t>Basketballs</a:t>
            </a:r>
            <a:r>
              <a:rPr lang="en-US" dirty="0"/>
              <a:t>.</a:t>
            </a:r>
          </a:p>
          <a:p>
            <a:r>
              <a:rPr lang="en-US" dirty="0"/>
              <a:t>Categories organize knowledge through </a:t>
            </a:r>
            <a:r>
              <a:rPr lang="en-US" b="1" dirty="0"/>
              <a:t>inheritance</a:t>
            </a:r>
          </a:p>
          <a:p>
            <a:r>
              <a:rPr lang="en-US" dirty="0"/>
              <a:t>Subcategories </a:t>
            </a:r>
            <a:r>
              <a:rPr lang="en-US" b="1" dirty="0"/>
              <a:t>inherit</a:t>
            </a:r>
            <a:r>
              <a:rPr lang="en-US" dirty="0"/>
              <a:t> properties from the superclass or parent class</a:t>
            </a:r>
          </a:p>
          <a:p>
            <a:r>
              <a:rPr lang="en-US" dirty="0"/>
              <a:t>Subclass relationships organize categories into a </a:t>
            </a:r>
            <a:r>
              <a:rPr lang="en-US" b="1" dirty="0"/>
              <a:t>taxonomic hierarchy</a:t>
            </a:r>
            <a:r>
              <a:rPr lang="en-US" dirty="0"/>
              <a:t> or </a:t>
            </a:r>
            <a:r>
              <a:rPr lang="en-US" b="1" dirty="0"/>
              <a:t>taxonomy</a:t>
            </a:r>
            <a:endParaRPr lang="en-US" dirty="0"/>
          </a:p>
          <a:p>
            <a:r>
              <a:rPr lang="en-US" dirty="0"/>
              <a:t>When asked what one could deduce about the Creator from the study of nature, biologist J. B. S. Haldane said  “An inordinate fondness for beetles.” (Footnote)</a:t>
            </a:r>
          </a:p>
          <a:p>
            <a:r>
              <a:rPr lang="en-US" dirty="0"/>
              <a:t>About one quarter of all known animals are beetles (~400K species of beetles, ~1.5M species of animals)</a:t>
            </a:r>
          </a:p>
        </p:txBody>
      </p:sp>
    </p:spTree>
    <p:extLst>
      <p:ext uri="{BB962C8B-B14F-4D97-AF65-F5344CB8AC3E}">
        <p14:creationId xmlns:p14="http://schemas.microsoft.com/office/powerpoint/2010/main" val="1467846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1B9D-F606-428C-EFC6-B73FC1C7CA87}"/>
              </a:ext>
            </a:extLst>
          </p:cNvPr>
          <p:cNvSpPr>
            <a:spLocks noGrp="1"/>
          </p:cNvSpPr>
          <p:nvPr>
            <p:ph type="title"/>
          </p:nvPr>
        </p:nvSpPr>
        <p:spPr/>
        <p:txBody>
          <a:bodyPr/>
          <a:lstStyle/>
          <a:p>
            <a:r>
              <a:rPr lang="en-US" dirty="0"/>
              <a:t>Categories and objects</a:t>
            </a:r>
          </a:p>
        </p:txBody>
      </p:sp>
      <p:sp>
        <p:nvSpPr>
          <p:cNvPr id="3" name="Content Placeholder 2">
            <a:extLst>
              <a:ext uri="{FF2B5EF4-FFF2-40B4-BE49-F238E27FC236}">
                <a16:creationId xmlns:a16="http://schemas.microsoft.com/office/drawing/2014/main" id="{FA876EFB-D49C-1DD2-9AB5-39AD169814C7}"/>
              </a:ext>
            </a:extLst>
          </p:cNvPr>
          <p:cNvSpPr>
            <a:spLocks noGrp="1"/>
          </p:cNvSpPr>
          <p:nvPr>
            <p:ph idx="1"/>
          </p:nvPr>
        </p:nvSpPr>
        <p:spPr/>
        <p:txBody>
          <a:bodyPr/>
          <a:lstStyle/>
          <a:p>
            <a:r>
              <a:rPr lang="en-US" dirty="0"/>
              <a:t>Two or more categories are </a:t>
            </a:r>
            <a:r>
              <a:rPr lang="en-US" b="1" dirty="0"/>
              <a:t>disjoint</a:t>
            </a:r>
            <a:r>
              <a:rPr lang="en-US" dirty="0"/>
              <a:t> if they have no members in common (e.g. undergraduate students and graduate students)</a:t>
            </a:r>
          </a:p>
          <a:p>
            <a:r>
              <a:rPr lang="en-US" dirty="0"/>
              <a:t>Undergraduate students and graduate students form an </a:t>
            </a:r>
            <a:r>
              <a:rPr lang="en-US" b="1" dirty="0"/>
              <a:t>exhaustive decomposition</a:t>
            </a:r>
            <a:r>
              <a:rPr lang="en-US" dirty="0"/>
              <a:t> of university students</a:t>
            </a:r>
          </a:p>
          <a:p>
            <a:r>
              <a:rPr lang="en-US" dirty="0"/>
              <a:t>A[n] exhaustive decomposition of disjoint sets is known as a </a:t>
            </a:r>
            <a:r>
              <a:rPr lang="en-US" b="1" dirty="0"/>
              <a:t>partition</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727100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4FD5B-6A7E-9ADC-B2DD-77C83EF6573F}"/>
              </a:ext>
            </a:extLst>
          </p:cNvPr>
          <p:cNvSpPr>
            <a:spLocks noGrp="1"/>
          </p:cNvSpPr>
          <p:nvPr>
            <p:ph type="title"/>
          </p:nvPr>
        </p:nvSpPr>
        <p:spPr/>
        <p:txBody>
          <a:bodyPr/>
          <a:lstStyle/>
          <a:p>
            <a:r>
              <a:rPr lang="en-US" dirty="0"/>
              <a:t>Physical composition</a:t>
            </a:r>
          </a:p>
        </p:txBody>
      </p:sp>
      <p:pic>
        <p:nvPicPr>
          <p:cNvPr id="5" name="Content Placeholder 4">
            <a:extLst>
              <a:ext uri="{FF2B5EF4-FFF2-40B4-BE49-F238E27FC236}">
                <a16:creationId xmlns:a16="http://schemas.microsoft.com/office/drawing/2014/main" id="{91B6C0D2-7047-8336-19D8-06E0CDE38A9F}"/>
              </a:ext>
            </a:extLst>
          </p:cNvPr>
          <p:cNvPicPr>
            <a:picLocks noGrp="1" noChangeAspect="1"/>
          </p:cNvPicPr>
          <p:nvPr>
            <p:ph idx="1"/>
          </p:nvPr>
        </p:nvPicPr>
        <p:blipFill>
          <a:blip r:embed="rId2"/>
          <a:stretch>
            <a:fillRect/>
          </a:stretch>
        </p:blipFill>
        <p:spPr>
          <a:xfrm>
            <a:off x="1900291" y="2311068"/>
            <a:ext cx="4352925" cy="1895475"/>
          </a:xfrm>
        </p:spPr>
      </p:pic>
      <p:sp>
        <p:nvSpPr>
          <p:cNvPr id="6" name="TextBox 5">
            <a:extLst>
              <a:ext uri="{FF2B5EF4-FFF2-40B4-BE49-F238E27FC236}">
                <a16:creationId xmlns:a16="http://schemas.microsoft.com/office/drawing/2014/main" id="{8A6A2BE3-3C13-128C-71F1-064DAC26FEC3}"/>
              </a:ext>
            </a:extLst>
          </p:cNvPr>
          <p:cNvSpPr txBox="1"/>
          <p:nvPr/>
        </p:nvSpPr>
        <p:spPr>
          <a:xfrm>
            <a:off x="1745673" y="4681081"/>
            <a:ext cx="4916731" cy="646331"/>
          </a:xfrm>
          <a:prstGeom prst="rect">
            <a:avLst/>
          </a:prstGeom>
          <a:noFill/>
        </p:spPr>
        <p:txBody>
          <a:bodyPr wrap="none" rtlCol="0">
            <a:spAutoFit/>
          </a:bodyPr>
          <a:lstStyle/>
          <a:p>
            <a:r>
              <a:rPr lang="en-US" u="sng" dirty="0">
                <a:solidFill>
                  <a:srgbClr val="1A0DAB"/>
                </a:solidFill>
                <a:latin typeface="Roboto" panose="02000000000000000000" pitchFamily="2" charset="0"/>
                <a:hlinkClick r:id="rId3"/>
              </a:rPr>
              <a:t>Glossary of mathematical symbols - Wikipedia</a:t>
            </a:r>
          </a:p>
          <a:p>
            <a:endParaRPr lang="en-US" dirty="0"/>
          </a:p>
        </p:txBody>
      </p:sp>
    </p:spTree>
    <p:extLst>
      <p:ext uri="{BB962C8B-B14F-4D97-AF65-F5344CB8AC3E}">
        <p14:creationId xmlns:p14="http://schemas.microsoft.com/office/powerpoint/2010/main" val="15877236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2534-D520-3CE9-9FDD-3FE9B6AFF2DF}"/>
              </a:ext>
            </a:extLst>
          </p:cNvPr>
          <p:cNvSpPr>
            <a:spLocks noGrp="1"/>
          </p:cNvSpPr>
          <p:nvPr>
            <p:ph type="title"/>
          </p:nvPr>
        </p:nvSpPr>
        <p:spPr/>
        <p:txBody>
          <a:bodyPr/>
          <a:lstStyle/>
          <a:p>
            <a:r>
              <a:rPr lang="en-US" dirty="0"/>
              <a:t>Physical composition</a:t>
            </a:r>
          </a:p>
        </p:txBody>
      </p:sp>
      <p:sp>
        <p:nvSpPr>
          <p:cNvPr id="3" name="Content Placeholder 2">
            <a:extLst>
              <a:ext uri="{FF2B5EF4-FFF2-40B4-BE49-F238E27FC236}">
                <a16:creationId xmlns:a16="http://schemas.microsoft.com/office/drawing/2014/main" id="{F43936F4-0FB0-D5CC-3AA3-8BF93DCEE4E7}"/>
              </a:ext>
            </a:extLst>
          </p:cNvPr>
          <p:cNvSpPr>
            <a:spLocks noGrp="1"/>
          </p:cNvSpPr>
          <p:nvPr>
            <p:ph idx="1"/>
          </p:nvPr>
        </p:nvSpPr>
        <p:spPr/>
        <p:txBody>
          <a:bodyPr/>
          <a:lstStyle/>
          <a:p>
            <a:r>
              <a:rPr lang="en-US" dirty="0"/>
              <a:t>Categories of </a:t>
            </a:r>
            <a:r>
              <a:rPr lang="en-US" b="1" dirty="0"/>
              <a:t>composite objects</a:t>
            </a:r>
            <a:r>
              <a:rPr lang="en-US" dirty="0"/>
              <a:t> are often characterized by structural relations among parts. For example, a biped is an object with exactly two legs attached to a body.</a:t>
            </a:r>
          </a:p>
          <a:p>
            <a:r>
              <a:rPr lang="en-US" dirty="0"/>
              <a:t>We are currently talking about physical objects. When we discuss physical objects we can easily explore concepts or representations such as a </a:t>
            </a:r>
            <a:r>
              <a:rPr lang="en-US" b="1" dirty="0"/>
              <a:t>bunch </a:t>
            </a:r>
            <a:r>
              <a:rPr lang="en-US" dirty="0"/>
              <a:t>of objects, like apples. It is more difficult to discuss a bunch of virtual objects that don’t really exist, but it is possible</a:t>
            </a:r>
          </a:p>
          <a:p>
            <a:endParaRPr lang="en-US" dirty="0"/>
          </a:p>
          <a:p>
            <a:endParaRPr lang="en-US" dirty="0"/>
          </a:p>
        </p:txBody>
      </p:sp>
    </p:spTree>
    <p:extLst>
      <p:ext uri="{BB962C8B-B14F-4D97-AF65-F5344CB8AC3E}">
        <p14:creationId xmlns:p14="http://schemas.microsoft.com/office/powerpoint/2010/main" val="38031512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A69DF-9269-CA51-406A-96A477FD1AF5}"/>
              </a:ext>
            </a:extLst>
          </p:cNvPr>
          <p:cNvSpPr>
            <a:spLocks noGrp="1"/>
          </p:cNvSpPr>
          <p:nvPr>
            <p:ph type="title"/>
          </p:nvPr>
        </p:nvSpPr>
        <p:spPr/>
        <p:txBody>
          <a:bodyPr/>
          <a:lstStyle/>
          <a:p>
            <a:r>
              <a:rPr lang="en-US" dirty="0"/>
              <a:t>measurements</a:t>
            </a:r>
          </a:p>
        </p:txBody>
      </p:sp>
      <p:sp>
        <p:nvSpPr>
          <p:cNvPr id="3" name="Content Placeholder 2">
            <a:extLst>
              <a:ext uri="{FF2B5EF4-FFF2-40B4-BE49-F238E27FC236}">
                <a16:creationId xmlns:a16="http://schemas.microsoft.com/office/drawing/2014/main" id="{4F582B0D-93F2-1B25-356B-CE8E625BBF99}"/>
              </a:ext>
            </a:extLst>
          </p:cNvPr>
          <p:cNvSpPr>
            <a:spLocks noGrp="1"/>
          </p:cNvSpPr>
          <p:nvPr>
            <p:ph idx="1"/>
          </p:nvPr>
        </p:nvSpPr>
        <p:spPr/>
        <p:txBody>
          <a:bodyPr/>
          <a:lstStyle/>
          <a:p>
            <a:r>
              <a:rPr lang="en-US" dirty="0"/>
              <a:t>In both scientific and commonsense theories of the world, objects have height, mass, cost,  and so on. The values that we assign for these properties are called </a:t>
            </a:r>
            <a:r>
              <a:rPr lang="en-US" b="1" dirty="0"/>
              <a:t>measures</a:t>
            </a:r>
            <a:r>
              <a:rPr lang="en-US" dirty="0"/>
              <a:t>.</a:t>
            </a:r>
          </a:p>
          <a:p>
            <a:r>
              <a:rPr lang="en-US" dirty="0"/>
              <a:t>Measurements have a </a:t>
            </a:r>
            <a:r>
              <a:rPr lang="en-US" b="1" dirty="0"/>
              <a:t>units function</a:t>
            </a:r>
            <a:r>
              <a:rPr lang="en-US" dirty="0"/>
              <a:t> which takes a number as an argument. For example, the distance from the start of the race to the end is 6 km. km is the units function, 6 is the number argument.</a:t>
            </a:r>
          </a:p>
          <a:p>
            <a:r>
              <a:rPr lang="en-US" b="1" dirty="0"/>
              <a:t>Qualitative physics</a:t>
            </a:r>
            <a:r>
              <a:rPr lang="en-US" dirty="0"/>
              <a:t> is a subfield of AI that investigates how to reason about physical systems without plunging into detailed equations and numerical simulations.</a:t>
            </a:r>
            <a:endParaRPr lang="en-US" b="1" dirty="0"/>
          </a:p>
        </p:txBody>
      </p:sp>
    </p:spTree>
    <p:extLst>
      <p:ext uri="{BB962C8B-B14F-4D97-AF65-F5344CB8AC3E}">
        <p14:creationId xmlns:p14="http://schemas.microsoft.com/office/powerpoint/2010/main" val="38903012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A18C3-8B5F-0775-B9F8-71F6DED35F4B}"/>
              </a:ext>
            </a:extLst>
          </p:cNvPr>
          <p:cNvSpPr>
            <a:spLocks noGrp="1"/>
          </p:cNvSpPr>
          <p:nvPr>
            <p:ph type="title"/>
          </p:nvPr>
        </p:nvSpPr>
        <p:spPr/>
        <p:txBody>
          <a:bodyPr/>
          <a:lstStyle/>
          <a:p>
            <a:r>
              <a:rPr lang="en-US" dirty="0"/>
              <a:t>Insert: Natural kind categories</a:t>
            </a:r>
          </a:p>
        </p:txBody>
      </p:sp>
      <p:sp>
        <p:nvSpPr>
          <p:cNvPr id="3" name="Content Placeholder 2">
            <a:extLst>
              <a:ext uri="{FF2B5EF4-FFF2-40B4-BE49-F238E27FC236}">
                <a16:creationId xmlns:a16="http://schemas.microsoft.com/office/drawing/2014/main" id="{07304ED7-C4C8-88E9-DBBA-39C68DEDFE5D}"/>
              </a:ext>
            </a:extLst>
          </p:cNvPr>
          <p:cNvSpPr>
            <a:spLocks noGrp="1"/>
          </p:cNvSpPr>
          <p:nvPr>
            <p:ph idx="1"/>
          </p:nvPr>
        </p:nvSpPr>
        <p:spPr/>
        <p:txBody>
          <a:bodyPr>
            <a:normAutofit/>
          </a:bodyPr>
          <a:lstStyle/>
          <a:p>
            <a:r>
              <a:rPr lang="en-US" dirty="0"/>
              <a:t>Most categories in the real world have no clear-cut definition. We call these </a:t>
            </a:r>
            <a:r>
              <a:rPr lang="en-US" b="1" dirty="0"/>
              <a:t>natural kind categories.</a:t>
            </a:r>
          </a:p>
        </p:txBody>
      </p:sp>
    </p:spTree>
    <p:extLst>
      <p:ext uri="{BB962C8B-B14F-4D97-AF65-F5344CB8AC3E}">
        <p14:creationId xmlns:p14="http://schemas.microsoft.com/office/powerpoint/2010/main" val="3201667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C5D6-BA72-DE1D-EF4C-A2AA183DB00F}"/>
              </a:ext>
            </a:extLst>
          </p:cNvPr>
          <p:cNvSpPr>
            <a:spLocks noGrp="1"/>
          </p:cNvSpPr>
          <p:nvPr>
            <p:ph type="title"/>
          </p:nvPr>
        </p:nvSpPr>
        <p:spPr/>
        <p:txBody>
          <a:bodyPr/>
          <a:lstStyle/>
          <a:p>
            <a:r>
              <a:rPr lang="en-US" dirty="0"/>
              <a:t>Speaking of lawyers…</a:t>
            </a:r>
          </a:p>
        </p:txBody>
      </p:sp>
      <p:sp>
        <p:nvSpPr>
          <p:cNvPr id="3" name="Content Placeholder 2">
            <a:extLst>
              <a:ext uri="{FF2B5EF4-FFF2-40B4-BE49-F238E27FC236}">
                <a16:creationId xmlns:a16="http://schemas.microsoft.com/office/drawing/2014/main" id="{C94D1E44-34AB-712C-673F-2AB4B4226A01}"/>
              </a:ext>
            </a:extLst>
          </p:cNvPr>
          <p:cNvSpPr>
            <a:spLocks noGrp="1"/>
          </p:cNvSpPr>
          <p:nvPr>
            <p:ph idx="1"/>
          </p:nvPr>
        </p:nvSpPr>
        <p:spPr/>
        <p:txBody>
          <a:bodyPr/>
          <a:lstStyle/>
          <a:p>
            <a:r>
              <a:rPr lang="en-US" dirty="0"/>
              <a:t>I am not a lawyer. This is not legal advice…talk to a lawyer for that.</a:t>
            </a:r>
          </a:p>
          <a:p>
            <a:r>
              <a:rPr lang="en-US" dirty="0"/>
              <a:t>All of the sudden, many recent lawsuits concerning AI are making there way through our judicial system</a:t>
            </a:r>
          </a:p>
          <a:p>
            <a:r>
              <a:rPr lang="en-US" dirty="0"/>
              <a:t>AI/ML (like </a:t>
            </a:r>
            <a:r>
              <a:rPr lang="en-US" dirty="0" err="1"/>
              <a:t>ChatGPT</a:t>
            </a:r>
            <a:r>
              <a:rPr lang="en-US" dirty="0"/>
              <a:t>) cannot copyright its creations, only humans can</a:t>
            </a:r>
          </a:p>
          <a:p>
            <a:r>
              <a:rPr lang="en-US" dirty="0"/>
              <a:t>Corporations are legally considered people,  AI is not</a:t>
            </a:r>
          </a:p>
          <a:p>
            <a:r>
              <a:rPr lang="en-US" dirty="0">
                <a:hlinkClick r:id="rId2"/>
              </a:rPr>
              <a:t>Legal Eagle take on AI/ML legalities</a:t>
            </a:r>
            <a:r>
              <a:rPr lang="en-US" dirty="0"/>
              <a:t> (20 min)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997559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B5475-4AA2-26F0-E91D-9CE7D2EFCE4E}"/>
              </a:ext>
            </a:extLst>
          </p:cNvPr>
          <p:cNvSpPr>
            <a:spLocks noGrp="1"/>
          </p:cNvSpPr>
          <p:nvPr>
            <p:ph type="title" idx="4294967295"/>
          </p:nvPr>
        </p:nvSpPr>
        <p:spPr>
          <a:xfrm>
            <a:off x="1099647" y="364289"/>
            <a:ext cx="9604375" cy="658812"/>
          </a:xfrm>
        </p:spPr>
        <p:txBody>
          <a:bodyPr/>
          <a:lstStyle/>
          <a:p>
            <a:r>
              <a:rPr lang="en-US" dirty="0"/>
              <a:t>Objects: Things and stuff</a:t>
            </a:r>
          </a:p>
        </p:txBody>
      </p:sp>
      <p:sp>
        <p:nvSpPr>
          <p:cNvPr id="3" name="Content Placeholder 2">
            <a:extLst>
              <a:ext uri="{FF2B5EF4-FFF2-40B4-BE49-F238E27FC236}">
                <a16:creationId xmlns:a16="http://schemas.microsoft.com/office/drawing/2014/main" id="{614FA41C-0752-1CC7-2581-CA42BAB544A8}"/>
              </a:ext>
            </a:extLst>
          </p:cNvPr>
          <p:cNvSpPr>
            <a:spLocks noGrp="1"/>
          </p:cNvSpPr>
          <p:nvPr>
            <p:ph idx="4294967295"/>
          </p:nvPr>
        </p:nvSpPr>
        <p:spPr>
          <a:xfrm>
            <a:off x="1016520" y="1155469"/>
            <a:ext cx="9604375" cy="4405745"/>
          </a:xfrm>
        </p:spPr>
        <p:txBody>
          <a:bodyPr>
            <a:normAutofit/>
          </a:bodyPr>
          <a:lstStyle/>
          <a:p>
            <a:r>
              <a:rPr lang="en-US" b="1" dirty="0"/>
              <a:t>Individuation</a:t>
            </a:r>
            <a:r>
              <a:rPr lang="en-US" dirty="0"/>
              <a:t> is the way we divide things into distinct objects</a:t>
            </a:r>
          </a:p>
          <a:p>
            <a:r>
              <a:rPr lang="en-US" dirty="0"/>
              <a:t>Example: One aardvark and some butter (let’s say a tub of it)</a:t>
            </a:r>
          </a:p>
          <a:p>
            <a:r>
              <a:rPr lang="en-US" dirty="0"/>
              <a:t>(Arguably) Some butter cannot be divided into some number of “butter-objects”</a:t>
            </a:r>
          </a:p>
          <a:p>
            <a:r>
              <a:rPr lang="en-US" dirty="0"/>
              <a:t>We give this portion the generic name </a:t>
            </a:r>
            <a:r>
              <a:rPr lang="en-US" b="1" dirty="0"/>
              <a:t>stuff</a:t>
            </a:r>
          </a:p>
          <a:p>
            <a:r>
              <a:rPr lang="en-US" dirty="0"/>
              <a:t>Now we can make a distinction between things (aardvarks) and stuff (butter)</a:t>
            </a:r>
          </a:p>
          <a:p>
            <a:r>
              <a:rPr lang="en-US" dirty="0"/>
              <a:t>Things like aardvarks, basketballs, or tomatoes are </a:t>
            </a:r>
            <a:r>
              <a:rPr lang="en-US" b="1" dirty="0"/>
              <a:t>count nouns</a:t>
            </a:r>
          </a:p>
          <a:p>
            <a:r>
              <a:rPr lang="en-US" dirty="0"/>
              <a:t>Stuff like butter, water, or energy are </a:t>
            </a:r>
            <a:r>
              <a:rPr lang="en-US" b="1" dirty="0"/>
              <a:t>mass nouns</a:t>
            </a:r>
          </a:p>
          <a:p>
            <a:r>
              <a:rPr lang="en-US" dirty="0"/>
              <a:t>When cut in half, stuff retains its </a:t>
            </a:r>
            <a:r>
              <a:rPr lang="en-US" b="1" dirty="0"/>
              <a:t>intrinsic</a:t>
            </a:r>
            <a:r>
              <a:rPr lang="en-US" dirty="0"/>
              <a:t> properties</a:t>
            </a:r>
          </a:p>
          <a:p>
            <a:r>
              <a:rPr lang="en-US" b="1" dirty="0"/>
              <a:t>Extrinsic</a:t>
            </a:r>
            <a:r>
              <a:rPr lang="en-US" dirty="0"/>
              <a:t> properties (weight, length, shape) are lost upon subdivision</a:t>
            </a:r>
            <a:endParaRPr lang="en-US" b="1" dirty="0"/>
          </a:p>
          <a:p>
            <a:endParaRPr lang="en-US" dirty="0"/>
          </a:p>
        </p:txBody>
      </p:sp>
    </p:spTree>
    <p:extLst>
      <p:ext uri="{BB962C8B-B14F-4D97-AF65-F5344CB8AC3E}">
        <p14:creationId xmlns:p14="http://schemas.microsoft.com/office/powerpoint/2010/main" val="33745148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CDD79-ABAC-A65F-0602-E0165BCA8264}"/>
              </a:ext>
            </a:extLst>
          </p:cNvPr>
          <p:cNvSpPr>
            <a:spLocks noGrp="1"/>
          </p:cNvSpPr>
          <p:nvPr>
            <p:ph type="title"/>
          </p:nvPr>
        </p:nvSpPr>
        <p:spPr/>
        <p:txBody>
          <a:bodyPr/>
          <a:lstStyle/>
          <a:p>
            <a:r>
              <a:rPr lang="en-US" dirty="0"/>
              <a:t>Events and time</a:t>
            </a:r>
          </a:p>
        </p:txBody>
      </p:sp>
      <p:sp>
        <p:nvSpPr>
          <p:cNvPr id="3" name="Content Placeholder 2">
            <a:extLst>
              <a:ext uri="{FF2B5EF4-FFF2-40B4-BE49-F238E27FC236}">
                <a16:creationId xmlns:a16="http://schemas.microsoft.com/office/drawing/2014/main" id="{C9643073-F61D-4AD5-A87C-020B2156152F}"/>
              </a:ext>
            </a:extLst>
          </p:cNvPr>
          <p:cNvSpPr>
            <a:spLocks noGrp="1"/>
          </p:cNvSpPr>
          <p:nvPr>
            <p:ph idx="1"/>
          </p:nvPr>
        </p:nvSpPr>
        <p:spPr/>
        <p:txBody>
          <a:bodyPr>
            <a:normAutofit fontScale="92500" lnSpcReduction="20000"/>
          </a:bodyPr>
          <a:lstStyle/>
          <a:p>
            <a:r>
              <a:rPr lang="en-US" b="1" dirty="0"/>
              <a:t>Event calculus</a:t>
            </a:r>
            <a:r>
              <a:rPr lang="en-US" dirty="0"/>
              <a:t> allows us to add time to our ontology</a:t>
            </a:r>
          </a:p>
          <a:p>
            <a:endParaRPr lang="en-US" dirty="0"/>
          </a:p>
          <a:p>
            <a:endParaRPr lang="en-US" dirty="0"/>
          </a:p>
          <a:p>
            <a:endParaRPr lang="en-US" dirty="0"/>
          </a:p>
          <a:p>
            <a:endParaRPr lang="en-US" dirty="0"/>
          </a:p>
          <a:p>
            <a:endParaRPr lang="en-US" dirty="0"/>
          </a:p>
          <a:p>
            <a:r>
              <a:rPr lang="en-US" dirty="0"/>
              <a:t>Event calculus opens us up to the possibility of talking about time points and time intervals</a:t>
            </a:r>
          </a:p>
          <a:p>
            <a:r>
              <a:rPr lang="en-US" dirty="0"/>
              <a:t>Event viewer – Windows, Console – Mac, /var/log/[syslog] – Linux </a:t>
            </a:r>
          </a:p>
          <a:p>
            <a:endParaRPr lang="en-US" b="1" dirty="0"/>
          </a:p>
        </p:txBody>
      </p:sp>
      <p:pic>
        <p:nvPicPr>
          <p:cNvPr id="5" name="Picture 4">
            <a:extLst>
              <a:ext uri="{FF2B5EF4-FFF2-40B4-BE49-F238E27FC236}">
                <a16:creationId xmlns:a16="http://schemas.microsoft.com/office/drawing/2014/main" id="{4E2ACA66-8A03-35D8-857C-1E2B02AE0411}"/>
              </a:ext>
            </a:extLst>
          </p:cNvPr>
          <p:cNvPicPr>
            <a:picLocks noChangeAspect="1"/>
          </p:cNvPicPr>
          <p:nvPr/>
        </p:nvPicPr>
        <p:blipFill>
          <a:blip r:embed="rId2"/>
          <a:stretch>
            <a:fillRect/>
          </a:stretch>
        </p:blipFill>
        <p:spPr>
          <a:xfrm>
            <a:off x="1740823" y="2571750"/>
            <a:ext cx="5867400" cy="1714500"/>
          </a:xfrm>
          <a:prstGeom prst="rect">
            <a:avLst/>
          </a:prstGeom>
        </p:spPr>
      </p:pic>
    </p:spTree>
    <p:extLst>
      <p:ext uri="{BB962C8B-B14F-4D97-AF65-F5344CB8AC3E}">
        <p14:creationId xmlns:p14="http://schemas.microsoft.com/office/powerpoint/2010/main" val="2650616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9B6B-9422-C057-ABD5-968A480A60C0}"/>
              </a:ext>
            </a:extLst>
          </p:cNvPr>
          <p:cNvSpPr>
            <a:spLocks noGrp="1"/>
          </p:cNvSpPr>
          <p:nvPr>
            <p:ph type="title"/>
          </p:nvPr>
        </p:nvSpPr>
        <p:spPr/>
        <p:txBody>
          <a:bodyPr/>
          <a:lstStyle/>
          <a:p>
            <a:r>
              <a:rPr lang="en-US" dirty="0" err="1"/>
              <a:t>Fluents</a:t>
            </a:r>
            <a:r>
              <a:rPr lang="en-US" dirty="0"/>
              <a:t> and objects</a:t>
            </a:r>
          </a:p>
        </p:txBody>
      </p:sp>
      <p:pic>
        <p:nvPicPr>
          <p:cNvPr id="5" name="Content Placeholder 4">
            <a:extLst>
              <a:ext uri="{FF2B5EF4-FFF2-40B4-BE49-F238E27FC236}">
                <a16:creationId xmlns:a16="http://schemas.microsoft.com/office/drawing/2014/main" id="{B5559216-442A-5DFA-0E20-578E16E605E9}"/>
              </a:ext>
            </a:extLst>
          </p:cNvPr>
          <p:cNvPicPr>
            <a:picLocks noGrp="1" noChangeAspect="1"/>
          </p:cNvPicPr>
          <p:nvPr>
            <p:ph idx="1"/>
          </p:nvPr>
        </p:nvPicPr>
        <p:blipFill>
          <a:blip r:embed="rId2"/>
          <a:stretch>
            <a:fillRect/>
          </a:stretch>
        </p:blipFill>
        <p:spPr>
          <a:xfrm>
            <a:off x="2465596" y="2060223"/>
            <a:ext cx="7260807" cy="3492680"/>
          </a:xfrm>
        </p:spPr>
      </p:pic>
    </p:spTree>
    <p:extLst>
      <p:ext uri="{BB962C8B-B14F-4D97-AF65-F5344CB8AC3E}">
        <p14:creationId xmlns:p14="http://schemas.microsoft.com/office/powerpoint/2010/main" val="5240718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4EBF2-BFD1-6FD3-8201-E08222323B66}"/>
              </a:ext>
            </a:extLst>
          </p:cNvPr>
          <p:cNvSpPr>
            <a:spLocks noGrp="1"/>
          </p:cNvSpPr>
          <p:nvPr>
            <p:ph type="title"/>
          </p:nvPr>
        </p:nvSpPr>
        <p:spPr/>
        <p:txBody>
          <a:bodyPr/>
          <a:lstStyle/>
          <a:p>
            <a:r>
              <a:rPr lang="en-US" dirty="0"/>
              <a:t>Mental objects and modal logic</a:t>
            </a:r>
          </a:p>
        </p:txBody>
      </p:sp>
      <p:sp>
        <p:nvSpPr>
          <p:cNvPr id="3" name="Content Placeholder 2">
            <a:extLst>
              <a:ext uri="{FF2B5EF4-FFF2-40B4-BE49-F238E27FC236}">
                <a16:creationId xmlns:a16="http://schemas.microsoft.com/office/drawing/2014/main" id="{EE1FB362-B082-F4AA-460B-1DEA81CAEE7A}"/>
              </a:ext>
            </a:extLst>
          </p:cNvPr>
          <p:cNvSpPr>
            <a:spLocks noGrp="1"/>
          </p:cNvSpPr>
          <p:nvPr>
            <p:ph idx="1"/>
          </p:nvPr>
        </p:nvSpPr>
        <p:spPr/>
        <p:txBody>
          <a:bodyPr>
            <a:normAutofit fontScale="92500" lnSpcReduction="20000"/>
          </a:bodyPr>
          <a:lstStyle/>
          <a:p>
            <a:r>
              <a:rPr lang="en-US" dirty="0"/>
              <a:t>How should we model and manipulate mental objects?</a:t>
            </a:r>
          </a:p>
          <a:p>
            <a:pPr marL="0" marR="0">
              <a:lnSpc>
                <a:spcPct val="107000"/>
              </a:lnSpc>
              <a:spcBef>
                <a:spcPts val="480"/>
              </a:spcBef>
              <a:spcAft>
                <a:spcPts val="120"/>
              </a:spcAft>
            </a:pPr>
            <a:r>
              <a:rPr lang="en-US" sz="220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Set Theory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480"/>
              </a:spcBef>
              <a:spcAft>
                <a:spcPts val="120"/>
              </a:spcAft>
            </a:pPr>
            <a:r>
              <a:rPr lang="en-US" sz="2800" dirty="0">
                <a:solidFill>
                  <a:srgbClr val="202122"/>
                </a:solidFill>
                <a:effectLst/>
                <a:latin typeface="Cambria Math" panose="02040503050406030204" pitchFamily="18" charset="0"/>
                <a:ea typeface="Times New Roman" panose="02020603050405020304" pitchFamily="18" charset="0"/>
                <a:cs typeface="Cambria Math" panose="02040503050406030204" pitchFamily="18" charset="0"/>
              </a:rPr>
              <a:t>∈</a:t>
            </a:r>
            <a:endParaRPr lang="en-US" sz="3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120"/>
              </a:spcAft>
              <a:buNone/>
            </a:pP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Denotes </a:t>
            </a:r>
            <a:r>
              <a:rPr lang="en-US" sz="1800" u="sng"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2" tooltip="Set membership"/>
              </a:rPr>
              <a:t>set membership</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and is read "</a:t>
            </a:r>
            <a:r>
              <a:rPr lang="en-US" sz="1800" b="1"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in</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or "</a:t>
            </a:r>
            <a:r>
              <a:rPr lang="en-US" sz="1800" b="1"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belongs to</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That is, means that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x</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b="1"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is an element of</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the set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120"/>
              </a:spcAft>
              <a:buNone/>
            </a:pP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480"/>
              </a:spcBef>
              <a:spcAft>
                <a:spcPts val="120"/>
              </a:spcAft>
            </a:pPr>
            <a:r>
              <a:rPr lang="en-US" sz="2600" dirty="0">
                <a:solidFill>
                  <a:srgbClr val="202122"/>
                </a:solidFill>
                <a:effectLst/>
                <a:latin typeface="Cambria Math" panose="02040503050406030204" pitchFamily="18" charset="0"/>
                <a:ea typeface="Times New Roman" panose="02020603050405020304" pitchFamily="18" charset="0"/>
                <a:cs typeface="Cambria Math" panose="02040503050406030204" pitchFamily="18" charset="0"/>
              </a:rPr>
              <a:t>⊂</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120"/>
              </a:spcAft>
              <a:buNone/>
            </a:pP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Denotes </a:t>
            </a: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set inclusion</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However, two slightly different definitions are common.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120"/>
              </a:spcAft>
              <a:buNone/>
            </a:pP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1.  A </a:t>
            </a:r>
            <a:r>
              <a:rPr lang="en-US" sz="1800" dirty="0">
                <a:solidFill>
                  <a:srgbClr val="202122"/>
                </a:solidFill>
                <a:effectLst/>
                <a:latin typeface="Cambria Math" panose="02040503050406030204" pitchFamily="18" charset="0"/>
                <a:ea typeface="Times New Roman" panose="02020603050405020304" pitchFamily="18" charset="0"/>
                <a:cs typeface="Cambria Math" panose="02040503050406030204" pitchFamily="18" charset="0"/>
              </a:rPr>
              <a:t>⊂ </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B may mean that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is a </a:t>
            </a:r>
            <a:r>
              <a:rPr lang="en-US" sz="1800" u="sng"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3" tooltip="Subset"/>
              </a:rPr>
              <a:t>subset</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of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and is possibly equal to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that is, every element of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belongs to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in formula, </a:t>
            </a:r>
            <a:r>
              <a:rPr lang="en-US" sz="1800" u="none" strike="noStrike"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x, x </a:t>
            </a:r>
            <a:r>
              <a:rPr lang="en-US" sz="1800" dirty="0">
                <a:solidFill>
                  <a:srgbClr val="202122"/>
                </a:solidFill>
                <a:effectLst/>
                <a:latin typeface="Cambria Math" panose="02040503050406030204" pitchFamily="18" charset="0"/>
                <a:ea typeface="Times New Roman" panose="02020603050405020304" pitchFamily="18" charset="0"/>
                <a:cs typeface="Cambria Math" panose="02040503050406030204" pitchFamily="18" charset="0"/>
              </a:rPr>
              <a:t>∈ A </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solidFill>
                  <a:srgbClr val="202122"/>
                </a:solidFill>
                <a:effectLst/>
                <a:latin typeface="Cambria Math" panose="02040503050406030204" pitchFamily="18" charset="0"/>
                <a:ea typeface="Times New Roman" panose="02020603050405020304" pitchFamily="18" charset="0"/>
                <a:cs typeface="Cambria Math" panose="02040503050406030204" pitchFamily="18" charset="0"/>
              </a:rPr>
              <a:t>⇒ x ∈ B</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120"/>
              </a:spcAft>
              <a:buNone/>
            </a:pP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2. A </a:t>
            </a:r>
            <a:r>
              <a:rPr lang="en-US" sz="1800" dirty="0">
                <a:solidFill>
                  <a:srgbClr val="202122"/>
                </a:solidFill>
                <a:effectLst/>
                <a:latin typeface="Cambria Math" panose="02040503050406030204" pitchFamily="18" charset="0"/>
                <a:ea typeface="Times New Roman" panose="02020603050405020304" pitchFamily="18" charset="0"/>
                <a:cs typeface="Cambria Math" panose="02040503050406030204" pitchFamily="18" charset="0"/>
              </a:rPr>
              <a:t>⊂ </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B may mean that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is a </a:t>
            </a:r>
            <a:r>
              <a:rPr lang="en-US" sz="1800" u="sng"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4" tooltip="Proper subset"/>
              </a:rPr>
              <a:t>proper subset</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of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that is the two sets are different, and every element of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belongs to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in formula, A ≠ B </a:t>
            </a:r>
            <a:r>
              <a:rPr lang="en-US" sz="1800" u="none" strike="noStrike"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u="none" strike="noStrike"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x, x </a:t>
            </a:r>
            <a:r>
              <a:rPr lang="en-US" sz="1800" dirty="0">
                <a:solidFill>
                  <a:srgbClr val="202122"/>
                </a:solidFill>
                <a:effectLst/>
                <a:latin typeface="Cambria Math" panose="02040503050406030204" pitchFamily="18" charset="0"/>
                <a:ea typeface="Times New Roman" panose="02020603050405020304" pitchFamily="18" charset="0"/>
                <a:cs typeface="Cambria Math" panose="02040503050406030204" pitchFamily="18" charset="0"/>
              </a:rPr>
              <a:t>∈ A </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solidFill>
                  <a:srgbClr val="202122"/>
                </a:solidFill>
                <a:effectLst/>
                <a:latin typeface="Cambria Math" panose="02040503050406030204" pitchFamily="18" charset="0"/>
                <a:ea typeface="Times New Roman" panose="02020603050405020304" pitchFamily="18" charset="0"/>
                <a:cs typeface="Cambria Math" panose="02040503050406030204" pitchFamily="18" charset="0"/>
              </a:rPr>
              <a:t>⇒ x ∈ B</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355518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0F8E-B3E6-B924-66A9-FA968E8800C6}"/>
              </a:ext>
            </a:extLst>
          </p:cNvPr>
          <p:cNvSpPr>
            <a:spLocks noGrp="1"/>
          </p:cNvSpPr>
          <p:nvPr>
            <p:ph type="title"/>
          </p:nvPr>
        </p:nvSpPr>
        <p:spPr/>
        <p:txBody>
          <a:bodyPr/>
          <a:lstStyle/>
          <a:p>
            <a:r>
              <a:rPr lang="en-US" dirty="0"/>
              <a:t>Mental objects and modal logic</a:t>
            </a:r>
          </a:p>
        </p:txBody>
      </p:sp>
      <p:sp>
        <p:nvSpPr>
          <p:cNvPr id="3" name="Content Placeholder 2">
            <a:extLst>
              <a:ext uri="{FF2B5EF4-FFF2-40B4-BE49-F238E27FC236}">
                <a16:creationId xmlns:a16="http://schemas.microsoft.com/office/drawing/2014/main" id="{0C548618-4F18-045B-2FF0-28FE18BC9F9B}"/>
              </a:ext>
            </a:extLst>
          </p:cNvPr>
          <p:cNvSpPr>
            <a:spLocks noGrp="1"/>
          </p:cNvSpPr>
          <p:nvPr>
            <p:ph idx="1"/>
          </p:nvPr>
        </p:nvSpPr>
        <p:spPr/>
        <p:txBody>
          <a:bodyPr>
            <a:normAutofit/>
          </a:bodyPr>
          <a:lstStyle/>
          <a:p>
            <a:pPr marL="0" marR="0">
              <a:lnSpc>
                <a:spcPct val="107000"/>
              </a:lnSpc>
              <a:spcBef>
                <a:spcPts val="480"/>
              </a:spcBef>
              <a:spcAft>
                <a:spcPts val="120"/>
              </a:spcAft>
            </a:pPr>
            <a:r>
              <a:rPr lang="en-US" sz="2400" dirty="0">
                <a:solidFill>
                  <a:srgbClr val="202122"/>
                </a:solidFill>
                <a:effectLst/>
                <a:latin typeface="Cambria Math" panose="02040503050406030204" pitchFamily="18" charset="0"/>
                <a:ea typeface="Times New Roman" panose="02020603050405020304" pitchFamily="18" charset="0"/>
                <a:cs typeface="Cambria Math" panose="020405030504060302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120"/>
              </a:spcAft>
              <a:buNone/>
            </a:pP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A </a:t>
            </a:r>
            <a:r>
              <a:rPr lang="en-US" sz="1800" dirty="0">
                <a:solidFill>
                  <a:srgbClr val="202122"/>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B means that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b="1"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is a </a:t>
            </a: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subset</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of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Used for emphasizing that equality is possible, or </a:t>
            </a:r>
            <a:b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b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when the </a:t>
            </a:r>
            <a:r>
              <a:rPr lang="en-US" sz="1800" u="none" strike="noStrike"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2"/>
              </a:rPr>
              <a:t>second definition</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of A </a:t>
            </a:r>
            <a:r>
              <a:rPr lang="en-US" sz="1800" b="1" dirty="0">
                <a:solidFill>
                  <a:srgbClr val="202122"/>
                </a:solidFill>
                <a:effectLst/>
                <a:latin typeface="Cambria Math" panose="02040503050406030204" pitchFamily="18" charset="0"/>
                <a:ea typeface="Calibri" panose="020F0502020204030204" pitchFamily="34" charset="0"/>
                <a:cs typeface="Cambria Math" panose="02040503050406030204" pitchFamily="18" charset="0"/>
              </a:rPr>
              <a:t>⊂</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B</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is used.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480"/>
              </a:spcBef>
              <a:spcAft>
                <a:spcPts val="120"/>
              </a:spcAft>
            </a:pPr>
            <a:r>
              <a:rPr lang="en-US" sz="2400" dirty="0">
                <a:solidFill>
                  <a:srgbClr val="202122"/>
                </a:solidFill>
                <a:effectLst/>
                <a:latin typeface="Cambria Math" panose="02040503050406030204" pitchFamily="18" charset="0"/>
                <a:ea typeface="Times New Roman" panose="02020603050405020304" pitchFamily="18" charset="0"/>
                <a:cs typeface="Cambria Math" panose="020405030504060302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120"/>
              </a:spcAft>
              <a:buNone/>
            </a:pP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1.  Denotes </a:t>
            </a:r>
            <a:r>
              <a:rPr lang="en-US" sz="1800" u="sng"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3" tooltip="Existential quantification"/>
              </a:rPr>
              <a:t>existential quantification</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and is read "</a:t>
            </a:r>
            <a:r>
              <a:rPr lang="en-US" sz="1800" b="1"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there exists ... such that</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If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is a </a:t>
            </a:r>
            <a:r>
              <a:rPr lang="en-US" sz="1800" u="sng"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4" tooltip="Logical predicate"/>
              </a:rPr>
              <a:t>logical predicate</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solidFill>
                  <a:srgbClr val="202122"/>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dirty="0" err="1">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x</a:t>
            </a:r>
            <a:r>
              <a:rPr lang="en-US" sz="1800" i="1" dirty="0" err="1">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E</a:t>
            </a:r>
            <a:r>
              <a:rPr lang="en-US" sz="1800" dirty="0">
                <a:solidFill>
                  <a:srgbClr val="202122"/>
                </a:solidFill>
                <a:effectLst/>
                <a:latin typeface="Cambria Math" panose="02040503050406030204" pitchFamily="18" charset="0"/>
                <a:ea typeface="Times New Roman" panose="02020603050405020304" pitchFamily="18" charset="0"/>
                <a:cs typeface="Cambria Math" panose="02040503050406030204" pitchFamily="18" charset="0"/>
              </a:rPr>
              <a:t> </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means that there exists at least one value of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x</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for which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is true.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120"/>
              </a:spcAft>
              <a:buNone/>
            </a:pP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2.  Often used improperly</a:t>
            </a:r>
            <a:r>
              <a:rPr lang="en-US" sz="1800" u="sng" baseline="30000"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5"/>
              </a:rPr>
              <a:t>[3]</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in plain text as an abbreviation of "there exists".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156323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623A-7178-3A52-9730-582ED323621B}"/>
              </a:ext>
            </a:extLst>
          </p:cNvPr>
          <p:cNvSpPr>
            <a:spLocks noGrp="1"/>
          </p:cNvSpPr>
          <p:nvPr>
            <p:ph type="title"/>
          </p:nvPr>
        </p:nvSpPr>
        <p:spPr/>
        <p:txBody>
          <a:bodyPr/>
          <a:lstStyle/>
          <a:p>
            <a:r>
              <a:rPr lang="en-US" dirty="0"/>
              <a:t>Mental objects and modal logic</a:t>
            </a:r>
          </a:p>
        </p:txBody>
      </p:sp>
      <p:sp>
        <p:nvSpPr>
          <p:cNvPr id="3" name="Content Placeholder 2">
            <a:extLst>
              <a:ext uri="{FF2B5EF4-FFF2-40B4-BE49-F238E27FC236}">
                <a16:creationId xmlns:a16="http://schemas.microsoft.com/office/drawing/2014/main" id="{07A09620-2DE1-70EA-075E-06BA6E34D034}"/>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Basic Logic</a:t>
            </a:r>
          </a:p>
          <a:p>
            <a:pPr marL="0" marR="0">
              <a:lnSpc>
                <a:spcPct val="107000"/>
              </a:lnSpc>
              <a:spcBef>
                <a:spcPts val="480"/>
              </a:spcBef>
              <a:spcAft>
                <a:spcPts val="120"/>
              </a:spcAft>
            </a:pPr>
            <a:r>
              <a:rPr lang="en-US" sz="2800" u="none" strike="noStrike"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120"/>
              </a:spcAft>
              <a:buNone/>
            </a:pP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1.  Denotes the </a:t>
            </a:r>
            <a:r>
              <a:rPr lang="en-US" sz="1800" u="sng"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2" tooltip="Logical and"/>
              </a:rPr>
              <a:t>logical and</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and is read as "</a:t>
            </a:r>
            <a:r>
              <a:rPr lang="en-US" sz="1800" b="1"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and</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If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and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F</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are </a:t>
            </a:r>
            <a:r>
              <a:rPr lang="en-US" sz="1800" u="sng"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3" tooltip="Logical predicate"/>
              </a:rPr>
              <a:t>logical predicates</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E </a:t>
            </a:r>
            <a:r>
              <a:rPr lang="en-US" sz="1800" u="none" strike="noStrike"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is true if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and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F</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are both true. It is often replaced by the word "and" or the symbol "</a:t>
            </a:r>
            <a:r>
              <a:rPr lang="en-US" sz="180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&amp;</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120"/>
              </a:spcAft>
              <a:buNone/>
            </a:pP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2.  In </a:t>
            </a:r>
            <a:r>
              <a:rPr lang="en-US" sz="1800" u="sng"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4" tooltip="Lattice theory"/>
              </a:rPr>
              <a:t>lattice theory</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denotes the </a:t>
            </a:r>
            <a:r>
              <a:rPr lang="en-US" sz="1800" u="sng"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5" tooltip="Meet (lattice theory)"/>
              </a:rPr>
              <a:t>meet</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or </a:t>
            </a:r>
            <a:r>
              <a:rPr lang="en-US" sz="1800" u="sng"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6" tooltip="Greatest lower bound"/>
              </a:rPr>
              <a:t>greatest lower bound</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operation.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120"/>
              </a:spcAft>
              <a:buNone/>
            </a:pP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3.  In </a:t>
            </a:r>
            <a:r>
              <a:rPr lang="en-US" sz="1800" u="sng"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7" tooltip="Multilinear algebra"/>
              </a:rPr>
              <a:t>multilinear algebra</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u="sng"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8" tooltip="Geometry"/>
              </a:rPr>
              <a:t>geometry</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and </a:t>
            </a:r>
            <a:r>
              <a:rPr lang="en-US" sz="1800" u="sng"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9" tooltip="Multivariable calculus"/>
              </a:rPr>
              <a:t>multivariable calculus</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denotes the </a:t>
            </a:r>
            <a:r>
              <a:rPr lang="en-US" sz="1800" u="sng"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10" tooltip="Wedge product"/>
              </a:rPr>
              <a:t>wedge product</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or the </a:t>
            </a:r>
            <a:r>
              <a:rPr lang="en-US" sz="1800" u="sng"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11" tooltip="Exterior product"/>
              </a:rPr>
              <a:t>exterior product</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480"/>
              </a:spcBef>
              <a:spcAft>
                <a:spcPts val="120"/>
              </a:spcAft>
            </a:pPr>
            <a:r>
              <a:rPr lang="en-US" sz="2800" u="none" strike="noStrike"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120"/>
              </a:spcAft>
              <a:buNone/>
            </a:pP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1.  Denotes the </a:t>
            </a:r>
            <a:r>
              <a:rPr lang="en-US" sz="1800" u="sng"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12" tooltip="Logical or"/>
              </a:rPr>
              <a:t>logical or</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and is read as "</a:t>
            </a:r>
            <a:r>
              <a:rPr lang="en-US" sz="1800" b="1"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or</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If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and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F</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are </a:t>
            </a:r>
            <a:r>
              <a:rPr lang="en-US" sz="1800" u="sng"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3" tooltip="Logical predicate"/>
              </a:rPr>
              <a:t>logical predicates</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E </a:t>
            </a:r>
            <a:r>
              <a:rPr lang="en-US" sz="1800" u="none" strike="noStrike"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is true if either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F</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or both are true. It is often replaced by the word "or".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120"/>
              </a:spcAft>
              <a:buNone/>
            </a:pP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2.  In </a:t>
            </a:r>
            <a:r>
              <a:rPr lang="en-US" sz="1800" u="sng"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4" tooltip="Lattice theory"/>
              </a:rPr>
              <a:t>lattice theory</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denotes the </a:t>
            </a:r>
            <a:r>
              <a:rPr lang="en-US" sz="1800" u="sng"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13" tooltip="Join (lattice theory)"/>
              </a:rPr>
              <a:t>join</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or </a:t>
            </a:r>
            <a:r>
              <a:rPr lang="en-US" sz="1800" u="sng"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14" tooltip="Least upper bound"/>
              </a:rPr>
              <a:t>least upper bound</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operation.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120"/>
              </a:spcAft>
              <a:buNone/>
            </a:pP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3.  In </a:t>
            </a:r>
            <a:r>
              <a:rPr lang="en-US" sz="1800" u="sng"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15" tooltip="Topology"/>
              </a:rPr>
              <a:t>topology</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denotes the </a:t>
            </a:r>
            <a:r>
              <a:rPr lang="en-US" sz="1800" u="sng"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16" tooltip="Wedge sum"/>
              </a:rPr>
              <a:t>wedge sum</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of two </a:t>
            </a:r>
            <a:r>
              <a:rPr lang="en-US" sz="1800" u="sng"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17" tooltip="Pointed space"/>
              </a:rPr>
              <a:t>pointed spaces</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8467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1D9D-2C56-37B3-8370-139CEA3E0B4B}"/>
              </a:ext>
            </a:extLst>
          </p:cNvPr>
          <p:cNvSpPr>
            <a:spLocks noGrp="1"/>
          </p:cNvSpPr>
          <p:nvPr>
            <p:ph type="title"/>
          </p:nvPr>
        </p:nvSpPr>
        <p:spPr/>
        <p:txBody>
          <a:bodyPr/>
          <a:lstStyle/>
          <a:p>
            <a:r>
              <a:rPr lang="en-US" dirty="0"/>
              <a:t>Mental objects and modal logic</a:t>
            </a:r>
          </a:p>
        </p:txBody>
      </p:sp>
      <p:sp>
        <p:nvSpPr>
          <p:cNvPr id="3" name="Content Placeholder 2">
            <a:extLst>
              <a:ext uri="{FF2B5EF4-FFF2-40B4-BE49-F238E27FC236}">
                <a16:creationId xmlns:a16="http://schemas.microsoft.com/office/drawing/2014/main" id="{6FD365EF-E4B1-5A3B-9F7B-A7FEF9B6E11C}"/>
              </a:ext>
            </a:extLst>
          </p:cNvPr>
          <p:cNvSpPr>
            <a:spLocks noGrp="1"/>
          </p:cNvSpPr>
          <p:nvPr>
            <p:ph idx="1"/>
          </p:nvPr>
        </p:nvSpPr>
        <p:spPr/>
        <p:txBody>
          <a:bodyPr>
            <a:normAutofit/>
          </a:bodyPr>
          <a:lstStyle/>
          <a:p>
            <a:pPr marL="0" marR="0">
              <a:lnSpc>
                <a:spcPct val="107000"/>
              </a:lnSpc>
              <a:spcBef>
                <a:spcPts val="480"/>
              </a:spcBef>
              <a:spcAft>
                <a:spcPts val="120"/>
              </a:spcAft>
            </a:pPr>
            <a:r>
              <a:rPr lang="en-US" sz="2400" u="none" strike="noStrike"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a:t>
            </a:r>
          </a:p>
          <a:p>
            <a:pPr marL="0" marR="0" indent="0">
              <a:lnSpc>
                <a:spcPct val="107000"/>
              </a:lnSpc>
              <a:spcBef>
                <a:spcPts val="480"/>
              </a:spcBef>
              <a:spcAft>
                <a:spcPts val="120"/>
              </a:spcAft>
              <a:buNone/>
            </a:pPr>
            <a:r>
              <a:rPr lang="en-US" sz="1800" dirty="0">
                <a:solidFill>
                  <a:srgbClr val="202122"/>
                </a:solidFill>
                <a:latin typeface="Arial" panose="020B0604020202020204" pitchFamily="34" charset="0"/>
                <a:ea typeface="Times New Roman" panose="02020603050405020304" pitchFamily="18" charset="0"/>
                <a:cs typeface="Times New Roman" panose="02020603050405020304" pitchFamily="18" charset="0"/>
              </a:rPr>
              <a:t>       1.</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Denotes </a:t>
            </a:r>
            <a:r>
              <a:rPr lang="en-US" sz="1800" u="sng"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2" tooltip="Universal quantification"/>
              </a:rPr>
              <a:t>universal quantification</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and is read as "</a:t>
            </a:r>
            <a:r>
              <a:rPr lang="en-US" sz="1800" b="1"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for all</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If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is a </a:t>
            </a:r>
            <a:r>
              <a:rPr lang="en-US" sz="1800" u="sng"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3" tooltip="Logical predicate"/>
              </a:rPr>
              <a:t>logical predicate</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480"/>
              </a:spcBef>
              <a:spcAft>
                <a:spcPts val="120"/>
              </a:spcAft>
              <a:buNone/>
            </a:pPr>
            <a:r>
              <a:rPr lang="en-US" sz="1800" u="none" strike="noStrik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800" u="none" strike="noStrike"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x</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E</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means that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is true for all possible values of the variable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x</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457200" marR="0" indent="0">
              <a:lnSpc>
                <a:spcPct val="107000"/>
              </a:lnSpc>
              <a:spcBef>
                <a:spcPts val="0"/>
              </a:spcBef>
              <a:spcAft>
                <a:spcPts val="120"/>
              </a:spcAft>
              <a:buNone/>
            </a:pP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2.  Often used improperly</a:t>
            </a:r>
            <a:r>
              <a:rPr lang="en-US" sz="1800" u="sng" baseline="30000"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4"/>
              </a:rPr>
              <a:t>[3]</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in plain text as an abbreviation of "for all" or "for every".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480"/>
              </a:spcBef>
              <a:spcAft>
                <a:spcPts val="120"/>
              </a:spcAft>
            </a:pPr>
            <a:r>
              <a:rPr lang="en-US" sz="2400" b="1" i="0" dirty="0">
                <a:solidFill>
                  <a:srgbClr val="202122"/>
                </a:solidFill>
                <a:effectLst/>
                <a:latin typeface="Nimbus Roman No9 L"/>
              </a:rPr>
              <a:t>⇒</a:t>
            </a:r>
            <a:endParaRPr lang="en-US" sz="2800" dirty="0">
              <a:effectLst/>
              <a:latin typeface="Cambria Math" panose="02040503050406030204" pitchFamily="18" charset="0"/>
              <a:ea typeface="Cambria Math" panose="02040503050406030204" pitchFamily="18" charset="0"/>
              <a:cs typeface="Times New Roman" panose="02020603050405020304" pitchFamily="18" charset="0"/>
            </a:endParaRPr>
          </a:p>
          <a:p>
            <a:pPr indent="0">
              <a:lnSpc>
                <a:spcPct val="107000"/>
              </a:lnSpc>
              <a:spcBef>
                <a:spcPts val="0"/>
              </a:spcBef>
              <a:spcAft>
                <a:spcPts val="120"/>
              </a:spcAft>
              <a:buNone/>
            </a:pP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1. Denotes </a:t>
            </a:r>
            <a:r>
              <a:rPr lang="en-US" sz="1800" u="sng"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5" tooltip="Material conditional"/>
              </a:rPr>
              <a:t>material conditional</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and is read as "</a:t>
            </a:r>
            <a:r>
              <a:rPr lang="en-US" sz="1800" b="1"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implies</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If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and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Q</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are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logical predicates</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means that if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is true, then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Q</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is also true. </a:t>
            </a:r>
          </a:p>
          <a:p>
            <a:pPr indent="0">
              <a:lnSpc>
                <a:spcPct val="107000"/>
              </a:lnSpc>
              <a:spcBef>
                <a:spcPts val="0"/>
              </a:spcBef>
              <a:spcAft>
                <a:spcPts val="120"/>
              </a:spcAft>
              <a:buNone/>
            </a:pP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Thus, is logically equivalent with Q </a:t>
            </a:r>
            <a:r>
              <a:rPr lang="en-US" sz="1800" u="none" strike="noStrike"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 </a:t>
            </a:r>
            <a:r>
              <a:rPr lang="en-US" sz="1800" u="none" strike="noStrike" dirty="0">
                <a:solidFill>
                  <a:srgbClr val="000000"/>
                </a:solidFill>
                <a:effectLst/>
                <a:latin typeface="Times New Roman" panose="02020603050405020304" pitchFamily="18" charset="0"/>
                <a:ea typeface="Times New Roman" panose="02020603050405020304" pitchFamily="18" charset="0"/>
              </a:rPr>
              <a:t>¬ P</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120"/>
              </a:spcAft>
              <a:buNone/>
            </a:pP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2.  Often used improperly</a:t>
            </a:r>
            <a:r>
              <a:rPr lang="en-US" sz="1800" u="sng" baseline="30000"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4"/>
              </a:rPr>
              <a:t>[3]</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in plain text as an abbreviation of "implies".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097159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F40E9-B178-974B-065F-E45024D72705}"/>
              </a:ext>
            </a:extLst>
          </p:cNvPr>
          <p:cNvSpPr>
            <a:spLocks noGrp="1"/>
          </p:cNvSpPr>
          <p:nvPr>
            <p:ph type="title"/>
          </p:nvPr>
        </p:nvSpPr>
        <p:spPr/>
        <p:txBody>
          <a:bodyPr/>
          <a:lstStyle/>
          <a:p>
            <a:r>
              <a:rPr lang="en-US" dirty="0"/>
              <a:t>Mental objects and modal logic</a:t>
            </a:r>
          </a:p>
        </p:txBody>
      </p:sp>
      <p:sp>
        <p:nvSpPr>
          <p:cNvPr id="3" name="Content Placeholder 2">
            <a:extLst>
              <a:ext uri="{FF2B5EF4-FFF2-40B4-BE49-F238E27FC236}">
                <a16:creationId xmlns:a16="http://schemas.microsoft.com/office/drawing/2014/main" id="{E826AF7F-7378-9AC3-D736-8ADBC1EF43BD}"/>
              </a:ext>
            </a:extLst>
          </p:cNvPr>
          <p:cNvSpPr>
            <a:spLocks noGrp="1"/>
          </p:cNvSpPr>
          <p:nvPr>
            <p:ph idx="1"/>
          </p:nvPr>
        </p:nvSpPr>
        <p:spPr/>
        <p:txBody>
          <a:bodyPr>
            <a:normAutofit lnSpcReduction="10000"/>
          </a:bodyPr>
          <a:lstStyle/>
          <a:p>
            <a:pPr marL="0" marR="0">
              <a:lnSpc>
                <a:spcPct val="107000"/>
              </a:lnSpc>
              <a:spcBef>
                <a:spcPts val="480"/>
              </a:spcBef>
              <a:spcAft>
                <a:spcPts val="120"/>
              </a:spcAft>
            </a:pPr>
            <a:r>
              <a:rPr lang="en-US" sz="2400" dirty="0">
                <a:solidFill>
                  <a:srgbClr val="202122"/>
                </a:solidFill>
                <a:effectLst/>
                <a:latin typeface="Cambria Math" panose="02040503050406030204" pitchFamily="18" charset="0"/>
                <a:ea typeface="Times New Roman" panose="02020603050405020304" pitchFamily="18" charset="0"/>
                <a:cs typeface="Cambria Math" panose="02040503050406030204" pitchFamily="18" charset="0"/>
              </a:rPr>
              <a:t>⇔</a:t>
            </a:r>
            <a:endPar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lnSpc>
                <a:spcPct val="107000"/>
              </a:lnSpc>
              <a:spcBef>
                <a:spcPts val="480"/>
              </a:spcBef>
              <a:spcAft>
                <a:spcPts val="120"/>
              </a:spcAft>
              <a:buNone/>
            </a:pP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1.  Denotes </a:t>
            </a:r>
            <a:r>
              <a:rPr lang="en-US" sz="1800" u="sng"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2" tooltip="Logical equivalence"/>
              </a:rPr>
              <a:t>logical equivalence</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and is read "</a:t>
            </a:r>
            <a:r>
              <a:rPr lang="en-US" sz="1800" b="1"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is equivalent to</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or "</a:t>
            </a:r>
            <a:r>
              <a:rPr lang="en-US"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if and only if</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480"/>
              </a:spcBef>
              <a:spcAft>
                <a:spcPts val="120"/>
              </a:spcAft>
              <a:buNone/>
            </a:pP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If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and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Q</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are </a:t>
            </a:r>
            <a:r>
              <a:rPr lang="en-US" sz="1800" u="sng"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3" tooltip="Logical predicate"/>
              </a:rPr>
              <a:t>logical predicates</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P </a:t>
            </a:r>
            <a:r>
              <a:rPr lang="en-US" sz="1800" b="1" dirty="0">
                <a:solidFill>
                  <a:srgbClr val="202122"/>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b="1"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Q is thus an abbreviation of (P </a:t>
            </a:r>
            <a:r>
              <a:rPr lang="en-US" sz="1800" dirty="0">
                <a:solidFill>
                  <a:srgbClr val="202122"/>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Q)</a:t>
            </a:r>
            <a:r>
              <a:rPr lang="en-US" sz="1800" b="1"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u="none" strike="noStrike"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(Q </a:t>
            </a:r>
            <a:r>
              <a:rPr lang="en-US" sz="1800" dirty="0">
                <a:solidFill>
                  <a:srgbClr val="202122"/>
                </a:solidFill>
                <a:effectLst/>
                <a:latin typeface="Cambria Math" panose="02040503050406030204" pitchFamily="18" charset="0"/>
                <a:ea typeface="Times New Roman" panose="02020603050405020304" pitchFamily="18" charset="0"/>
                <a:cs typeface="Cambria Math" panose="02040503050406030204" pitchFamily="18" charset="0"/>
              </a:rPr>
              <a:t>⇒ P),              or of (P </a:t>
            </a:r>
            <a:r>
              <a:rPr lang="en-US" sz="1800" u="none" strike="noStrike"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Q) </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480"/>
              </a:spcBef>
              <a:spcAft>
                <a:spcPts val="120"/>
              </a:spcAft>
              <a:buNone/>
            </a:pP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2.  Often used improperly</a:t>
            </a:r>
            <a:r>
              <a:rPr lang="en-US" sz="1800" u="sng" baseline="30000"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4"/>
              </a:rPr>
              <a:t>[3]</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in plain text as an abbreviation of "</a:t>
            </a:r>
            <a:r>
              <a:rPr lang="en-US" sz="1800" u="sng"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5" tooltip="If and only if"/>
              </a:rPr>
              <a:t>if and only if</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480"/>
              </a:spcBef>
              <a:spcAft>
                <a:spcPts val="120"/>
              </a:spcAft>
            </a:pPr>
            <a:r>
              <a:rPr lang="en-US" sz="2400" u="none" strike="noStrik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a:t>¬</a:t>
            </a:r>
          </a:p>
          <a:p>
            <a:pPr marL="0" marR="0" indent="0">
              <a:lnSpc>
                <a:spcPct val="107000"/>
              </a:lnSpc>
              <a:spcBef>
                <a:spcPts val="480"/>
              </a:spcBef>
              <a:spcAft>
                <a:spcPts val="120"/>
              </a:spcAft>
              <a:buNone/>
            </a:pP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Denotes </a:t>
            </a:r>
            <a:r>
              <a:rPr lang="en-US" sz="1800" u="sng"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6" tooltip="Logical negation"/>
              </a:rPr>
              <a:t>logical negation</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and is read as "</a:t>
            </a:r>
            <a:r>
              <a:rPr lang="en-US" sz="1800" b="1"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not</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If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is a </a:t>
            </a:r>
            <a:r>
              <a:rPr lang="en-US" sz="1800" u="sng"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3" tooltip="Logical predicate"/>
              </a:rPr>
              <a:t>logical predicate</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 </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is the predicate that evaluates to </a:t>
            </a:r>
            <a:r>
              <a:rPr lang="en-US" sz="1800" i="1"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true</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if and only if </a:t>
            </a:r>
            <a:r>
              <a:rPr lang="en-US" sz="1800" i="1"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E</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evaluates to </a:t>
            </a:r>
            <a:r>
              <a:rPr lang="en-US" sz="1800" i="1"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false</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For clarity, it is often replaced by the word "not". In </a:t>
            </a:r>
            <a:r>
              <a:rPr lang="en-US" sz="1800" u="sng" dirty="0">
                <a:solidFill>
                  <a:srgbClr val="0645AD"/>
                </a:solidFill>
                <a:effectLst/>
                <a:latin typeface="Arial" panose="020B0604020202020204" pitchFamily="34" charset="0"/>
                <a:ea typeface="Times New Roman" panose="02020603050405020304" pitchFamily="18" charset="0"/>
                <a:cs typeface="Times New Roman" panose="02020603050405020304" pitchFamily="18" charset="0"/>
                <a:hlinkClick r:id="rId7" tooltip="Programming language"/>
              </a:rPr>
              <a:t>programming languages</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and some mathematical texts, it is sometimes replaced by "</a:t>
            </a:r>
            <a:r>
              <a:rPr lang="en-US" sz="180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or "</a:t>
            </a:r>
            <a:r>
              <a:rPr lang="en-US" sz="180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rgbClr val="202122"/>
                </a:solidFill>
                <a:effectLst/>
                <a:latin typeface="Arial" panose="020B0604020202020204" pitchFamily="34" charset="0"/>
                <a:ea typeface="Times New Roman" panose="02020603050405020304" pitchFamily="18" charset="0"/>
                <a:cs typeface="Times New Roman" panose="02020603050405020304" pitchFamily="18" charset="0"/>
              </a:rPr>
              <a:t>", which are easier to type on some keyboards.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810269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71EF-6F16-6744-8478-FCA9695F65AA}"/>
              </a:ext>
            </a:extLst>
          </p:cNvPr>
          <p:cNvSpPr>
            <a:spLocks noGrp="1"/>
          </p:cNvSpPr>
          <p:nvPr>
            <p:ph type="title"/>
          </p:nvPr>
        </p:nvSpPr>
        <p:spPr/>
        <p:txBody>
          <a:bodyPr/>
          <a:lstStyle/>
          <a:p>
            <a:r>
              <a:rPr lang="en-US" dirty="0"/>
              <a:t>Mental objects and modal logic</a:t>
            </a:r>
          </a:p>
        </p:txBody>
      </p:sp>
      <p:sp>
        <p:nvSpPr>
          <p:cNvPr id="3" name="Content Placeholder 2">
            <a:extLst>
              <a:ext uri="{FF2B5EF4-FFF2-40B4-BE49-F238E27FC236}">
                <a16:creationId xmlns:a16="http://schemas.microsoft.com/office/drawing/2014/main" id="{015811E0-DB93-B5C0-A263-7833AF0A1DFC}"/>
              </a:ext>
            </a:extLst>
          </p:cNvPr>
          <p:cNvSpPr>
            <a:spLocks noGrp="1"/>
          </p:cNvSpPr>
          <p:nvPr>
            <p:ph idx="1"/>
          </p:nvPr>
        </p:nvSpPr>
        <p:spPr/>
        <p:txBody>
          <a:bodyPr/>
          <a:lstStyle/>
          <a:p>
            <a:r>
              <a:rPr lang="en-US" sz="1800" dirty="0">
                <a:solidFill>
                  <a:srgbClr val="202122"/>
                </a:solidFill>
                <a:effectLst/>
                <a:latin typeface="Cambria Math" panose="02040503050406030204" pitchFamily="18" charset="0"/>
                <a:ea typeface="Calibri" panose="020F0502020204030204" pitchFamily="34" charset="0"/>
                <a:cs typeface="Cambria Math" panose="02040503050406030204" pitchFamily="18" charset="0"/>
              </a:rPr>
              <a:t>⊨</a:t>
            </a:r>
            <a:endParaRPr lang="en-US" sz="1800" dirty="0">
              <a:solidFill>
                <a:srgbClr val="202122"/>
              </a:solidFill>
              <a:latin typeface="Arial" panose="020B0604020202020204" pitchFamily="34" charset="0"/>
              <a:ea typeface="Calibri" panose="020F0502020204030204" pitchFamily="34" charset="0"/>
              <a:cs typeface="Times New Roman" panose="02020603050405020304" pitchFamily="18" charset="0"/>
            </a:endParaRPr>
          </a:p>
          <a:p>
            <a:pPr marL="0" indent="0">
              <a:buNone/>
            </a:pPr>
            <a:r>
              <a:rPr lang="en-US" sz="1800"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In </a:t>
            </a:r>
            <a:r>
              <a:rPr lang="en-US" sz="1800" u="sng" dirty="0">
                <a:solidFill>
                  <a:srgbClr val="0645AD"/>
                </a:solidFill>
                <a:effectLst/>
                <a:latin typeface="Arial" panose="020B0604020202020204" pitchFamily="34" charset="0"/>
                <a:ea typeface="Calibri" panose="020F0502020204030204" pitchFamily="34" charset="0"/>
                <a:cs typeface="Times New Roman" panose="02020603050405020304" pitchFamily="18" charset="0"/>
                <a:hlinkClick r:id="rId2"/>
              </a:rPr>
              <a:t>logic</a:t>
            </a:r>
            <a:r>
              <a:rPr lang="en-US" sz="1800"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 the </a:t>
            </a:r>
            <a:r>
              <a:rPr lang="en-US" sz="1800" u="sng" dirty="0">
                <a:solidFill>
                  <a:srgbClr val="0645AD"/>
                </a:solidFill>
                <a:effectLst/>
                <a:latin typeface="Arial" panose="020B0604020202020204" pitchFamily="34" charset="0"/>
                <a:ea typeface="Calibri" panose="020F0502020204030204" pitchFamily="34" charset="0"/>
                <a:cs typeface="Times New Roman" panose="02020603050405020304" pitchFamily="18" charset="0"/>
                <a:hlinkClick r:id="rId3" tooltip="Symbol (formal)"/>
              </a:rPr>
              <a:t>symbol</a:t>
            </a:r>
            <a:r>
              <a:rPr lang="en-US" sz="1800"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a:solidFill>
                  <a:srgbClr val="202122"/>
                </a:solidFill>
                <a:effectLst/>
                <a:latin typeface="Cambria Math" panose="02040503050406030204" pitchFamily="18" charset="0"/>
                <a:ea typeface="Calibri" panose="020F0502020204030204" pitchFamily="34" charset="0"/>
                <a:cs typeface="Cambria Math" panose="02040503050406030204" pitchFamily="18" charset="0"/>
              </a:rPr>
              <a:t>⊨</a:t>
            </a:r>
            <a:r>
              <a:rPr lang="en-US" sz="1800"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a:solidFill>
                  <a:srgbClr val="202122"/>
                </a:solidFill>
                <a:effectLst/>
                <a:latin typeface="Cambria Math" panose="02040503050406030204" pitchFamily="18" charset="0"/>
                <a:ea typeface="Calibri" panose="020F0502020204030204" pitchFamily="34" charset="0"/>
                <a:cs typeface="Cambria Math" panose="02040503050406030204" pitchFamily="18" charset="0"/>
              </a:rPr>
              <a:t>⊧</a:t>
            </a:r>
            <a:r>
              <a:rPr lang="en-US" sz="1800"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 is called the double turnstile. It is often read as "</a:t>
            </a:r>
            <a:r>
              <a:rPr lang="en-US" sz="1800" u="sng" dirty="0">
                <a:solidFill>
                  <a:srgbClr val="0645AD"/>
                </a:solidFill>
                <a:effectLst/>
                <a:latin typeface="Arial" panose="020B0604020202020204" pitchFamily="34" charset="0"/>
                <a:ea typeface="Calibri" panose="020F0502020204030204" pitchFamily="34" charset="0"/>
                <a:cs typeface="Times New Roman" panose="02020603050405020304" pitchFamily="18" charset="0"/>
                <a:hlinkClick r:id="rId4" tooltip="Logical consequence"/>
              </a:rPr>
              <a:t>entails</a:t>
            </a:r>
            <a:r>
              <a:rPr lang="en-US" sz="1800"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u="sng" dirty="0">
                <a:solidFill>
                  <a:srgbClr val="0645AD"/>
                </a:solidFill>
                <a:effectLst/>
                <a:latin typeface="Arial" panose="020B0604020202020204" pitchFamily="34" charset="0"/>
                <a:ea typeface="Calibri" panose="020F0502020204030204" pitchFamily="34" charset="0"/>
                <a:cs typeface="Times New Roman" panose="02020603050405020304" pitchFamily="18" charset="0"/>
                <a:hlinkClick r:id="rId5" tooltip="Model theory"/>
              </a:rPr>
              <a:t>models</a:t>
            </a:r>
            <a:r>
              <a:rPr lang="en-US" sz="1800"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 "is a </a:t>
            </a:r>
            <a:r>
              <a:rPr lang="en-US" sz="1800" b="1" u="sng" dirty="0">
                <a:solidFill>
                  <a:srgbClr val="0645AD"/>
                </a:solidFill>
                <a:effectLst/>
                <a:latin typeface="Arial" panose="020B0604020202020204" pitchFamily="34" charset="0"/>
                <a:ea typeface="Calibri" panose="020F0502020204030204" pitchFamily="34" charset="0"/>
                <a:cs typeface="Times New Roman" panose="02020603050405020304" pitchFamily="18" charset="0"/>
                <a:hlinkClick r:id="rId6" tooltip="Semantic"/>
              </a:rPr>
              <a:t>semantic</a:t>
            </a:r>
            <a:r>
              <a:rPr lang="en-US" sz="1800"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b="1"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consequence</a:t>
            </a:r>
            <a:r>
              <a:rPr lang="en-US" sz="1800"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 of" or "is stronger than".</a:t>
            </a:r>
            <a:r>
              <a:rPr lang="en-US" sz="1800" u="sng" baseline="30000" dirty="0">
                <a:solidFill>
                  <a:srgbClr val="0645AD"/>
                </a:solidFill>
                <a:effectLst/>
                <a:latin typeface="Arial" panose="020B0604020202020204" pitchFamily="34" charset="0"/>
                <a:ea typeface="Calibri" panose="020F0502020204030204" pitchFamily="34" charset="0"/>
                <a:cs typeface="Times New Roman" panose="02020603050405020304" pitchFamily="18" charset="0"/>
                <a:hlinkClick r:id="rId7"/>
              </a:rPr>
              <a:t>[1]</a:t>
            </a:r>
            <a:r>
              <a:rPr lang="en-US" sz="1800"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 It is closely related to the </a:t>
            </a:r>
            <a:r>
              <a:rPr lang="en-US" sz="1800" u="sng" dirty="0">
                <a:solidFill>
                  <a:srgbClr val="0645AD"/>
                </a:solidFill>
                <a:effectLst/>
                <a:latin typeface="Arial" panose="020B0604020202020204" pitchFamily="34" charset="0"/>
                <a:ea typeface="Calibri" panose="020F0502020204030204" pitchFamily="34" charset="0"/>
                <a:cs typeface="Times New Roman" panose="02020603050405020304" pitchFamily="18" charset="0"/>
                <a:hlinkClick r:id="rId8" tooltip="Turnstile (symbol)"/>
              </a:rPr>
              <a:t>turnstile</a:t>
            </a:r>
            <a:r>
              <a:rPr lang="en-US" sz="1800" dirty="0">
                <a:solidFill>
                  <a:srgbClr val="202122"/>
                </a:solidFill>
                <a:effectLst/>
                <a:latin typeface="Arial" panose="020B0604020202020204" pitchFamily="34" charset="0"/>
                <a:ea typeface="Calibri" panose="020F0502020204030204" pitchFamily="34" charset="0"/>
                <a:cs typeface="Times New Roman" panose="02020603050405020304" pitchFamily="18" charset="0"/>
              </a:rPr>
              <a:t> symbol, which has a single bar across the middle, and which denotes </a:t>
            </a:r>
            <a:r>
              <a:rPr lang="en-US" sz="1800" i="1" u="sng" dirty="0">
                <a:solidFill>
                  <a:srgbClr val="0645AD"/>
                </a:solidFill>
                <a:effectLst/>
                <a:latin typeface="Calibri" panose="020F0502020204030204" pitchFamily="34" charset="0"/>
                <a:ea typeface="Calibri" panose="020F0502020204030204" pitchFamily="34" charset="0"/>
                <a:cs typeface="Times New Roman" panose="02020603050405020304" pitchFamily="18" charset="0"/>
                <a:hlinkClick r:id="rId9" tooltip="Syntactic"/>
              </a:rPr>
              <a:t>syntactic</a:t>
            </a:r>
            <a:r>
              <a:rPr lang="en-US" sz="1800" dirty="0">
                <a:effectLst/>
                <a:latin typeface="Calibri" panose="020F0502020204030204" pitchFamily="34" charset="0"/>
                <a:ea typeface="Calibri" panose="020F0502020204030204" pitchFamily="34" charset="0"/>
                <a:cs typeface="Times New Roman" panose="02020603050405020304" pitchFamily="18" charset="0"/>
              </a:rPr>
              <a:t> consequence (in contrast to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semantic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Logical consequence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or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Semantic consequence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614463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EA55-4AF4-6EDD-B3D5-44AD40DAE14E}"/>
              </a:ext>
            </a:extLst>
          </p:cNvPr>
          <p:cNvSpPr>
            <a:spLocks noGrp="1"/>
          </p:cNvSpPr>
          <p:nvPr>
            <p:ph type="title"/>
          </p:nvPr>
        </p:nvSpPr>
        <p:spPr/>
        <p:txBody>
          <a:bodyPr/>
          <a:lstStyle/>
          <a:p>
            <a:r>
              <a:rPr lang="en-US" dirty="0"/>
              <a:t>Mental objects and modal logic</a:t>
            </a:r>
          </a:p>
        </p:txBody>
      </p:sp>
      <p:sp>
        <p:nvSpPr>
          <p:cNvPr id="3" name="Content Placeholder 2">
            <a:extLst>
              <a:ext uri="{FF2B5EF4-FFF2-40B4-BE49-F238E27FC236}">
                <a16:creationId xmlns:a16="http://schemas.microsoft.com/office/drawing/2014/main" id="{EDFD8A4C-6228-CDCE-155C-3DFEAF459510}"/>
              </a:ext>
            </a:extLst>
          </p:cNvPr>
          <p:cNvSpPr>
            <a:spLocks noGrp="1"/>
          </p:cNvSpPr>
          <p:nvPr>
            <p:ph idx="1"/>
          </p:nvPr>
        </p:nvSpPr>
        <p:spPr/>
        <p:txBody>
          <a:bodyPr/>
          <a:lstStyle/>
          <a:p>
            <a:r>
              <a:rPr lang="en-US" b="1" dirty="0"/>
              <a:t>Propositional attitudes </a:t>
            </a:r>
            <a:r>
              <a:rPr lang="en-US" dirty="0"/>
              <a:t>are attitudes that agents have towards mental objects. E.g. believes, knows, wants, informs</a:t>
            </a:r>
          </a:p>
          <a:p>
            <a:r>
              <a:rPr lang="en-US" b="1" dirty="0"/>
              <a:t>Modal Logic </a:t>
            </a:r>
            <a:r>
              <a:rPr lang="en-US" dirty="0"/>
              <a:t>adds special </a:t>
            </a:r>
            <a:r>
              <a:rPr lang="en-US" b="1" dirty="0"/>
              <a:t>modal operators</a:t>
            </a:r>
            <a:r>
              <a:rPr lang="en-US" dirty="0"/>
              <a:t> that take sentences as arguments</a:t>
            </a:r>
          </a:p>
          <a:p>
            <a:r>
              <a:rPr lang="en-US" dirty="0"/>
              <a:t>“A knows P” can be written as </a:t>
            </a:r>
            <a:r>
              <a:rPr lang="en-US" b="1" dirty="0"/>
              <a:t>K</a:t>
            </a:r>
            <a:r>
              <a:rPr lang="en-US" baseline="-25000" dirty="0"/>
              <a:t>A</a:t>
            </a:r>
            <a:r>
              <a:rPr lang="en-US" dirty="0"/>
              <a:t>P</a:t>
            </a:r>
          </a:p>
          <a:p>
            <a:r>
              <a:rPr lang="en-US" dirty="0"/>
              <a:t>One problem with modal logic is that it assumes </a:t>
            </a:r>
            <a:r>
              <a:rPr lang="en-US" b="1" dirty="0"/>
              <a:t>logical omniscience</a:t>
            </a:r>
            <a:r>
              <a:rPr lang="en-US" dirty="0"/>
              <a:t>. Meaning there is an assumption that if an agent knows a set of axioms, then it knows all consequences of those axioms.</a:t>
            </a:r>
          </a:p>
        </p:txBody>
      </p:sp>
    </p:spTree>
    <p:extLst>
      <p:ext uri="{BB962C8B-B14F-4D97-AF65-F5344CB8AC3E}">
        <p14:creationId xmlns:p14="http://schemas.microsoft.com/office/powerpoint/2010/main" val="3016788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5C25-892C-2833-CDEA-39288316CD4C}"/>
              </a:ext>
            </a:extLst>
          </p:cNvPr>
          <p:cNvSpPr>
            <a:spLocks noGrp="1"/>
          </p:cNvSpPr>
          <p:nvPr>
            <p:ph type="title"/>
          </p:nvPr>
        </p:nvSpPr>
        <p:spPr/>
        <p:txBody>
          <a:bodyPr/>
          <a:lstStyle/>
          <a:p>
            <a:r>
              <a:rPr lang="en-US" dirty="0"/>
              <a:t>Agents interact with  the environment</a:t>
            </a:r>
          </a:p>
        </p:txBody>
      </p:sp>
      <p:sp>
        <p:nvSpPr>
          <p:cNvPr id="3" name="Content Placeholder 2">
            <a:extLst>
              <a:ext uri="{FF2B5EF4-FFF2-40B4-BE49-F238E27FC236}">
                <a16:creationId xmlns:a16="http://schemas.microsoft.com/office/drawing/2014/main" id="{BCEF67C1-DBCD-604B-25D7-BF9CEF52299A}"/>
              </a:ext>
            </a:extLst>
          </p:cNvPr>
          <p:cNvSpPr>
            <a:spLocks noGrp="1"/>
          </p:cNvSpPr>
          <p:nvPr>
            <p:ph idx="1"/>
          </p:nvPr>
        </p:nvSpPr>
        <p:spPr/>
        <p:txBody>
          <a:bodyPr/>
          <a:lstStyle/>
          <a:p>
            <a:r>
              <a:rPr lang="en-US" dirty="0" err="1"/>
              <a:t>Perceptrons</a:t>
            </a:r>
            <a:r>
              <a:rPr lang="en-US" dirty="0"/>
              <a:t> (or percepts) sense the environment</a:t>
            </a:r>
          </a:p>
          <a:p>
            <a:r>
              <a:rPr lang="en-US" b="1" dirty="0"/>
              <a:t>Sensors</a:t>
            </a:r>
            <a:r>
              <a:rPr lang="en-US" dirty="0"/>
              <a:t> (light, electric, magnetic, sound, temperature, pressure, chemical, time)</a:t>
            </a:r>
          </a:p>
          <a:p>
            <a:r>
              <a:rPr lang="en-US" b="1" dirty="0"/>
              <a:t>Actuators</a:t>
            </a:r>
            <a:r>
              <a:rPr lang="en-US" dirty="0"/>
              <a:t> act on the environment (robotic movement, software changes, sending network packets)</a:t>
            </a:r>
          </a:p>
          <a:p>
            <a:r>
              <a:rPr lang="en-US" b="1" dirty="0"/>
              <a:t>Percept sequence </a:t>
            </a:r>
            <a:r>
              <a:rPr lang="en-US" dirty="0"/>
              <a:t>is the complete history of everything the agent has ever perceived</a:t>
            </a:r>
          </a:p>
          <a:p>
            <a:r>
              <a:rPr lang="en-US" dirty="0"/>
              <a:t>*An agent’s choice of action at any given instant can depend on its built-in knowledge and on the entire precept sequence observed to date, but not on anything it hasn’t perceived.</a:t>
            </a:r>
          </a:p>
        </p:txBody>
      </p:sp>
    </p:spTree>
    <p:extLst>
      <p:ext uri="{BB962C8B-B14F-4D97-AF65-F5344CB8AC3E}">
        <p14:creationId xmlns:p14="http://schemas.microsoft.com/office/powerpoint/2010/main" val="19665877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C6431-CF2D-5C39-AA0E-3879AD93BFB4}"/>
              </a:ext>
            </a:extLst>
          </p:cNvPr>
          <p:cNvSpPr>
            <a:spLocks noGrp="1"/>
          </p:cNvSpPr>
          <p:nvPr>
            <p:ph type="title"/>
          </p:nvPr>
        </p:nvSpPr>
        <p:spPr/>
        <p:txBody>
          <a:bodyPr/>
          <a:lstStyle/>
          <a:p>
            <a:r>
              <a:rPr lang="en-US" dirty="0"/>
              <a:t>Reasoning systems for categories</a:t>
            </a:r>
          </a:p>
        </p:txBody>
      </p:sp>
      <p:sp>
        <p:nvSpPr>
          <p:cNvPr id="3" name="Content Placeholder 2">
            <a:extLst>
              <a:ext uri="{FF2B5EF4-FFF2-40B4-BE49-F238E27FC236}">
                <a16:creationId xmlns:a16="http://schemas.microsoft.com/office/drawing/2014/main" id="{C4D756D8-5405-7079-47A6-82C96ADA8575}"/>
              </a:ext>
            </a:extLst>
          </p:cNvPr>
          <p:cNvSpPr>
            <a:spLocks noGrp="1"/>
          </p:cNvSpPr>
          <p:nvPr>
            <p:ph idx="1"/>
          </p:nvPr>
        </p:nvSpPr>
        <p:spPr/>
        <p:txBody>
          <a:bodyPr>
            <a:normAutofit fontScale="92500"/>
          </a:bodyPr>
          <a:lstStyle/>
          <a:p>
            <a:r>
              <a:rPr lang="en-US" b="1" dirty="0"/>
              <a:t>Semantic networks</a:t>
            </a:r>
            <a:r>
              <a:rPr lang="en-US" dirty="0"/>
              <a:t> provide graphical aids for visualizing a knowledge base and efficient algorithms for inferring properties of an object on the basis of its category membership</a:t>
            </a:r>
          </a:p>
          <a:p>
            <a:r>
              <a:rPr lang="en-US" dirty="0"/>
              <a:t>In some circles UML = Unified Modeling Language, and not UMass Lowell</a:t>
            </a:r>
          </a:p>
          <a:p>
            <a:r>
              <a:rPr lang="en-US" dirty="0">
                <a:hlinkClick r:id="rId2"/>
              </a:rPr>
              <a:t>https://en.wikipedia.org/wiki/Unified_Modeling_Language</a:t>
            </a:r>
            <a:endParaRPr lang="en-US" dirty="0"/>
          </a:p>
          <a:p>
            <a:r>
              <a:rPr lang="en-US" b="1" dirty="0"/>
              <a:t>Description logics</a:t>
            </a:r>
            <a:r>
              <a:rPr lang="en-US" dirty="0"/>
              <a:t> provide a formal language for constructing and combining category definitions and efficient algorithms for deciding subset and superset relationships between categories.</a:t>
            </a:r>
          </a:p>
          <a:p>
            <a:r>
              <a:rPr lang="en-US" dirty="0"/>
              <a:t>Pseudocode vs Code</a:t>
            </a:r>
          </a:p>
          <a:p>
            <a:endParaRPr lang="en-US" b="1" dirty="0"/>
          </a:p>
        </p:txBody>
      </p:sp>
    </p:spTree>
    <p:extLst>
      <p:ext uri="{BB962C8B-B14F-4D97-AF65-F5344CB8AC3E}">
        <p14:creationId xmlns:p14="http://schemas.microsoft.com/office/powerpoint/2010/main" val="2517805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19729-7A69-018E-EB6C-D4E9A1A9D483}"/>
              </a:ext>
            </a:extLst>
          </p:cNvPr>
          <p:cNvSpPr>
            <a:spLocks noGrp="1"/>
          </p:cNvSpPr>
          <p:nvPr>
            <p:ph type="title"/>
          </p:nvPr>
        </p:nvSpPr>
        <p:spPr/>
        <p:txBody>
          <a:bodyPr/>
          <a:lstStyle/>
          <a:p>
            <a:r>
              <a:rPr lang="en-US" dirty="0"/>
              <a:t>Semantic graphs</a:t>
            </a:r>
          </a:p>
        </p:txBody>
      </p:sp>
      <p:sp>
        <p:nvSpPr>
          <p:cNvPr id="3" name="Content Placeholder 2">
            <a:extLst>
              <a:ext uri="{FF2B5EF4-FFF2-40B4-BE49-F238E27FC236}">
                <a16:creationId xmlns:a16="http://schemas.microsoft.com/office/drawing/2014/main" id="{95176E13-F836-A9A9-DB55-6E4D381F2061}"/>
              </a:ext>
            </a:extLst>
          </p:cNvPr>
          <p:cNvSpPr>
            <a:spLocks noGrp="1"/>
          </p:cNvSpPr>
          <p:nvPr>
            <p:ph idx="1"/>
          </p:nvPr>
        </p:nvSpPr>
        <p:spPr/>
        <p:txBody>
          <a:bodyPr>
            <a:normAutofit lnSpcReduction="10000"/>
          </a:bodyPr>
          <a:lstStyle/>
          <a:p>
            <a:r>
              <a:rPr lang="en-US" b="1" dirty="0"/>
              <a:t>Existential graphs</a:t>
            </a:r>
            <a:r>
              <a:rPr lang="en-US" dirty="0"/>
              <a:t>, were proposed by Charles Peirce (in 1909)</a:t>
            </a:r>
          </a:p>
          <a:p>
            <a:r>
              <a:rPr lang="en-US" dirty="0"/>
              <a:t>Graphs and modeling language are good at representing </a:t>
            </a:r>
            <a:r>
              <a:rPr lang="en-US" b="1" dirty="0"/>
              <a:t>inheritance</a:t>
            </a:r>
          </a:p>
          <a:p>
            <a:r>
              <a:rPr lang="en-US" b="1" dirty="0"/>
              <a:t>Multiple inheritance</a:t>
            </a:r>
            <a:r>
              <a:rPr lang="en-US" dirty="0"/>
              <a:t> is banned in some </a:t>
            </a:r>
            <a:r>
              <a:rPr lang="en-US" b="1" dirty="0"/>
              <a:t>object-oriented programming</a:t>
            </a:r>
            <a:r>
              <a:rPr lang="en-US" dirty="0"/>
              <a:t> (OOP) languages (Java)</a:t>
            </a:r>
          </a:p>
          <a:p>
            <a:r>
              <a:rPr lang="en-US" dirty="0"/>
              <a:t>A </a:t>
            </a:r>
            <a:r>
              <a:rPr lang="en-US" b="1" dirty="0"/>
              <a:t>procedural attachment</a:t>
            </a:r>
            <a:r>
              <a:rPr lang="en-US" dirty="0"/>
              <a:t> is utilized when a specific relation results in a call to a special procedure, like an exception (e.g. a catch in a try{} catch{})</a:t>
            </a:r>
          </a:p>
          <a:p>
            <a:r>
              <a:rPr lang="en-US" dirty="0"/>
              <a:t>Semantic networks usually have </a:t>
            </a:r>
            <a:r>
              <a:rPr lang="en-US" b="1" dirty="0"/>
              <a:t>default values</a:t>
            </a:r>
            <a:r>
              <a:rPr lang="en-US" dirty="0"/>
              <a:t> for categories.</a:t>
            </a:r>
          </a:p>
          <a:p>
            <a:r>
              <a:rPr lang="en-US" dirty="0"/>
              <a:t>Sometimes default values are </a:t>
            </a:r>
            <a:r>
              <a:rPr lang="en-US" b="1" dirty="0"/>
              <a:t>overridden</a:t>
            </a:r>
            <a:endParaRPr lang="en-US" dirty="0"/>
          </a:p>
        </p:txBody>
      </p:sp>
    </p:spTree>
    <p:extLst>
      <p:ext uri="{BB962C8B-B14F-4D97-AF65-F5344CB8AC3E}">
        <p14:creationId xmlns:p14="http://schemas.microsoft.com/office/powerpoint/2010/main" val="13582747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9D3A-1917-80CD-CCC6-813C42CBB332}"/>
              </a:ext>
            </a:extLst>
          </p:cNvPr>
          <p:cNvSpPr>
            <a:spLocks noGrp="1"/>
          </p:cNvSpPr>
          <p:nvPr>
            <p:ph type="title"/>
          </p:nvPr>
        </p:nvSpPr>
        <p:spPr/>
        <p:txBody>
          <a:bodyPr/>
          <a:lstStyle/>
          <a:p>
            <a:r>
              <a:rPr lang="en-US" dirty="0"/>
              <a:t>Description logics</a:t>
            </a:r>
          </a:p>
        </p:txBody>
      </p:sp>
      <p:sp>
        <p:nvSpPr>
          <p:cNvPr id="3" name="Content Placeholder 2">
            <a:extLst>
              <a:ext uri="{FF2B5EF4-FFF2-40B4-BE49-F238E27FC236}">
                <a16:creationId xmlns:a16="http://schemas.microsoft.com/office/drawing/2014/main" id="{E49CFAF0-972F-6837-37D8-EE387D3CCF89}"/>
              </a:ext>
            </a:extLst>
          </p:cNvPr>
          <p:cNvSpPr>
            <a:spLocks noGrp="1"/>
          </p:cNvSpPr>
          <p:nvPr>
            <p:ph idx="1"/>
          </p:nvPr>
        </p:nvSpPr>
        <p:spPr/>
        <p:txBody>
          <a:bodyPr>
            <a:normAutofit/>
          </a:bodyPr>
          <a:lstStyle/>
          <a:p>
            <a:r>
              <a:rPr lang="en-US" dirty="0"/>
              <a:t>The syntax of first-order logic is designed to make it easy to say things about objects</a:t>
            </a:r>
          </a:p>
          <a:p>
            <a:r>
              <a:rPr lang="en-US" b="1" dirty="0"/>
              <a:t>Description logics</a:t>
            </a:r>
            <a:r>
              <a:rPr lang="en-US" dirty="0"/>
              <a:t> are notations that are designed to make it easier to describe definitions and properties of categories</a:t>
            </a:r>
          </a:p>
          <a:p>
            <a:r>
              <a:rPr lang="en-US" dirty="0"/>
              <a:t>The principal inference tasks for description logics are </a:t>
            </a:r>
            <a:r>
              <a:rPr lang="en-US" b="1" dirty="0"/>
              <a:t>subsumption</a:t>
            </a:r>
            <a:r>
              <a:rPr lang="en-US" dirty="0"/>
              <a:t> (checking if one category is a subset of another by comparing their definitions) and </a:t>
            </a:r>
            <a:r>
              <a:rPr lang="en-US" b="1" dirty="0"/>
              <a:t>classification</a:t>
            </a:r>
            <a:r>
              <a:rPr lang="en-US" dirty="0"/>
              <a:t> (checking whether an object belongs to a category). </a:t>
            </a:r>
          </a:p>
          <a:p>
            <a:r>
              <a:rPr lang="en-US" dirty="0"/>
              <a:t>Some systems also include </a:t>
            </a:r>
            <a:r>
              <a:rPr lang="en-US" b="1" dirty="0"/>
              <a:t>consistency</a:t>
            </a:r>
            <a:r>
              <a:rPr lang="en-US" dirty="0"/>
              <a:t> of a category definition-whether the membership criteria are logically satisfiable</a:t>
            </a:r>
          </a:p>
        </p:txBody>
      </p:sp>
    </p:spTree>
    <p:extLst>
      <p:ext uri="{BB962C8B-B14F-4D97-AF65-F5344CB8AC3E}">
        <p14:creationId xmlns:p14="http://schemas.microsoft.com/office/powerpoint/2010/main" val="12382957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3BBA4-7D9C-EBA6-8E51-6BDF71A54ACF}"/>
              </a:ext>
            </a:extLst>
          </p:cNvPr>
          <p:cNvSpPr>
            <a:spLocks noGrp="1"/>
          </p:cNvSpPr>
          <p:nvPr>
            <p:ph type="title" idx="4294967295"/>
          </p:nvPr>
        </p:nvSpPr>
        <p:spPr>
          <a:xfrm>
            <a:off x="1545475" y="272849"/>
            <a:ext cx="9604375" cy="1049337"/>
          </a:xfrm>
        </p:spPr>
        <p:txBody>
          <a:bodyPr/>
          <a:lstStyle/>
          <a:p>
            <a:r>
              <a:rPr lang="en-US" dirty="0"/>
              <a:t>clustering</a:t>
            </a:r>
          </a:p>
        </p:txBody>
      </p:sp>
      <p:pic>
        <p:nvPicPr>
          <p:cNvPr id="5" name="Content Placeholder 4">
            <a:extLst>
              <a:ext uri="{FF2B5EF4-FFF2-40B4-BE49-F238E27FC236}">
                <a16:creationId xmlns:a16="http://schemas.microsoft.com/office/drawing/2014/main" id="{86EDA6D8-A9BA-184E-1947-999A8E55A4CD}"/>
              </a:ext>
            </a:extLst>
          </p:cNvPr>
          <p:cNvPicPr>
            <a:picLocks noGrp="1" noChangeAspect="1"/>
          </p:cNvPicPr>
          <p:nvPr>
            <p:ph idx="4294967295"/>
          </p:nvPr>
        </p:nvPicPr>
        <p:blipFill>
          <a:blip r:embed="rId2"/>
          <a:stretch>
            <a:fillRect/>
          </a:stretch>
        </p:blipFill>
        <p:spPr>
          <a:xfrm>
            <a:off x="1545475" y="963772"/>
            <a:ext cx="6068983" cy="4070340"/>
          </a:xfrm>
        </p:spPr>
      </p:pic>
      <p:sp>
        <p:nvSpPr>
          <p:cNvPr id="6" name="TextBox 5">
            <a:extLst>
              <a:ext uri="{FF2B5EF4-FFF2-40B4-BE49-F238E27FC236}">
                <a16:creationId xmlns:a16="http://schemas.microsoft.com/office/drawing/2014/main" id="{FA773C2B-58AB-9C7B-0627-26AAACADAF8F}"/>
              </a:ext>
            </a:extLst>
          </p:cNvPr>
          <p:cNvSpPr txBox="1"/>
          <p:nvPr/>
        </p:nvSpPr>
        <p:spPr>
          <a:xfrm>
            <a:off x="1736668" y="5366955"/>
            <a:ext cx="4528547" cy="369332"/>
          </a:xfrm>
          <a:prstGeom prst="rect">
            <a:avLst/>
          </a:prstGeom>
          <a:noFill/>
        </p:spPr>
        <p:txBody>
          <a:bodyPr wrap="none" rtlCol="0">
            <a:spAutoFit/>
          </a:bodyPr>
          <a:lstStyle/>
          <a:p>
            <a:r>
              <a:rPr lang="en-US" b="1" dirty="0"/>
              <a:t>Clustering </a:t>
            </a:r>
            <a:r>
              <a:rPr lang="en-US" dirty="0"/>
              <a:t>= </a:t>
            </a:r>
            <a:r>
              <a:rPr lang="en-US" b="1" dirty="0"/>
              <a:t>join tree</a:t>
            </a:r>
            <a:r>
              <a:rPr lang="en-US" dirty="0"/>
              <a:t>, creates </a:t>
            </a:r>
            <a:r>
              <a:rPr lang="en-US" b="1" dirty="0" err="1"/>
              <a:t>meganodes</a:t>
            </a:r>
            <a:endParaRPr lang="en-US" b="1" dirty="0"/>
          </a:p>
        </p:txBody>
      </p:sp>
    </p:spTree>
    <p:extLst>
      <p:ext uri="{BB962C8B-B14F-4D97-AF65-F5344CB8AC3E}">
        <p14:creationId xmlns:p14="http://schemas.microsoft.com/office/powerpoint/2010/main" val="3941796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B903B-4FA9-4562-AB51-2D2CB769FE48}"/>
              </a:ext>
            </a:extLst>
          </p:cNvPr>
          <p:cNvSpPr>
            <a:spLocks noGrp="1"/>
          </p:cNvSpPr>
          <p:nvPr>
            <p:ph type="title"/>
          </p:nvPr>
        </p:nvSpPr>
        <p:spPr>
          <a:xfrm>
            <a:off x="827882" y="795641"/>
            <a:ext cx="10850668" cy="1049235"/>
          </a:xfrm>
        </p:spPr>
        <p:txBody>
          <a:bodyPr/>
          <a:lstStyle/>
          <a:p>
            <a:r>
              <a:rPr lang="en-US" dirty="0"/>
              <a:t>Hollywood ending CS Movie (pick of the week)</a:t>
            </a:r>
          </a:p>
        </p:txBody>
      </p:sp>
      <p:sp>
        <p:nvSpPr>
          <p:cNvPr id="3" name="Content Placeholder 2">
            <a:extLst>
              <a:ext uri="{FF2B5EF4-FFF2-40B4-BE49-F238E27FC236}">
                <a16:creationId xmlns:a16="http://schemas.microsoft.com/office/drawing/2014/main" id="{34F496D0-6FA6-7F78-C2FA-EADE752C59FB}"/>
              </a:ext>
            </a:extLst>
          </p:cNvPr>
          <p:cNvSpPr>
            <a:spLocks noGrp="1"/>
          </p:cNvSpPr>
          <p:nvPr>
            <p:ph idx="1"/>
          </p:nvPr>
        </p:nvSpPr>
        <p:spPr/>
        <p:txBody>
          <a:bodyPr/>
          <a:lstStyle/>
          <a:p>
            <a:r>
              <a:rPr lang="en-US" dirty="0"/>
              <a:t>Her (2013)</a:t>
            </a:r>
          </a:p>
          <a:p>
            <a:endParaRPr lang="en-US" dirty="0"/>
          </a:p>
          <a:p>
            <a:r>
              <a:rPr lang="en-US" b="0" i="0" dirty="0">
                <a:effectLst/>
                <a:latin typeface="Roboto" panose="02000000000000000000" pitchFamily="2" charset="0"/>
              </a:rPr>
              <a:t>In a near future, a lonely writer develops an unlikely relationship with an operating system designed to meet his every need.</a:t>
            </a:r>
            <a:endParaRPr lang="en-US" dirty="0"/>
          </a:p>
        </p:txBody>
      </p:sp>
    </p:spTree>
    <p:extLst>
      <p:ext uri="{BB962C8B-B14F-4D97-AF65-F5344CB8AC3E}">
        <p14:creationId xmlns:p14="http://schemas.microsoft.com/office/powerpoint/2010/main" val="565021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14DBE-BB4B-52F5-78E5-9C92D3437A21}"/>
              </a:ext>
            </a:extLst>
          </p:cNvPr>
          <p:cNvSpPr>
            <a:spLocks noGrp="1"/>
          </p:cNvSpPr>
          <p:nvPr>
            <p:ph type="title"/>
          </p:nvPr>
        </p:nvSpPr>
        <p:spPr/>
        <p:txBody>
          <a:bodyPr/>
          <a:lstStyle/>
          <a:p>
            <a:r>
              <a:rPr lang="en-US" dirty="0"/>
              <a:t>Agents – human perspective</a:t>
            </a:r>
          </a:p>
        </p:txBody>
      </p:sp>
      <p:sp>
        <p:nvSpPr>
          <p:cNvPr id="3" name="Content Placeholder 2">
            <a:extLst>
              <a:ext uri="{FF2B5EF4-FFF2-40B4-BE49-F238E27FC236}">
                <a16:creationId xmlns:a16="http://schemas.microsoft.com/office/drawing/2014/main" id="{2A5205AA-3688-725A-B386-0FA3FFE0F071}"/>
              </a:ext>
            </a:extLst>
          </p:cNvPr>
          <p:cNvSpPr>
            <a:spLocks noGrp="1"/>
          </p:cNvSpPr>
          <p:nvPr>
            <p:ph idx="1"/>
          </p:nvPr>
        </p:nvSpPr>
        <p:spPr/>
        <p:txBody>
          <a:bodyPr/>
          <a:lstStyle/>
          <a:p>
            <a:r>
              <a:rPr lang="en-US" dirty="0"/>
              <a:t>We perceive light, and electricity (not much for magnetism, but yes for birds), sounds, smells (chemicals), touch, heat, body position</a:t>
            </a:r>
          </a:p>
          <a:p>
            <a:r>
              <a:rPr lang="en-US" dirty="0"/>
              <a:t>Our receptors send signals to our brains, and we may react.</a:t>
            </a:r>
          </a:p>
          <a:p>
            <a:r>
              <a:rPr lang="en-US" dirty="0"/>
              <a:t>Action or reactions might be movement, attention, talking, chewing, writing, typing, or some other interaction with the environment</a:t>
            </a:r>
          </a:p>
        </p:txBody>
      </p:sp>
    </p:spTree>
    <p:extLst>
      <p:ext uri="{BB962C8B-B14F-4D97-AF65-F5344CB8AC3E}">
        <p14:creationId xmlns:p14="http://schemas.microsoft.com/office/powerpoint/2010/main" val="1184247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74FD1D-227E-99AB-11F8-035B877BA139}"/>
              </a:ext>
            </a:extLst>
          </p:cNvPr>
          <p:cNvPicPr>
            <a:picLocks noChangeAspect="1"/>
          </p:cNvPicPr>
          <p:nvPr/>
        </p:nvPicPr>
        <p:blipFill>
          <a:blip r:embed="rId2"/>
          <a:stretch>
            <a:fillRect/>
          </a:stretch>
        </p:blipFill>
        <p:spPr>
          <a:xfrm>
            <a:off x="935083" y="396376"/>
            <a:ext cx="10229306" cy="5666497"/>
          </a:xfrm>
          <a:prstGeom prst="rect">
            <a:avLst/>
          </a:prstGeom>
        </p:spPr>
      </p:pic>
    </p:spTree>
    <p:extLst>
      <p:ext uri="{BB962C8B-B14F-4D97-AF65-F5344CB8AC3E}">
        <p14:creationId xmlns:p14="http://schemas.microsoft.com/office/powerpoint/2010/main" val="1274085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9AE9-E5AF-98C1-D75F-85CB4E113A1E}"/>
              </a:ext>
            </a:extLst>
          </p:cNvPr>
          <p:cNvSpPr>
            <a:spLocks noGrp="1"/>
          </p:cNvSpPr>
          <p:nvPr>
            <p:ph type="title"/>
          </p:nvPr>
        </p:nvSpPr>
        <p:spPr/>
        <p:txBody>
          <a:bodyPr/>
          <a:lstStyle/>
          <a:p>
            <a:r>
              <a:rPr lang="en-US" dirty="0"/>
              <a:t>Good behavior: The concept of rationality</a:t>
            </a:r>
          </a:p>
        </p:txBody>
      </p:sp>
      <p:sp>
        <p:nvSpPr>
          <p:cNvPr id="3" name="Content Placeholder 2">
            <a:extLst>
              <a:ext uri="{FF2B5EF4-FFF2-40B4-BE49-F238E27FC236}">
                <a16:creationId xmlns:a16="http://schemas.microsoft.com/office/drawing/2014/main" id="{01036CD6-906D-0F2D-7E23-7A06D77E122A}"/>
              </a:ext>
            </a:extLst>
          </p:cNvPr>
          <p:cNvSpPr>
            <a:spLocks noGrp="1"/>
          </p:cNvSpPr>
          <p:nvPr>
            <p:ph idx="1"/>
          </p:nvPr>
        </p:nvSpPr>
        <p:spPr/>
        <p:txBody>
          <a:bodyPr/>
          <a:lstStyle/>
          <a:p>
            <a:r>
              <a:rPr lang="en-US" b="1" dirty="0"/>
              <a:t>Rational Agent </a:t>
            </a:r>
            <a:r>
              <a:rPr lang="en-US" dirty="0"/>
              <a:t>– does the “right” thing</a:t>
            </a:r>
          </a:p>
          <a:p>
            <a:r>
              <a:rPr lang="en-US" dirty="0"/>
              <a:t>Performance Measures:</a:t>
            </a:r>
          </a:p>
          <a:p>
            <a:r>
              <a:rPr lang="en-US" b="1" dirty="0"/>
              <a:t>Consequentialism</a:t>
            </a:r>
            <a:r>
              <a:rPr lang="en-US" dirty="0"/>
              <a:t> – Evaluate (an agent’s) behavior by its consequences</a:t>
            </a:r>
          </a:p>
          <a:p>
            <a:r>
              <a:rPr lang="en-US" b="1" dirty="0"/>
              <a:t>Utilitarianism</a:t>
            </a:r>
            <a:r>
              <a:rPr lang="en-US" dirty="0"/>
              <a:t> – Evaluate (an agent’s) behavior by its utility (usefulness)</a:t>
            </a:r>
          </a:p>
          <a:p>
            <a:r>
              <a:rPr lang="en-US" dirty="0"/>
              <a:t>&gt; As a general rule, it is better to design performance measures according to what one actually wants to be achieved in the environment, rather than according to how the agent should behave</a:t>
            </a:r>
          </a:p>
          <a:p>
            <a:endParaRPr lang="en-US" dirty="0"/>
          </a:p>
        </p:txBody>
      </p:sp>
    </p:spTree>
    <p:extLst>
      <p:ext uri="{BB962C8B-B14F-4D97-AF65-F5344CB8AC3E}">
        <p14:creationId xmlns:p14="http://schemas.microsoft.com/office/powerpoint/2010/main" val="248503790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9367</TotalTime>
  <Words>3741</Words>
  <Application>Microsoft Office PowerPoint</Application>
  <PresentationFormat>Widescreen</PresentationFormat>
  <Paragraphs>284</Paragraphs>
  <Slides>64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64</vt:i4>
      </vt:variant>
    </vt:vector>
  </HeadingPairs>
  <TitlesOfParts>
    <vt:vector size="73" baseType="lpstr">
      <vt:lpstr>Arial</vt:lpstr>
      <vt:lpstr>Calibri</vt:lpstr>
      <vt:lpstr>Cambria Math</vt:lpstr>
      <vt:lpstr>Gill Sans MT</vt:lpstr>
      <vt:lpstr>Google Sans</vt:lpstr>
      <vt:lpstr>Nimbus Roman No9 L</vt:lpstr>
      <vt:lpstr>Roboto</vt:lpstr>
      <vt:lpstr>Times New Roman</vt:lpstr>
      <vt:lpstr>Gallery</vt:lpstr>
      <vt:lpstr>Machine learning</vt:lpstr>
      <vt:lpstr>Attendance</vt:lpstr>
      <vt:lpstr>Agents ~Five attributes</vt:lpstr>
      <vt:lpstr>Agents – human perspective</vt:lpstr>
      <vt:lpstr>Speaking of lawyers…</vt:lpstr>
      <vt:lpstr>Agents interact with  the environment</vt:lpstr>
      <vt:lpstr>Agents – human perspective</vt:lpstr>
      <vt:lpstr>PowerPoint Presentation</vt:lpstr>
      <vt:lpstr>Good behavior: The concept of rationality</vt:lpstr>
      <vt:lpstr>Rationality depends on four things</vt:lpstr>
      <vt:lpstr>Definition of a rational agent</vt:lpstr>
      <vt:lpstr>Omniscience, learning, and autonomy</vt:lpstr>
      <vt:lpstr>the task environment</vt:lpstr>
      <vt:lpstr>The task environment</vt:lpstr>
      <vt:lpstr>The task environment</vt:lpstr>
      <vt:lpstr>PowerPoint Presentation</vt:lpstr>
      <vt:lpstr>The structure of agents</vt:lpstr>
      <vt:lpstr>PowerPoint Presentation</vt:lpstr>
      <vt:lpstr>The structure of agents</vt:lpstr>
      <vt:lpstr>PowerPoint Presentation</vt:lpstr>
      <vt:lpstr>PowerPoint Presentation</vt:lpstr>
      <vt:lpstr>The structure of agents</vt:lpstr>
      <vt:lpstr>The structure of agents</vt:lpstr>
      <vt:lpstr>PowerPoint Presentation</vt:lpstr>
      <vt:lpstr>The structure of agents</vt:lpstr>
      <vt:lpstr>PowerPoint Presentation</vt:lpstr>
      <vt:lpstr>Chatgpt</vt:lpstr>
      <vt:lpstr>chatgpt</vt:lpstr>
      <vt:lpstr>chatgpt</vt:lpstr>
      <vt:lpstr>Chatgpt – final project</vt:lpstr>
      <vt:lpstr>Chatgpt – final project</vt:lpstr>
      <vt:lpstr>Chatgpt – final project</vt:lpstr>
      <vt:lpstr>Game theory</vt:lpstr>
      <vt:lpstr>Search versus lookup</vt:lpstr>
      <vt:lpstr>Monte carlo search tree</vt:lpstr>
      <vt:lpstr>Monte Carlo Tree search</vt:lpstr>
      <vt:lpstr>Monte carlo search tree</vt:lpstr>
      <vt:lpstr>Stochastic games</vt:lpstr>
      <vt:lpstr>Partially observable games</vt:lpstr>
      <vt:lpstr>Card games</vt:lpstr>
      <vt:lpstr>Limitations of game search algorithms</vt:lpstr>
      <vt:lpstr>Ontological engineering</vt:lpstr>
      <vt:lpstr>Ontological engineering</vt:lpstr>
      <vt:lpstr>Categories and objects</vt:lpstr>
      <vt:lpstr>Categories and objects</vt:lpstr>
      <vt:lpstr>Physical composition</vt:lpstr>
      <vt:lpstr>Physical composition</vt:lpstr>
      <vt:lpstr>measurements</vt:lpstr>
      <vt:lpstr>Insert: Natural kind categories</vt:lpstr>
      <vt:lpstr>Objects: Things and stuff</vt:lpstr>
      <vt:lpstr>Events and time</vt:lpstr>
      <vt:lpstr>Fluents and objects</vt:lpstr>
      <vt:lpstr>Mental objects and modal logic</vt:lpstr>
      <vt:lpstr>Mental objects and modal logic</vt:lpstr>
      <vt:lpstr>Mental objects and modal logic</vt:lpstr>
      <vt:lpstr>Mental objects and modal logic</vt:lpstr>
      <vt:lpstr>Mental objects and modal logic</vt:lpstr>
      <vt:lpstr>Mental objects and modal logic</vt:lpstr>
      <vt:lpstr>Mental objects and modal logic</vt:lpstr>
      <vt:lpstr>Reasoning systems for categories</vt:lpstr>
      <vt:lpstr>Semantic graphs</vt:lpstr>
      <vt:lpstr>Description logics</vt:lpstr>
      <vt:lpstr>clustering</vt:lpstr>
      <vt:lpstr>Hollywood ending CS Movie (pick of the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Chris Geggis</dc:creator>
  <cp:lastModifiedBy>Chris Geggis</cp:lastModifiedBy>
  <cp:revision>11</cp:revision>
  <dcterms:created xsi:type="dcterms:W3CDTF">2022-09-17T21:50:19Z</dcterms:created>
  <dcterms:modified xsi:type="dcterms:W3CDTF">2023-02-02T18:33:54Z</dcterms:modified>
</cp:coreProperties>
</file>