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60" r:id="rId3"/>
    <p:sldId id="317" r:id="rId4"/>
    <p:sldId id="321" r:id="rId5"/>
    <p:sldId id="322" r:id="rId6"/>
    <p:sldId id="295" r:id="rId7"/>
    <p:sldId id="281" r:id="rId8"/>
    <p:sldId id="323" r:id="rId9"/>
    <p:sldId id="301" r:id="rId10"/>
    <p:sldId id="302" r:id="rId11"/>
    <p:sldId id="283" r:id="rId12"/>
    <p:sldId id="300" r:id="rId13"/>
    <p:sldId id="303" r:id="rId14"/>
    <p:sldId id="259" r:id="rId15"/>
    <p:sldId id="277" r:id="rId16"/>
    <p:sldId id="280" r:id="rId17"/>
    <p:sldId id="293" r:id="rId18"/>
    <p:sldId id="285" r:id="rId19"/>
    <p:sldId id="304" r:id="rId20"/>
    <p:sldId id="305" r:id="rId21"/>
    <p:sldId id="306" r:id="rId22"/>
    <p:sldId id="307" r:id="rId23"/>
    <p:sldId id="308" r:id="rId24"/>
    <p:sldId id="309" r:id="rId25"/>
    <p:sldId id="310" r:id="rId26"/>
    <p:sldId id="291" r:id="rId27"/>
    <p:sldId id="311" r:id="rId28"/>
    <p:sldId id="312" r:id="rId29"/>
    <p:sldId id="313" r:id="rId30"/>
    <p:sldId id="292" r:id="rId31"/>
    <p:sldId id="314" r:id="rId32"/>
    <p:sldId id="315" r:id="rId33"/>
    <p:sldId id="316" r:id="rId34"/>
    <p:sldId id="318" r:id="rId35"/>
    <p:sldId id="319" r:id="rId36"/>
    <p:sldId id="320" r:id="rId37"/>
    <p:sldId id="268" r:id="rId38"/>
    <p:sldId id="28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4"/>
    <p:restoredTop sz="96018"/>
  </p:normalViewPr>
  <p:slideViewPr>
    <p:cSldViewPr snapToGrid="0" snapToObjects="1">
      <p:cViewPr varScale="1">
        <p:scale>
          <a:sx n="113" d="100"/>
          <a:sy n="113" d="100"/>
        </p:scale>
        <p:origin x="13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82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26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27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87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38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80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42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916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181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466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790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35598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Proto-Sinaitic_scrip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iindex.stanford.edu/"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WXuK6gekU1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2D49-B4B8-794D-BF67-4158FFFB1D04}"/>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6092FDEA-AC40-A74A-9117-0CFE5642CC1A}"/>
              </a:ext>
            </a:extLst>
          </p:cNvPr>
          <p:cNvSpPr>
            <a:spLocks noGrp="1"/>
          </p:cNvSpPr>
          <p:nvPr>
            <p:ph type="subTitle" idx="1"/>
          </p:nvPr>
        </p:nvSpPr>
        <p:spPr/>
        <p:txBody>
          <a:bodyPr/>
          <a:lstStyle/>
          <a:p>
            <a:r>
              <a:rPr lang="en-US" dirty="0"/>
              <a:t>Chris Geggis</a:t>
            </a:r>
          </a:p>
          <a:p>
            <a:r>
              <a:rPr lang="en-US" dirty="0"/>
              <a:t>1/26/2023</a:t>
            </a:r>
          </a:p>
        </p:txBody>
      </p:sp>
    </p:spTree>
    <p:extLst>
      <p:ext uri="{BB962C8B-B14F-4D97-AF65-F5344CB8AC3E}">
        <p14:creationId xmlns:p14="http://schemas.microsoft.com/office/powerpoint/2010/main" val="226782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12AC-6409-E462-05E4-D1786755A4D6}"/>
              </a:ext>
            </a:extLst>
          </p:cNvPr>
          <p:cNvSpPr>
            <a:spLocks noGrp="1"/>
          </p:cNvSpPr>
          <p:nvPr>
            <p:ph type="title"/>
          </p:nvPr>
        </p:nvSpPr>
        <p:spPr/>
        <p:txBody>
          <a:bodyPr/>
          <a:lstStyle/>
          <a:p>
            <a:r>
              <a:rPr lang="en-US" dirty="0"/>
              <a:t>Nonparametric models</a:t>
            </a:r>
          </a:p>
        </p:txBody>
      </p:sp>
      <p:sp>
        <p:nvSpPr>
          <p:cNvPr id="3" name="Content Placeholder 2">
            <a:extLst>
              <a:ext uri="{FF2B5EF4-FFF2-40B4-BE49-F238E27FC236}">
                <a16:creationId xmlns:a16="http://schemas.microsoft.com/office/drawing/2014/main" id="{96C0C013-DE24-49D2-F57A-EAD28BF3B31A}"/>
              </a:ext>
            </a:extLst>
          </p:cNvPr>
          <p:cNvSpPr>
            <a:spLocks noGrp="1"/>
          </p:cNvSpPr>
          <p:nvPr>
            <p:ph idx="1"/>
          </p:nvPr>
        </p:nvSpPr>
        <p:spPr/>
        <p:txBody>
          <a:bodyPr/>
          <a:lstStyle/>
          <a:p>
            <a:r>
              <a:rPr lang="en-US" dirty="0"/>
              <a:t>Not based on a math model</a:t>
            </a:r>
          </a:p>
          <a:p>
            <a:r>
              <a:rPr lang="en-US" dirty="0"/>
              <a:t>These models learn from the data itself</a:t>
            </a:r>
          </a:p>
          <a:p>
            <a:r>
              <a:rPr lang="en-US" dirty="0"/>
              <a:t>Good for problems where the input data is not well-defined or is too complex to be modeled with a parametric model</a:t>
            </a:r>
          </a:p>
          <a:p>
            <a:r>
              <a:rPr lang="en-US" dirty="0"/>
              <a:t>Examples include: Decision trees, Support Vector Machines</a:t>
            </a:r>
          </a:p>
        </p:txBody>
      </p:sp>
    </p:spTree>
    <p:extLst>
      <p:ext uri="{BB962C8B-B14F-4D97-AF65-F5344CB8AC3E}">
        <p14:creationId xmlns:p14="http://schemas.microsoft.com/office/powerpoint/2010/main" val="25503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F169-1C9B-3D44-B720-2E794719C3BD}"/>
              </a:ext>
            </a:extLst>
          </p:cNvPr>
          <p:cNvSpPr>
            <a:spLocks noGrp="1"/>
          </p:cNvSpPr>
          <p:nvPr>
            <p:ph type="title"/>
          </p:nvPr>
        </p:nvSpPr>
        <p:spPr/>
        <p:txBody>
          <a:bodyPr/>
          <a:lstStyle/>
          <a:p>
            <a:r>
              <a:rPr lang="en-US" dirty="0"/>
              <a:t>Kaggle competition</a:t>
            </a:r>
          </a:p>
        </p:txBody>
      </p:sp>
      <p:sp>
        <p:nvSpPr>
          <p:cNvPr id="3" name="Content Placeholder 2">
            <a:extLst>
              <a:ext uri="{FF2B5EF4-FFF2-40B4-BE49-F238E27FC236}">
                <a16:creationId xmlns:a16="http://schemas.microsoft.com/office/drawing/2014/main" id="{1D1F29DA-AB70-3C48-AA95-F569FEEC4A1C}"/>
              </a:ext>
            </a:extLst>
          </p:cNvPr>
          <p:cNvSpPr>
            <a:spLocks noGrp="1"/>
          </p:cNvSpPr>
          <p:nvPr>
            <p:ph idx="1"/>
          </p:nvPr>
        </p:nvSpPr>
        <p:spPr/>
        <p:txBody>
          <a:bodyPr/>
          <a:lstStyle/>
          <a:p>
            <a:r>
              <a:rPr lang="en-US" dirty="0">
                <a:hlinkClick r:id="rId2"/>
              </a:rPr>
              <a:t>Kaggle Competition Website</a:t>
            </a:r>
            <a:endParaRPr lang="en-US" dirty="0"/>
          </a:p>
          <a:p>
            <a:endParaRPr lang="en-US" dirty="0"/>
          </a:p>
        </p:txBody>
      </p:sp>
    </p:spTree>
    <p:extLst>
      <p:ext uri="{BB962C8B-B14F-4D97-AF65-F5344CB8AC3E}">
        <p14:creationId xmlns:p14="http://schemas.microsoft.com/office/powerpoint/2010/main" val="272529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F895-DF4E-B3AD-4AAE-7DE26C7B02C3}"/>
              </a:ext>
            </a:extLst>
          </p:cNvPr>
          <p:cNvSpPr>
            <a:spLocks noGrp="1"/>
          </p:cNvSpPr>
          <p:nvPr>
            <p:ph type="title"/>
          </p:nvPr>
        </p:nvSpPr>
        <p:spPr/>
        <p:txBody>
          <a:bodyPr/>
          <a:lstStyle/>
          <a:p>
            <a:r>
              <a:rPr lang="en-US" dirty="0"/>
              <a:t>Terms you should pick up on</a:t>
            </a:r>
          </a:p>
        </p:txBody>
      </p:sp>
      <p:sp>
        <p:nvSpPr>
          <p:cNvPr id="3" name="Content Placeholder 2">
            <a:extLst>
              <a:ext uri="{FF2B5EF4-FFF2-40B4-BE49-F238E27FC236}">
                <a16:creationId xmlns:a16="http://schemas.microsoft.com/office/drawing/2014/main" id="{3EF79F94-B297-EE1C-1D80-62FC7909F2B6}"/>
              </a:ext>
            </a:extLst>
          </p:cNvPr>
          <p:cNvSpPr>
            <a:spLocks noGrp="1"/>
          </p:cNvSpPr>
          <p:nvPr>
            <p:ph idx="1"/>
          </p:nvPr>
        </p:nvSpPr>
        <p:spPr/>
        <p:txBody>
          <a:bodyPr/>
          <a:lstStyle/>
          <a:p>
            <a:r>
              <a:rPr lang="en-US" dirty="0"/>
              <a:t>Supervised vs Unsupervised Learning</a:t>
            </a:r>
          </a:p>
          <a:p>
            <a:r>
              <a:rPr lang="en-US" dirty="0"/>
              <a:t>Classification vs Regression</a:t>
            </a:r>
          </a:p>
          <a:p>
            <a:r>
              <a:rPr lang="en-US" dirty="0"/>
              <a:t>Parametric vs Nonparametric</a:t>
            </a:r>
          </a:p>
          <a:p>
            <a:r>
              <a:rPr lang="en-US" dirty="0"/>
              <a:t>Parameters vs Hyperparameters</a:t>
            </a:r>
          </a:p>
          <a:p>
            <a:r>
              <a:rPr lang="en-US" dirty="0"/>
              <a:t>Models, hypothesis (space)</a:t>
            </a:r>
          </a:p>
          <a:p>
            <a:r>
              <a:rPr lang="en-US" dirty="0"/>
              <a:t>Clustering</a:t>
            </a:r>
          </a:p>
          <a:p>
            <a:endParaRPr lang="en-US" dirty="0"/>
          </a:p>
          <a:p>
            <a:endParaRPr lang="en-US" dirty="0"/>
          </a:p>
          <a:p>
            <a:endParaRPr lang="en-US" dirty="0"/>
          </a:p>
        </p:txBody>
      </p:sp>
    </p:spTree>
    <p:extLst>
      <p:ext uri="{BB962C8B-B14F-4D97-AF65-F5344CB8AC3E}">
        <p14:creationId xmlns:p14="http://schemas.microsoft.com/office/powerpoint/2010/main" val="182627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CD18-0533-79FB-658C-E062344A1175}"/>
              </a:ext>
            </a:extLst>
          </p:cNvPr>
          <p:cNvSpPr>
            <a:spLocks noGrp="1"/>
          </p:cNvSpPr>
          <p:nvPr>
            <p:ph type="title"/>
          </p:nvPr>
        </p:nvSpPr>
        <p:spPr/>
        <p:txBody>
          <a:bodyPr/>
          <a:lstStyle/>
          <a:p>
            <a:r>
              <a:rPr lang="en-US" dirty="0"/>
              <a:t>More ml terms</a:t>
            </a:r>
          </a:p>
        </p:txBody>
      </p:sp>
      <p:sp>
        <p:nvSpPr>
          <p:cNvPr id="3" name="Content Placeholder 2">
            <a:extLst>
              <a:ext uri="{FF2B5EF4-FFF2-40B4-BE49-F238E27FC236}">
                <a16:creationId xmlns:a16="http://schemas.microsoft.com/office/drawing/2014/main" id="{7CE85850-55D3-AAE7-CCC4-7610314C92B5}"/>
              </a:ext>
            </a:extLst>
          </p:cNvPr>
          <p:cNvSpPr>
            <a:spLocks noGrp="1"/>
          </p:cNvSpPr>
          <p:nvPr>
            <p:ph idx="1"/>
          </p:nvPr>
        </p:nvSpPr>
        <p:spPr/>
        <p:txBody>
          <a:bodyPr/>
          <a:lstStyle/>
          <a:p>
            <a:r>
              <a:rPr lang="en-US" dirty="0"/>
              <a:t>Agent, Environment</a:t>
            </a:r>
          </a:p>
          <a:p>
            <a:r>
              <a:rPr lang="en-US" dirty="0"/>
              <a:t>Training, Test, and Validation Datasets</a:t>
            </a:r>
          </a:p>
          <a:p>
            <a:r>
              <a:rPr lang="en-US" dirty="0"/>
              <a:t>Contextual Evidence</a:t>
            </a:r>
          </a:p>
          <a:p>
            <a:r>
              <a:rPr lang="en-US" dirty="0"/>
              <a:t>Arrays, Matrices, Tensors</a:t>
            </a:r>
          </a:p>
          <a:p>
            <a:r>
              <a:rPr lang="en-US" dirty="0"/>
              <a:t>Data Mining, Labeling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361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C15E-26B7-BBC5-CCBC-82CCBDF44EF0}"/>
              </a:ext>
            </a:extLst>
          </p:cNvPr>
          <p:cNvSpPr>
            <a:spLocks noGrp="1"/>
          </p:cNvSpPr>
          <p:nvPr>
            <p:ph type="title"/>
          </p:nvPr>
        </p:nvSpPr>
        <p:spPr>
          <a:xfrm>
            <a:off x="1360869" y="582591"/>
            <a:ext cx="9686542" cy="932942"/>
          </a:xfrm>
        </p:spPr>
        <p:txBody>
          <a:bodyPr>
            <a:noAutofit/>
          </a:bodyPr>
          <a:lstStyle/>
          <a:p>
            <a:r>
              <a:rPr lang="en-US" sz="4000" dirty="0"/>
              <a:t>Debugging</a:t>
            </a:r>
          </a:p>
        </p:txBody>
      </p:sp>
      <p:sp>
        <p:nvSpPr>
          <p:cNvPr id="3" name="Content Placeholder 2">
            <a:extLst>
              <a:ext uri="{FF2B5EF4-FFF2-40B4-BE49-F238E27FC236}">
                <a16:creationId xmlns:a16="http://schemas.microsoft.com/office/drawing/2014/main" id="{E832C369-A67E-7717-6B9C-1EEA0DF38D8B}"/>
              </a:ext>
            </a:extLst>
          </p:cNvPr>
          <p:cNvSpPr>
            <a:spLocks noGrp="1"/>
          </p:cNvSpPr>
          <p:nvPr>
            <p:ph idx="1"/>
          </p:nvPr>
        </p:nvSpPr>
        <p:spPr>
          <a:xfrm>
            <a:off x="1251140" y="2321434"/>
            <a:ext cx="9905999" cy="3088766"/>
          </a:xfrm>
        </p:spPr>
        <p:txBody>
          <a:bodyPr/>
          <a:lstStyle/>
          <a:p>
            <a:r>
              <a:rPr lang="en-US" dirty="0"/>
              <a:t>import </a:t>
            </a:r>
            <a:r>
              <a:rPr lang="en-US" dirty="0" err="1"/>
              <a:t>pdb</a:t>
            </a:r>
            <a:r>
              <a:rPr lang="en-US" dirty="0"/>
              <a:t>; </a:t>
            </a:r>
            <a:r>
              <a:rPr lang="en-US" dirty="0" err="1"/>
              <a:t>pdb.set_trace</a:t>
            </a:r>
            <a:r>
              <a:rPr lang="en-US" dirty="0"/>
              <a:t>()</a:t>
            </a:r>
          </a:p>
          <a:p>
            <a:endParaRPr lang="en-US" dirty="0"/>
          </a:p>
          <a:p>
            <a:r>
              <a:rPr lang="en-US" dirty="0"/>
              <a:t>OR</a:t>
            </a:r>
          </a:p>
          <a:p>
            <a:endParaRPr lang="en-US" dirty="0"/>
          </a:p>
          <a:p>
            <a:r>
              <a:rPr lang="en-US" dirty="0"/>
              <a:t>$ python –m </a:t>
            </a:r>
            <a:r>
              <a:rPr lang="en-US" dirty="0" err="1"/>
              <a:t>pdb</a:t>
            </a:r>
            <a:r>
              <a:rPr lang="en-US" dirty="0"/>
              <a:t> MyProg.py</a:t>
            </a:r>
          </a:p>
        </p:txBody>
      </p:sp>
    </p:spTree>
    <p:extLst>
      <p:ext uri="{BB962C8B-B14F-4D97-AF65-F5344CB8AC3E}">
        <p14:creationId xmlns:p14="http://schemas.microsoft.com/office/powerpoint/2010/main" val="128473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0481-9602-AA2C-1908-B208294F0B9B}"/>
              </a:ext>
            </a:extLst>
          </p:cNvPr>
          <p:cNvSpPr>
            <a:spLocks noGrp="1"/>
          </p:cNvSpPr>
          <p:nvPr>
            <p:ph type="title"/>
          </p:nvPr>
        </p:nvSpPr>
        <p:spPr/>
        <p:txBody>
          <a:bodyPr/>
          <a:lstStyle/>
          <a:p>
            <a:r>
              <a:rPr lang="en-US" dirty="0"/>
              <a:t>Helpful tricks</a:t>
            </a:r>
          </a:p>
        </p:txBody>
      </p:sp>
      <p:sp>
        <p:nvSpPr>
          <p:cNvPr id="3" name="Content Placeholder 2">
            <a:extLst>
              <a:ext uri="{FF2B5EF4-FFF2-40B4-BE49-F238E27FC236}">
                <a16:creationId xmlns:a16="http://schemas.microsoft.com/office/drawing/2014/main" id="{33BBE3D5-EDA6-7E54-DBED-3718A8E16543}"/>
              </a:ext>
            </a:extLst>
          </p:cNvPr>
          <p:cNvSpPr>
            <a:spLocks noGrp="1"/>
          </p:cNvSpPr>
          <p:nvPr>
            <p:ph idx="1"/>
          </p:nvPr>
        </p:nvSpPr>
        <p:spPr/>
        <p:txBody>
          <a:bodyPr/>
          <a:lstStyle/>
          <a:p>
            <a:r>
              <a:rPr lang="en-US" dirty="0"/>
              <a:t>Minimal Installation, Double disk, Double video memory</a:t>
            </a:r>
          </a:p>
          <a:p>
            <a:r>
              <a:rPr lang="en-US" dirty="0"/>
              <a:t>$ </a:t>
            </a:r>
            <a:r>
              <a:rPr lang="en-US" dirty="0" err="1"/>
              <a:t>sudo</a:t>
            </a:r>
            <a:r>
              <a:rPr lang="en-US" dirty="0"/>
              <a:t> </a:t>
            </a:r>
            <a:r>
              <a:rPr lang="en-US" dirty="0" err="1"/>
              <a:t>visudo</a:t>
            </a:r>
            <a:endParaRPr lang="en-US" dirty="0"/>
          </a:p>
          <a:p>
            <a:r>
              <a:rPr lang="en-US" dirty="0"/>
              <a:t>Append this line to the end of the file</a:t>
            </a:r>
          </a:p>
          <a:p>
            <a:r>
              <a:rPr lang="en-US" dirty="0" err="1"/>
              <a:t>yourusername</a:t>
            </a:r>
            <a:r>
              <a:rPr lang="en-US" dirty="0"/>
              <a:t> ALL=(ALL) NOPASSWD:ALL</a:t>
            </a:r>
          </a:p>
          <a:p>
            <a:r>
              <a:rPr lang="en-US" dirty="0"/>
              <a:t>Test with</a:t>
            </a:r>
          </a:p>
          <a:p>
            <a:r>
              <a:rPr lang="en-US" dirty="0"/>
              <a:t>$ </a:t>
            </a:r>
            <a:r>
              <a:rPr lang="en-US" dirty="0" err="1"/>
              <a:t>sudo</a:t>
            </a:r>
            <a:r>
              <a:rPr lang="en-US" dirty="0"/>
              <a:t> </a:t>
            </a:r>
            <a:r>
              <a:rPr lang="en-US" dirty="0" err="1"/>
              <a:t>su</a:t>
            </a:r>
            <a:r>
              <a:rPr lang="en-US" dirty="0"/>
              <a:t> -</a:t>
            </a:r>
          </a:p>
          <a:p>
            <a:endParaRPr lang="en-US" dirty="0"/>
          </a:p>
        </p:txBody>
      </p:sp>
    </p:spTree>
    <p:extLst>
      <p:ext uri="{BB962C8B-B14F-4D97-AF65-F5344CB8AC3E}">
        <p14:creationId xmlns:p14="http://schemas.microsoft.com/office/powerpoint/2010/main" val="154091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52FB-EE91-8C9C-74EA-C2CB72C1F4AD}"/>
              </a:ext>
            </a:extLst>
          </p:cNvPr>
          <p:cNvSpPr>
            <a:spLocks noGrp="1"/>
          </p:cNvSpPr>
          <p:nvPr>
            <p:ph type="title"/>
          </p:nvPr>
        </p:nvSpPr>
        <p:spPr/>
        <p:txBody>
          <a:bodyPr/>
          <a:lstStyle/>
          <a:p>
            <a:r>
              <a:rPr lang="en-US" dirty="0"/>
              <a:t>More helpful stuff</a:t>
            </a:r>
          </a:p>
        </p:txBody>
      </p:sp>
      <p:sp>
        <p:nvSpPr>
          <p:cNvPr id="3" name="Content Placeholder 2">
            <a:extLst>
              <a:ext uri="{FF2B5EF4-FFF2-40B4-BE49-F238E27FC236}">
                <a16:creationId xmlns:a16="http://schemas.microsoft.com/office/drawing/2014/main" id="{2D4E84B7-4E0B-ED0F-923F-451D27E7BD5A}"/>
              </a:ext>
            </a:extLst>
          </p:cNvPr>
          <p:cNvSpPr>
            <a:spLocks noGrp="1"/>
          </p:cNvSpPr>
          <p:nvPr>
            <p:ph idx="1"/>
          </p:nvPr>
        </p:nvSpPr>
        <p:spPr/>
        <p:txBody>
          <a:bodyPr/>
          <a:lstStyle/>
          <a:p>
            <a:r>
              <a:rPr lang="en-US" dirty="0"/>
              <a:t>In Settings…Under Privacy…Screen…</a:t>
            </a:r>
          </a:p>
          <a:p>
            <a:r>
              <a:rPr lang="en-US" dirty="0"/>
              <a:t>Turn Off Automatic Screen Lock</a:t>
            </a:r>
          </a:p>
          <a:p>
            <a:r>
              <a:rPr lang="en-US" dirty="0"/>
              <a:t>Set Blank Screen Delay to Never</a:t>
            </a:r>
          </a:p>
          <a:p>
            <a:r>
              <a:rPr lang="en-US" dirty="0"/>
              <a:t>Increase screen resolution (if possible)</a:t>
            </a:r>
          </a:p>
          <a:p>
            <a:endParaRPr lang="en-US" dirty="0"/>
          </a:p>
          <a:p>
            <a:r>
              <a:rPr lang="en-US" dirty="0"/>
              <a:t>Install Guest additions (Mainly to aid in cut and paste)</a:t>
            </a:r>
          </a:p>
          <a:p>
            <a:endParaRPr lang="en-US" dirty="0"/>
          </a:p>
        </p:txBody>
      </p:sp>
    </p:spTree>
    <p:extLst>
      <p:ext uri="{BB962C8B-B14F-4D97-AF65-F5344CB8AC3E}">
        <p14:creationId xmlns:p14="http://schemas.microsoft.com/office/powerpoint/2010/main" val="47484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50C2-8EFC-E643-BB11-6FF2B811B738}"/>
              </a:ext>
            </a:extLst>
          </p:cNvPr>
          <p:cNvSpPr>
            <a:spLocks noGrp="1"/>
          </p:cNvSpPr>
          <p:nvPr>
            <p:ph type="title"/>
          </p:nvPr>
        </p:nvSpPr>
        <p:spPr/>
        <p:txBody>
          <a:bodyPr/>
          <a:lstStyle/>
          <a:p>
            <a:r>
              <a:rPr lang="en-US" dirty="0"/>
              <a:t>Important Commands</a:t>
            </a:r>
          </a:p>
        </p:txBody>
      </p:sp>
      <p:sp>
        <p:nvSpPr>
          <p:cNvPr id="3" name="Content Placeholder 2">
            <a:extLst>
              <a:ext uri="{FF2B5EF4-FFF2-40B4-BE49-F238E27FC236}">
                <a16:creationId xmlns:a16="http://schemas.microsoft.com/office/drawing/2014/main" id="{2315A165-39A0-774C-AED5-99C9BEFCD8B4}"/>
              </a:ext>
            </a:extLst>
          </p:cNvPr>
          <p:cNvSpPr>
            <a:spLocks noGrp="1"/>
          </p:cNvSpPr>
          <p:nvPr>
            <p:ph idx="1"/>
          </p:nvPr>
        </p:nvSpPr>
        <p:spPr/>
        <p:txBody>
          <a:bodyPr/>
          <a:lstStyle/>
          <a:p>
            <a:r>
              <a:rPr lang="en-US" dirty="0" err="1"/>
              <a:t>sudo</a:t>
            </a:r>
            <a:r>
              <a:rPr lang="en-US" dirty="0"/>
              <a:t> apt-get update</a:t>
            </a:r>
          </a:p>
          <a:p>
            <a:r>
              <a:rPr lang="en-US" dirty="0" err="1"/>
              <a:t>sudo</a:t>
            </a:r>
            <a:r>
              <a:rPr lang="en-US" dirty="0"/>
              <a:t> apt-get install make </a:t>
            </a:r>
            <a:r>
              <a:rPr lang="en-US" dirty="0" err="1"/>
              <a:t>gcc</a:t>
            </a:r>
            <a:r>
              <a:rPr lang="en-US" dirty="0"/>
              <a:t> python2</a:t>
            </a:r>
          </a:p>
          <a:p>
            <a:endParaRPr lang="en-US" dirty="0"/>
          </a:p>
        </p:txBody>
      </p:sp>
    </p:spTree>
    <p:extLst>
      <p:ext uri="{BB962C8B-B14F-4D97-AF65-F5344CB8AC3E}">
        <p14:creationId xmlns:p14="http://schemas.microsoft.com/office/powerpoint/2010/main" val="416442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CCBB-BE95-C9AE-B44C-6508963B4CA0}"/>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04CF3EC7-4240-4078-EF1E-2CD321C7B8B9}"/>
              </a:ext>
            </a:extLst>
          </p:cNvPr>
          <p:cNvSpPr>
            <a:spLocks noGrp="1"/>
          </p:cNvSpPr>
          <p:nvPr>
            <p:ph idx="1"/>
          </p:nvPr>
        </p:nvSpPr>
        <p:spPr/>
        <p:txBody>
          <a:bodyPr>
            <a:normAutofit/>
          </a:bodyPr>
          <a:lstStyle/>
          <a:p>
            <a:r>
              <a:rPr lang="en-US" dirty="0"/>
              <a:t>(More than a) Footnote:  The difference between AI and ML</a:t>
            </a:r>
          </a:p>
          <a:p>
            <a:r>
              <a:rPr lang="en-US" dirty="0"/>
              <a:t>The Turing Test (</a:t>
            </a:r>
            <a:r>
              <a:rPr lang="en-US" dirty="0">
                <a:effectLst/>
                <a:ea typeface="Calibri" panose="020F0502020204030204" pitchFamily="34" charset="0"/>
              </a:rPr>
              <a:t>Natural Language Processing, Knowledge Representation, Automated Reasoning, and Machine Learning)</a:t>
            </a:r>
          </a:p>
          <a:p>
            <a:r>
              <a:rPr lang="en-US" dirty="0"/>
              <a:t>The Total Turing Test – add Computer Vision and Robotics</a:t>
            </a:r>
          </a:p>
          <a:p>
            <a:endParaRPr lang="en-US" dirty="0"/>
          </a:p>
          <a:p>
            <a:endParaRPr lang="en-US" dirty="0"/>
          </a:p>
        </p:txBody>
      </p:sp>
    </p:spTree>
    <p:extLst>
      <p:ext uri="{BB962C8B-B14F-4D97-AF65-F5344CB8AC3E}">
        <p14:creationId xmlns:p14="http://schemas.microsoft.com/office/powerpoint/2010/main" val="237066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8055-DED0-179C-D97B-4CBD8C4420FC}"/>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3C196596-8820-04D6-758D-A975D892829C}"/>
              </a:ext>
            </a:extLst>
          </p:cNvPr>
          <p:cNvSpPr>
            <a:spLocks noGrp="1"/>
          </p:cNvSpPr>
          <p:nvPr>
            <p:ph idx="1"/>
          </p:nvPr>
        </p:nvSpPr>
        <p:spPr/>
        <p:txBody>
          <a:bodyPr/>
          <a:lstStyle/>
          <a:p>
            <a:r>
              <a:rPr lang="en-US" dirty="0"/>
              <a:t>Thinking humanly:  The cognitive modeling approach</a:t>
            </a:r>
          </a:p>
          <a:p>
            <a:r>
              <a:rPr lang="en-US" b="1" dirty="0"/>
              <a:t>introspection</a:t>
            </a:r>
            <a:r>
              <a:rPr lang="en-US" dirty="0"/>
              <a:t> – trying to catch our own thoughts as they go by</a:t>
            </a:r>
          </a:p>
          <a:p>
            <a:r>
              <a:rPr lang="en-US" b="1" dirty="0"/>
              <a:t>psychological experiments</a:t>
            </a:r>
            <a:r>
              <a:rPr lang="en-US" dirty="0"/>
              <a:t> – observing a person in action</a:t>
            </a:r>
          </a:p>
          <a:p>
            <a:r>
              <a:rPr lang="en-US" b="1" dirty="0"/>
              <a:t>brain imaging </a:t>
            </a:r>
            <a:r>
              <a:rPr lang="en-US" dirty="0"/>
              <a:t>– observing the brain in action (fMRI)</a:t>
            </a:r>
            <a:endParaRPr lang="en-US" b="1" dirty="0"/>
          </a:p>
        </p:txBody>
      </p:sp>
    </p:spTree>
    <p:extLst>
      <p:ext uri="{BB962C8B-B14F-4D97-AF65-F5344CB8AC3E}">
        <p14:creationId xmlns:p14="http://schemas.microsoft.com/office/powerpoint/2010/main" val="320234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8468-64D6-E41E-B5C0-063C8C79EDF6}"/>
              </a:ext>
            </a:extLst>
          </p:cNvPr>
          <p:cNvSpPr>
            <a:spLocks noGrp="1"/>
          </p:cNvSpPr>
          <p:nvPr>
            <p:ph type="title"/>
          </p:nvPr>
        </p:nvSpPr>
        <p:spPr/>
        <p:txBody>
          <a:bodyPr/>
          <a:lstStyle/>
          <a:p>
            <a:r>
              <a:rPr lang="en-US" dirty="0"/>
              <a:t>Attendance or quiz?</a:t>
            </a:r>
          </a:p>
        </p:txBody>
      </p:sp>
      <p:sp>
        <p:nvSpPr>
          <p:cNvPr id="6" name="TextBox 5">
            <a:extLst>
              <a:ext uri="{FF2B5EF4-FFF2-40B4-BE49-F238E27FC236}">
                <a16:creationId xmlns:a16="http://schemas.microsoft.com/office/drawing/2014/main" id="{C797371B-361E-035F-CB05-D0F227751C77}"/>
              </a:ext>
            </a:extLst>
          </p:cNvPr>
          <p:cNvSpPr txBox="1"/>
          <p:nvPr/>
        </p:nvSpPr>
        <p:spPr>
          <a:xfrm>
            <a:off x="7867704" y="1309155"/>
            <a:ext cx="3631315" cy="369332"/>
          </a:xfrm>
          <a:prstGeom prst="rect">
            <a:avLst/>
          </a:prstGeom>
          <a:noFill/>
        </p:spPr>
        <p:txBody>
          <a:bodyPr wrap="none" rtlCol="0">
            <a:spAutoFit/>
          </a:bodyPr>
          <a:lstStyle/>
          <a:p>
            <a:r>
              <a:rPr lang="en-US" dirty="0"/>
              <a:t>Comic credit: </a:t>
            </a:r>
            <a:r>
              <a:rPr lang="en-US" dirty="0" err="1"/>
              <a:t>xkcd</a:t>
            </a:r>
            <a:r>
              <a:rPr lang="en-US" dirty="0"/>
              <a:t> (Randall Munroe)</a:t>
            </a:r>
          </a:p>
        </p:txBody>
      </p:sp>
      <p:pic>
        <p:nvPicPr>
          <p:cNvPr id="8" name="Content Placeholder 7">
            <a:extLst>
              <a:ext uri="{FF2B5EF4-FFF2-40B4-BE49-F238E27FC236}">
                <a16:creationId xmlns:a16="http://schemas.microsoft.com/office/drawing/2014/main" id="{ACE04288-F4F2-41EE-10C1-AAEA09D2A6D2}"/>
              </a:ext>
            </a:extLst>
          </p:cNvPr>
          <p:cNvPicPr>
            <a:picLocks noGrp="1" noChangeAspect="1"/>
          </p:cNvPicPr>
          <p:nvPr>
            <p:ph idx="1"/>
          </p:nvPr>
        </p:nvPicPr>
        <p:blipFill>
          <a:blip r:embed="rId2"/>
          <a:stretch>
            <a:fillRect/>
          </a:stretch>
        </p:blipFill>
        <p:spPr>
          <a:xfrm>
            <a:off x="3602566" y="1922269"/>
            <a:ext cx="4986867" cy="4131212"/>
          </a:xfrm>
        </p:spPr>
      </p:pic>
    </p:spTree>
    <p:extLst>
      <p:ext uri="{BB962C8B-B14F-4D97-AF65-F5344CB8AC3E}">
        <p14:creationId xmlns:p14="http://schemas.microsoft.com/office/powerpoint/2010/main" val="372732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BE8C-7CBB-52F8-0CB7-818F0D7599E8}"/>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D57F2C85-B5CA-70F2-42C3-623A1AB6D2CC}"/>
              </a:ext>
            </a:extLst>
          </p:cNvPr>
          <p:cNvSpPr>
            <a:spLocks noGrp="1"/>
          </p:cNvSpPr>
          <p:nvPr>
            <p:ph idx="1"/>
          </p:nvPr>
        </p:nvSpPr>
        <p:spPr>
          <a:xfrm>
            <a:off x="1451579" y="2015732"/>
            <a:ext cx="9603275" cy="3851668"/>
          </a:xfrm>
        </p:spPr>
        <p:txBody>
          <a:bodyPr>
            <a:normAutofit/>
          </a:bodyPr>
          <a:lstStyle/>
          <a:p>
            <a:r>
              <a:rPr lang="en-US" b="1" dirty="0"/>
              <a:t>Cognitive Science </a:t>
            </a:r>
            <a:r>
              <a:rPr lang="en-US" dirty="0"/>
              <a:t>brings together the computer models from AI and experimental techniques from psychology to construct precise and testable theories of the human mind.</a:t>
            </a:r>
          </a:p>
          <a:p>
            <a:r>
              <a:rPr lang="en-US" dirty="0"/>
              <a:t>How our brains work is sometimes very similar to how a computer learns, and sometimes very different</a:t>
            </a:r>
          </a:p>
          <a:p>
            <a:r>
              <a:rPr lang="en-US" dirty="0"/>
              <a:t>Planes don’t fly the way birds do, ML (sometimes) doesn’t work the way your brain does</a:t>
            </a:r>
          </a:p>
          <a:p>
            <a:r>
              <a:rPr lang="en-US" dirty="0"/>
              <a:t>Our brains are mostly designed to move our bodies around in a way that facilitates human survival. Amusement, in various forms, is something that many human brains search for.</a:t>
            </a:r>
          </a:p>
        </p:txBody>
      </p:sp>
    </p:spTree>
    <p:extLst>
      <p:ext uri="{BB962C8B-B14F-4D97-AF65-F5344CB8AC3E}">
        <p14:creationId xmlns:p14="http://schemas.microsoft.com/office/powerpoint/2010/main" val="297789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65B1-51C9-2D87-AA8B-1B9B1B2CEBA3}"/>
              </a:ext>
            </a:extLst>
          </p:cNvPr>
          <p:cNvSpPr>
            <a:spLocks noGrp="1"/>
          </p:cNvSpPr>
          <p:nvPr>
            <p:ph type="title"/>
          </p:nvPr>
        </p:nvSpPr>
        <p:spPr/>
        <p:txBody>
          <a:bodyPr/>
          <a:lstStyle/>
          <a:p>
            <a:r>
              <a:rPr lang="en-US" dirty="0"/>
              <a:t>Foundations of </a:t>
            </a:r>
            <a:r>
              <a:rPr lang="en-US" dirty="0" err="1"/>
              <a:t>Ml</a:t>
            </a:r>
            <a:endParaRPr lang="en-US" dirty="0"/>
          </a:p>
        </p:txBody>
      </p:sp>
      <p:sp>
        <p:nvSpPr>
          <p:cNvPr id="3" name="Content Placeholder 2">
            <a:extLst>
              <a:ext uri="{FF2B5EF4-FFF2-40B4-BE49-F238E27FC236}">
                <a16:creationId xmlns:a16="http://schemas.microsoft.com/office/drawing/2014/main" id="{EF6229DE-93C6-0F28-94CC-CC8FE1B9B1A9}"/>
              </a:ext>
            </a:extLst>
          </p:cNvPr>
          <p:cNvSpPr>
            <a:spLocks noGrp="1"/>
          </p:cNvSpPr>
          <p:nvPr>
            <p:ph idx="1"/>
          </p:nvPr>
        </p:nvSpPr>
        <p:spPr/>
        <p:txBody>
          <a:bodyPr/>
          <a:lstStyle/>
          <a:p>
            <a:r>
              <a:rPr lang="en-US" dirty="0"/>
              <a:t>Linguists currently believe that all modern script originated from </a:t>
            </a:r>
            <a:r>
              <a:rPr lang="en-US" b="0" i="0" dirty="0" err="1">
                <a:solidFill>
                  <a:srgbClr val="000000"/>
                </a:solidFill>
                <a:effectLst/>
                <a:latin typeface="Gill Sans MT" panose="020B0502020104020203" pitchFamily="34" charset="0"/>
              </a:rPr>
              <a:t>Serabit</a:t>
            </a:r>
            <a:r>
              <a:rPr lang="en-US" b="0" i="0" dirty="0">
                <a:solidFill>
                  <a:srgbClr val="000000"/>
                </a:solidFill>
                <a:effectLst/>
                <a:latin typeface="Gill Sans MT" panose="020B0502020104020203" pitchFamily="34" charset="0"/>
              </a:rPr>
              <a:t> </a:t>
            </a:r>
            <a:r>
              <a:rPr lang="en-US" b="0" i="0" dirty="0" err="1">
                <a:solidFill>
                  <a:srgbClr val="000000"/>
                </a:solidFill>
                <a:effectLst/>
                <a:latin typeface="Gill Sans MT" panose="020B0502020104020203" pitchFamily="34" charset="0"/>
              </a:rPr>
              <a:t>el</a:t>
            </a:r>
            <a:r>
              <a:rPr lang="en-US" b="0" i="0" dirty="0">
                <a:solidFill>
                  <a:srgbClr val="000000"/>
                </a:solidFill>
                <a:effectLst/>
                <a:latin typeface="Gill Sans MT" panose="020B0502020104020203" pitchFamily="34" charset="0"/>
              </a:rPr>
              <a:t>-Khadim</a:t>
            </a:r>
          </a:p>
          <a:p>
            <a:r>
              <a:rPr lang="en-US" dirty="0">
                <a:latin typeface="Gill Sans MT" panose="020B0502020104020203" pitchFamily="34" charset="0"/>
                <a:hlinkClick r:id="rId2"/>
              </a:rPr>
              <a:t>Proto-Sinaitic script</a:t>
            </a:r>
            <a:r>
              <a:rPr lang="en-US" dirty="0">
                <a:solidFill>
                  <a:srgbClr val="000000"/>
                </a:solidFill>
                <a:latin typeface="Gill Sans MT" panose="020B0502020104020203" pitchFamily="34" charset="0"/>
              </a:rPr>
              <a:t>  -  Wikipedia link</a:t>
            </a:r>
            <a:endParaRPr lang="en-US" dirty="0">
              <a:latin typeface="Gill Sans MT" panose="020B0502020104020203" pitchFamily="34" charset="0"/>
            </a:endParaRPr>
          </a:p>
          <a:p>
            <a:r>
              <a:rPr lang="en-US" dirty="0"/>
              <a:t>Socrates is a man AND All men are mortal THEREFORE Socrates is mortal</a:t>
            </a:r>
          </a:p>
          <a:p>
            <a:r>
              <a:rPr lang="en-US" dirty="0"/>
              <a:t>Ancient Greece (as far as we can tell today) gave birth of the study of </a:t>
            </a:r>
            <a:r>
              <a:rPr lang="en-US" b="1" dirty="0"/>
              <a:t>formal logic</a:t>
            </a:r>
          </a:p>
          <a:p>
            <a:r>
              <a:rPr lang="en-US" dirty="0"/>
              <a:t>Aristotle, </a:t>
            </a:r>
            <a:r>
              <a:rPr lang="en-US" b="1" dirty="0"/>
              <a:t>syllogisms</a:t>
            </a:r>
            <a:r>
              <a:rPr lang="en-US" dirty="0"/>
              <a:t>,  attempted to codify “right thinking”</a:t>
            </a:r>
          </a:p>
          <a:p>
            <a:r>
              <a:rPr lang="en-US" dirty="0"/>
              <a:t>We use </a:t>
            </a:r>
            <a:r>
              <a:rPr lang="en-US" b="1" dirty="0"/>
              <a:t>logic</a:t>
            </a:r>
            <a:r>
              <a:rPr lang="en-US" dirty="0"/>
              <a:t> for past events, </a:t>
            </a:r>
            <a:r>
              <a:rPr lang="en-US" b="1" dirty="0"/>
              <a:t>probability</a:t>
            </a:r>
            <a:r>
              <a:rPr lang="en-US" dirty="0"/>
              <a:t> for future events</a:t>
            </a:r>
          </a:p>
          <a:p>
            <a:r>
              <a:rPr lang="en-US" dirty="0"/>
              <a:t>Euclid created the first algorithm to compute greatest common divisors about 2300 </a:t>
            </a:r>
            <a:r>
              <a:rPr lang="en-US" dirty="0" err="1"/>
              <a:t>ya</a:t>
            </a:r>
            <a:endParaRPr lang="en-US" dirty="0"/>
          </a:p>
          <a:p>
            <a:endParaRPr lang="en-US" dirty="0"/>
          </a:p>
          <a:p>
            <a:endParaRPr lang="en-US" dirty="0"/>
          </a:p>
        </p:txBody>
      </p:sp>
    </p:spTree>
    <p:extLst>
      <p:ext uri="{BB962C8B-B14F-4D97-AF65-F5344CB8AC3E}">
        <p14:creationId xmlns:p14="http://schemas.microsoft.com/office/powerpoint/2010/main" val="200411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2483-D573-D1A8-076E-32F41FB41D0D}"/>
              </a:ext>
            </a:extLst>
          </p:cNvPr>
          <p:cNvSpPr>
            <a:spLocks noGrp="1"/>
          </p:cNvSpPr>
          <p:nvPr>
            <p:ph type="title"/>
          </p:nvPr>
        </p:nvSpPr>
        <p:spPr/>
        <p:txBody>
          <a:bodyPr/>
          <a:lstStyle/>
          <a:p>
            <a:r>
              <a:rPr lang="en-US" dirty="0"/>
              <a:t>Foundations of </a:t>
            </a:r>
            <a:r>
              <a:rPr lang="en-US" dirty="0" err="1"/>
              <a:t>Ml</a:t>
            </a:r>
            <a:endParaRPr lang="en-US" dirty="0"/>
          </a:p>
        </p:txBody>
      </p:sp>
      <p:sp>
        <p:nvSpPr>
          <p:cNvPr id="3" name="Content Placeholder 2">
            <a:extLst>
              <a:ext uri="{FF2B5EF4-FFF2-40B4-BE49-F238E27FC236}">
                <a16:creationId xmlns:a16="http://schemas.microsoft.com/office/drawing/2014/main" id="{A6B41F1C-C7AD-7622-A7F2-DB358C6A5117}"/>
              </a:ext>
            </a:extLst>
          </p:cNvPr>
          <p:cNvSpPr>
            <a:spLocks noGrp="1"/>
          </p:cNvSpPr>
          <p:nvPr>
            <p:ph idx="1"/>
          </p:nvPr>
        </p:nvSpPr>
        <p:spPr/>
        <p:txBody>
          <a:bodyPr/>
          <a:lstStyle/>
          <a:p>
            <a:r>
              <a:rPr lang="en-US" b="1" dirty="0"/>
              <a:t>“Rational” (Do the logical/right thing) Agents</a:t>
            </a:r>
            <a:r>
              <a:rPr lang="en-US" dirty="0"/>
              <a:t>: Operate autonomously, perceive their environment, persist over a prolonged time period, adapt to change, create and pursue goals</a:t>
            </a:r>
          </a:p>
          <a:p>
            <a:r>
              <a:rPr lang="en-US" b="1" dirty="0"/>
              <a:t>Value alignment problem -</a:t>
            </a:r>
            <a:r>
              <a:rPr lang="en-US" dirty="0"/>
              <a:t> machines should be pursuing human goals as opposed to their own, preferably </a:t>
            </a:r>
            <a:r>
              <a:rPr lang="en-US" b="1" dirty="0"/>
              <a:t>provably beneficial</a:t>
            </a:r>
            <a:r>
              <a:rPr lang="en-US" dirty="0"/>
              <a:t> to humans</a:t>
            </a:r>
            <a:endParaRPr lang="en-US" b="1" dirty="0"/>
          </a:p>
          <a:p>
            <a:endParaRPr lang="en-US" dirty="0"/>
          </a:p>
        </p:txBody>
      </p:sp>
    </p:spTree>
    <p:extLst>
      <p:ext uri="{BB962C8B-B14F-4D97-AF65-F5344CB8AC3E}">
        <p14:creationId xmlns:p14="http://schemas.microsoft.com/office/powerpoint/2010/main" val="179377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3DEA-4836-FAC6-30F8-19394ECE060A}"/>
              </a:ext>
            </a:extLst>
          </p:cNvPr>
          <p:cNvSpPr>
            <a:spLocks noGrp="1"/>
          </p:cNvSpPr>
          <p:nvPr>
            <p:ph type="title"/>
          </p:nvPr>
        </p:nvSpPr>
        <p:spPr>
          <a:xfrm>
            <a:off x="1451578" y="719852"/>
            <a:ext cx="9603275" cy="1049235"/>
          </a:xfrm>
        </p:spPr>
        <p:txBody>
          <a:bodyPr/>
          <a:lstStyle/>
          <a:p>
            <a:r>
              <a:rPr lang="en-US" dirty="0"/>
              <a:t>FOUNDATIONS of ML</a:t>
            </a:r>
          </a:p>
        </p:txBody>
      </p:sp>
      <p:sp>
        <p:nvSpPr>
          <p:cNvPr id="3" name="Content Placeholder 2">
            <a:extLst>
              <a:ext uri="{FF2B5EF4-FFF2-40B4-BE49-F238E27FC236}">
                <a16:creationId xmlns:a16="http://schemas.microsoft.com/office/drawing/2014/main" id="{88847A6C-52EB-9F32-A95F-EC8372BB8D8A}"/>
              </a:ext>
            </a:extLst>
          </p:cNvPr>
          <p:cNvSpPr>
            <a:spLocks noGrp="1"/>
          </p:cNvSpPr>
          <p:nvPr>
            <p:ph idx="1"/>
          </p:nvPr>
        </p:nvSpPr>
        <p:spPr>
          <a:xfrm>
            <a:off x="1451579" y="2015732"/>
            <a:ext cx="9603275" cy="4037749"/>
          </a:xfrm>
        </p:spPr>
        <p:txBody>
          <a:bodyPr>
            <a:normAutofit/>
          </a:bodyPr>
          <a:lstStyle/>
          <a:p>
            <a:r>
              <a:rPr lang="en-US" dirty="0"/>
              <a:t>The Golden Age of Islam OR Islamic Golden Age (~622 - ~1258)</a:t>
            </a:r>
          </a:p>
          <a:p>
            <a:r>
              <a:rPr lang="en-US" dirty="0"/>
              <a:t>The term </a:t>
            </a:r>
            <a:r>
              <a:rPr lang="en-US" b="1" dirty="0"/>
              <a:t>algorithm </a:t>
            </a:r>
            <a:r>
              <a:rPr lang="en-US" dirty="0"/>
              <a:t>comes from Muhammad ibn Musa al-Khwarizmi (early 800s). He is considered the father of algebra and he also introduced the Arabic number system to Europe</a:t>
            </a:r>
          </a:p>
          <a:p>
            <a:r>
              <a:rPr lang="en-US" dirty="0"/>
              <a:t>Guttenberg Printing Press (1440ish)</a:t>
            </a:r>
          </a:p>
          <a:p>
            <a:r>
              <a:rPr lang="en-US" dirty="0"/>
              <a:t>Rene Descartes (1596-1650) - Cartesian coordinate system and much philosophy including </a:t>
            </a:r>
            <a:r>
              <a:rPr lang="en-US" b="1" dirty="0"/>
              <a:t>dualism</a:t>
            </a:r>
            <a:r>
              <a:rPr lang="en-US" dirty="0"/>
              <a:t> (animals are like machines that humans can use)</a:t>
            </a:r>
            <a:endParaRPr lang="en-US" b="1" dirty="0"/>
          </a:p>
          <a:p>
            <a:r>
              <a:rPr lang="en-US" dirty="0"/>
              <a:t>Wilhelm </a:t>
            </a:r>
            <a:r>
              <a:rPr lang="en-US" dirty="0" err="1"/>
              <a:t>Schickard</a:t>
            </a:r>
            <a:r>
              <a:rPr lang="en-US" dirty="0"/>
              <a:t> constructed the first known calculating machine ~1623</a:t>
            </a:r>
          </a:p>
          <a:p>
            <a:r>
              <a:rPr lang="en-US" dirty="0"/>
              <a:t>Blaise Pascal (1623 – 1662) – Pascaline calculator</a:t>
            </a:r>
          </a:p>
        </p:txBody>
      </p:sp>
    </p:spTree>
    <p:extLst>
      <p:ext uri="{BB962C8B-B14F-4D97-AF65-F5344CB8AC3E}">
        <p14:creationId xmlns:p14="http://schemas.microsoft.com/office/powerpoint/2010/main" val="1332853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08FE-6665-556F-067F-155B9C0381FC}"/>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A84337BB-9038-AD49-BAF0-6D999C744CD0}"/>
              </a:ext>
            </a:extLst>
          </p:cNvPr>
          <p:cNvSpPr>
            <a:spLocks noGrp="1"/>
          </p:cNvSpPr>
          <p:nvPr>
            <p:ph idx="1"/>
          </p:nvPr>
        </p:nvSpPr>
        <p:spPr/>
        <p:txBody>
          <a:bodyPr/>
          <a:lstStyle/>
          <a:p>
            <a:r>
              <a:rPr lang="en-US" b="1" dirty="0"/>
              <a:t>Materialism</a:t>
            </a:r>
            <a:r>
              <a:rPr lang="en-US" dirty="0"/>
              <a:t> – the brain operates according to the laws of physics</a:t>
            </a:r>
          </a:p>
          <a:p>
            <a:r>
              <a:rPr lang="en-US" b="1" dirty="0"/>
              <a:t>Physicalism/Naturalism</a:t>
            </a:r>
            <a:r>
              <a:rPr lang="en-US" dirty="0"/>
              <a:t> – The world behaves according to science, not the supernatural</a:t>
            </a:r>
          </a:p>
          <a:p>
            <a:r>
              <a:rPr lang="en-US" b="1" dirty="0"/>
              <a:t>Empiricism</a:t>
            </a:r>
            <a:r>
              <a:rPr lang="en-US" dirty="0"/>
              <a:t> – Science requires evidence</a:t>
            </a:r>
          </a:p>
          <a:p>
            <a:r>
              <a:rPr lang="en-US" b="1" dirty="0"/>
              <a:t>Induction</a:t>
            </a:r>
            <a:r>
              <a:rPr lang="en-US" dirty="0"/>
              <a:t> – Science requires reproducibility to learn the rules. We learn by repetition.</a:t>
            </a:r>
          </a:p>
          <a:p>
            <a:r>
              <a:rPr lang="en-US" b="1" dirty="0"/>
              <a:t>Logical positivism</a:t>
            </a:r>
            <a:r>
              <a:rPr lang="en-US" dirty="0"/>
              <a:t> – all knowledge characterized by logical theories connect via </a:t>
            </a:r>
            <a:r>
              <a:rPr lang="en-US" b="1" dirty="0"/>
              <a:t>observation sentences</a:t>
            </a:r>
            <a:r>
              <a:rPr lang="en-US" dirty="0"/>
              <a:t> and sensory inputs and this connects rationalism to empiricism</a:t>
            </a:r>
            <a:endParaRPr lang="en-US" b="1" dirty="0"/>
          </a:p>
        </p:txBody>
      </p:sp>
    </p:spTree>
    <p:extLst>
      <p:ext uri="{BB962C8B-B14F-4D97-AF65-F5344CB8AC3E}">
        <p14:creationId xmlns:p14="http://schemas.microsoft.com/office/powerpoint/2010/main" val="147907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D417-1181-FAC7-D6C8-8861302DDFA1}"/>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9F16DE3D-F073-4EA8-757D-6320D3F5C2C9}"/>
              </a:ext>
            </a:extLst>
          </p:cNvPr>
          <p:cNvSpPr>
            <a:spLocks noGrp="1"/>
          </p:cNvSpPr>
          <p:nvPr>
            <p:ph idx="1"/>
          </p:nvPr>
        </p:nvSpPr>
        <p:spPr/>
        <p:txBody>
          <a:bodyPr/>
          <a:lstStyle/>
          <a:p>
            <a:r>
              <a:rPr lang="en-US" b="1" dirty="0"/>
              <a:t>Confirmation theory</a:t>
            </a:r>
            <a:r>
              <a:rPr lang="en-US" dirty="0"/>
              <a:t> in Rudolf </a:t>
            </a:r>
            <a:r>
              <a:rPr lang="en-US" dirty="0" err="1"/>
              <a:t>Carnap’s</a:t>
            </a:r>
            <a:r>
              <a:rPr lang="en-US" dirty="0"/>
              <a:t> 1928 book was (possibly) the first theory of mind as a computational process</a:t>
            </a:r>
          </a:p>
          <a:p>
            <a:r>
              <a:rPr lang="en-US" dirty="0"/>
              <a:t>Methods based on logical planning actions to achieve definitive goals dominated the first few decades of theoretical research in AI</a:t>
            </a:r>
          </a:p>
          <a:p>
            <a:r>
              <a:rPr lang="en-US" b="1" dirty="0"/>
              <a:t>Utility</a:t>
            </a:r>
            <a:r>
              <a:rPr lang="en-US" dirty="0"/>
              <a:t> captures the internal, subjective value of an outcome</a:t>
            </a:r>
            <a:endParaRPr lang="en-US" b="1" dirty="0"/>
          </a:p>
          <a:p>
            <a:r>
              <a:rPr lang="en-US" dirty="0"/>
              <a:t>John Stuart Mill (1863), </a:t>
            </a:r>
            <a:r>
              <a:rPr lang="en-US" b="1" dirty="0"/>
              <a:t>utilitarianism</a:t>
            </a:r>
            <a:r>
              <a:rPr lang="en-US" dirty="0"/>
              <a:t> is a specific kind of </a:t>
            </a:r>
            <a:r>
              <a:rPr lang="en-US" b="1" dirty="0"/>
              <a:t>consequentialism</a:t>
            </a:r>
            <a:r>
              <a:rPr lang="en-US" dirty="0"/>
              <a:t>. Right and wrong are determined by expected outcomes of an action</a:t>
            </a:r>
          </a:p>
          <a:p>
            <a:endParaRPr lang="en-US" dirty="0"/>
          </a:p>
          <a:p>
            <a:endParaRPr lang="en-US" dirty="0"/>
          </a:p>
        </p:txBody>
      </p:sp>
    </p:spTree>
    <p:extLst>
      <p:ext uri="{BB962C8B-B14F-4D97-AF65-F5344CB8AC3E}">
        <p14:creationId xmlns:p14="http://schemas.microsoft.com/office/powerpoint/2010/main" val="250838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FF6E-077B-2145-96B5-EABE0CF1344B}"/>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74B5D24C-FB7E-3349-A537-EB333DEBA811}"/>
              </a:ext>
            </a:extLst>
          </p:cNvPr>
          <p:cNvSpPr>
            <a:spLocks noGrp="1"/>
          </p:cNvSpPr>
          <p:nvPr>
            <p:ph idx="1"/>
          </p:nvPr>
        </p:nvSpPr>
        <p:spPr>
          <a:xfrm>
            <a:off x="1451579" y="2015732"/>
            <a:ext cx="9603275" cy="4037749"/>
          </a:xfrm>
        </p:spPr>
        <p:txBody>
          <a:bodyPr>
            <a:normAutofit/>
          </a:bodyPr>
          <a:lstStyle/>
          <a:p>
            <a:r>
              <a:rPr lang="en-US" dirty="0"/>
              <a:t>Immanuel Kant (1875) - </a:t>
            </a:r>
            <a:r>
              <a:rPr lang="en-US" b="1" dirty="0"/>
              <a:t>deontological ethics</a:t>
            </a:r>
            <a:r>
              <a:rPr lang="en-US" dirty="0"/>
              <a:t>, do the right thing, but don’t break the rules (Don’t kill, don’t lie)</a:t>
            </a:r>
          </a:p>
          <a:p>
            <a:r>
              <a:rPr lang="en-US" dirty="0"/>
              <a:t>Kurt </a:t>
            </a:r>
            <a:r>
              <a:rPr lang="en-US" b="0" i="0" dirty="0">
                <a:solidFill>
                  <a:srgbClr val="202124"/>
                </a:solidFill>
                <a:effectLst/>
                <a:latin typeface="Gill Sans MT" panose="020B0502020104020203" pitchFamily="34" charset="0"/>
              </a:rPr>
              <a:t>Gödel’s </a:t>
            </a:r>
            <a:r>
              <a:rPr lang="en-US" b="1" i="0" dirty="0">
                <a:solidFill>
                  <a:srgbClr val="202124"/>
                </a:solidFill>
                <a:effectLst/>
                <a:latin typeface="Gill Sans MT" panose="020B0502020104020203" pitchFamily="34" charset="0"/>
              </a:rPr>
              <a:t>incompleteness theorem</a:t>
            </a:r>
            <a:r>
              <a:rPr lang="en-US" i="0" dirty="0">
                <a:solidFill>
                  <a:srgbClr val="202124"/>
                </a:solidFill>
                <a:effectLst/>
                <a:latin typeface="Gill Sans MT" panose="020B0502020104020203" pitchFamily="34" charset="0"/>
              </a:rPr>
              <a:t> showed that in any formal theory at least as strong as the elementary theory of natural numbers, there are necessarily true statements that have no proof within the theory.</a:t>
            </a:r>
            <a:endParaRPr lang="en-US" b="1" dirty="0">
              <a:latin typeface="Gill Sans MT" panose="020B0502020104020203" pitchFamily="34" charset="0"/>
            </a:endParaRPr>
          </a:p>
          <a:p>
            <a:r>
              <a:rPr lang="en-US" dirty="0"/>
              <a:t>Church-Turing Thesis - What is </a:t>
            </a:r>
            <a:r>
              <a:rPr lang="en-US" b="1" dirty="0"/>
              <a:t>computable</a:t>
            </a:r>
            <a:r>
              <a:rPr lang="en-US" dirty="0"/>
              <a:t>? (after the Incompleteness Theorem)</a:t>
            </a:r>
          </a:p>
          <a:p>
            <a:r>
              <a:rPr lang="en-US" b="1" dirty="0"/>
              <a:t>Tractability</a:t>
            </a:r>
            <a:r>
              <a:rPr lang="en-US" dirty="0"/>
              <a:t> – is a problem intractable? (e.g. The Halting Problem)</a:t>
            </a:r>
          </a:p>
          <a:p>
            <a:r>
              <a:rPr lang="en-US" b="1" dirty="0"/>
              <a:t>NP-completeness</a:t>
            </a:r>
            <a:r>
              <a:rPr lang="en-US" dirty="0"/>
              <a:t> provides a basis for analyzing the tractability of problems</a:t>
            </a:r>
            <a:endParaRPr lang="en-US" b="1" dirty="0"/>
          </a:p>
          <a:p>
            <a:endParaRPr lang="en-US" dirty="0"/>
          </a:p>
          <a:p>
            <a:endParaRPr lang="en-US" dirty="0"/>
          </a:p>
        </p:txBody>
      </p:sp>
    </p:spTree>
    <p:extLst>
      <p:ext uri="{BB962C8B-B14F-4D97-AF65-F5344CB8AC3E}">
        <p14:creationId xmlns:p14="http://schemas.microsoft.com/office/powerpoint/2010/main" val="2196690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AAC4-405E-B805-0DDF-0757743C6EAC}"/>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AF77F328-B20A-5084-E17B-40C6419F45DE}"/>
              </a:ext>
            </a:extLst>
          </p:cNvPr>
          <p:cNvSpPr>
            <a:spLocks noGrp="1"/>
          </p:cNvSpPr>
          <p:nvPr>
            <p:ph idx="1"/>
          </p:nvPr>
        </p:nvSpPr>
        <p:spPr/>
        <p:txBody>
          <a:bodyPr/>
          <a:lstStyle/>
          <a:p>
            <a:r>
              <a:rPr lang="en-US" b="1" dirty="0"/>
              <a:t>Economics</a:t>
            </a:r>
            <a:r>
              <a:rPr lang="en-US" dirty="0"/>
              <a:t> - Adam Smith, The Wealth of Nations (1776)</a:t>
            </a:r>
          </a:p>
          <a:p>
            <a:r>
              <a:rPr lang="en-US" b="1" dirty="0"/>
              <a:t>Decision theory</a:t>
            </a:r>
            <a:r>
              <a:rPr lang="en-US" dirty="0"/>
              <a:t> combines probability theory with utility theory and provides a framework for individual decisions made under uncertainty</a:t>
            </a:r>
          </a:p>
          <a:p>
            <a:r>
              <a:rPr lang="en-US" b="1" dirty="0"/>
              <a:t>Game theory</a:t>
            </a:r>
            <a:r>
              <a:rPr lang="en-US" dirty="0"/>
              <a:t> (John von Neumann and </a:t>
            </a:r>
            <a:r>
              <a:rPr lang="en-US" b="0" i="0" dirty="0">
                <a:solidFill>
                  <a:srgbClr val="000000"/>
                </a:solidFill>
                <a:effectLst/>
                <a:latin typeface="Gill Sans MT" panose="020B0502020104020203" pitchFamily="34" charset="0"/>
              </a:rPr>
              <a:t>Oskar Morgenstern</a:t>
            </a:r>
            <a:r>
              <a:rPr lang="en-US" dirty="0"/>
              <a:t>) includes the surprising result that for some games a rational agent should adopt randomized policies</a:t>
            </a:r>
          </a:p>
          <a:p>
            <a:r>
              <a:rPr lang="en-US" b="1" dirty="0"/>
              <a:t>Markov decision processes</a:t>
            </a:r>
            <a:r>
              <a:rPr lang="en-US" dirty="0"/>
              <a:t> involves how decisions are made when sequence matters</a:t>
            </a:r>
            <a:endParaRPr lang="en-US" b="1" dirty="0"/>
          </a:p>
          <a:p>
            <a:r>
              <a:rPr lang="en-US" b="1" dirty="0"/>
              <a:t>Satisficing</a:t>
            </a:r>
            <a:r>
              <a:rPr lang="en-US" dirty="0"/>
              <a:t> mirrors human behavior by making decisions that are “good enough”</a:t>
            </a:r>
            <a:endParaRPr lang="en-US" b="1" dirty="0"/>
          </a:p>
        </p:txBody>
      </p:sp>
    </p:spTree>
    <p:extLst>
      <p:ext uri="{BB962C8B-B14F-4D97-AF65-F5344CB8AC3E}">
        <p14:creationId xmlns:p14="http://schemas.microsoft.com/office/powerpoint/2010/main" val="126575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49A4-852A-E039-55ED-4B7AACEAB901}"/>
              </a:ext>
            </a:extLst>
          </p:cNvPr>
          <p:cNvSpPr>
            <a:spLocks noGrp="1"/>
          </p:cNvSpPr>
          <p:nvPr>
            <p:ph type="title"/>
          </p:nvPr>
        </p:nvSpPr>
        <p:spPr/>
        <p:txBody>
          <a:bodyPr/>
          <a:lstStyle/>
          <a:p>
            <a:r>
              <a:rPr lang="en-US" dirty="0"/>
              <a:t>Foundations of ML</a:t>
            </a:r>
          </a:p>
        </p:txBody>
      </p:sp>
      <p:pic>
        <p:nvPicPr>
          <p:cNvPr id="5" name="Content Placeholder 4">
            <a:extLst>
              <a:ext uri="{FF2B5EF4-FFF2-40B4-BE49-F238E27FC236}">
                <a16:creationId xmlns:a16="http://schemas.microsoft.com/office/drawing/2014/main" id="{96AD1480-BAA5-9E30-9F7A-7C8BC06C12A5}"/>
              </a:ext>
            </a:extLst>
          </p:cNvPr>
          <p:cNvPicPr>
            <a:picLocks noGrp="1" noChangeAspect="1"/>
          </p:cNvPicPr>
          <p:nvPr>
            <p:ph idx="1"/>
          </p:nvPr>
        </p:nvPicPr>
        <p:blipFill>
          <a:blip r:embed="rId2"/>
          <a:stretch>
            <a:fillRect/>
          </a:stretch>
        </p:blipFill>
        <p:spPr>
          <a:xfrm>
            <a:off x="2010799" y="1962943"/>
            <a:ext cx="7895201" cy="3689552"/>
          </a:xfrm>
        </p:spPr>
      </p:pic>
      <p:sp>
        <p:nvSpPr>
          <p:cNvPr id="6" name="TextBox 5">
            <a:extLst>
              <a:ext uri="{FF2B5EF4-FFF2-40B4-BE49-F238E27FC236}">
                <a16:creationId xmlns:a16="http://schemas.microsoft.com/office/drawing/2014/main" id="{89FA6717-69CA-39E1-4805-93200B7B1879}"/>
              </a:ext>
            </a:extLst>
          </p:cNvPr>
          <p:cNvSpPr txBox="1"/>
          <p:nvPr/>
        </p:nvSpPr>
        <p:spPr>
          <a:xfrm>
            <a:off x="1947333" y="5684149"/>
            <a:ext cx="4839466" cy="369332"/>
          </a:xfrm>
          <a:prstGeom prst="rect">
            <a:avLst/>
          </a:prstGeom>
          <a:noFill/>
        </p:spPr>
        <p:txBody>
          <a:bodyPr wrap="none" rtlCol="0">
            <a:spAutoFit/>
          </a:bodyPr>
          <a:lstStyle/>
          <a:p>
            <a:r>
              <a:rPr lang="en-US" dirty="0"/>
              <a:t>~86 Billion neurons | ~85 Billion non-neuron cells</a:t>
            </a:r>
          </a:p>
        </p:txBody>
      </p:sp>
      <p:sp>
        <p:nvSpPr>
          <p:cNvPr id="7" name="TextBox 6">
            <a:extLst>
              <a:ext uri="{FF2B5EF4-FFF2-40B4-BE49-F238E27FC236}">
                <a16:creationId xmlns:a16="http://schemas.microsoft.com/office/drawing/2014/main" id="{E319B4E0-823B-28EC-FF2D-099F185FC1B5}"/>
              </a:ext>
            </a:extLst>
          </p:cNvPr>
          <p:cNvSpPr txBox="1"/>
          <p:nvPr/>
        </p:nvSpPr>
        <p:spPr>
          <a:xfrm>
            <a:off x="8661400" y="5684149"/>
            <a:ext cx="619080" cy="369332"/>
          </a:xfrm>
          <a:prstGeom prst="rect">
            <a:avLst/>
          </a:prstGeom>
          <a:noFill/>
        </p:spPr>
        <p:txBody>
          <a:bodyPr wrap="none" rtlCol="0">
            <a:spAutoFit/>
          </a:bodyPr>
          <a:lstStyle/>
          <a:p>
            <a:r>
              <a:rPr lang="en-US" dirty="0"/>
              <a:t>fMRI</a:t>
            </a:r>
          </a:p>
        </p:txBody>
      </p:sp>
    </p:spTree>
    <p:extLst>
      <p:ext uri="{BB962C8B-B14F-4D97-AF65-F5344CB8AC3E}">
        <p14:creationId xmlns:p14="http://schemas.microsoft.com/office/powerpoint/2010/main" val="343710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84D0-DADE-DCED-7A47-8F74442EF8F6}"/>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87BDCF4C-EE11-0876-1274-98F55CCE0038}"/>
              </a:ext>
            </a:extLst>
          </p:cNvPr>
          <p:cNvSpPr>
            <a:spLocks noGrp="1"/>
          </p:cNvSpPr>
          <p:nvPr>
            <p:ph idx="1"/>
          </p:nvPr>
        </p:nvSpPr>
        <p:spPr/>
        <p:txBody>
          <a:bodyPr/>
          <a:lstStyle/>
          <a:p>
            <a:r>
              <a:rPr lang="en-US" dirty="0"/>
              <a:t>The </a:t>
            </a:r>
            <a:r>
              <a:rPr lang="en-US" b="1" dirty="0"/>
              <a:t>singularity</a:t>
            </a:r>
            <a:r>
              <a:rPr lang="en-US" dirty="0"/>
              <a:t> has multiple meanings in AI/ML, but mostly it’s when computers overtake human abilities</a:t>
            </a:r>
          </a:p>
          <a:p>
            <a:endParaRPr lang="en-US" dirty="0"/>
          </a:p>
        </p:txBody>
      </p:sp>
      <p:pic>
        <p:nvPicPr>
          <p:cNvPr id="5" name="Picture 4">
            <a:extLst>
              <a:ext uri="{FF2B5EF4-FFF2-40B4-BE49-F238E27FC236}">
                <a16:creationId xmlns:a16="http://schemas.microsoft.com/office/drawing/2014/main" id="{5C015C81-B26A-8C50-6C10-31CD4DF38F48}"/>
              </a:ext>
            </a:extLst>
          </p:cNvPr>
          <p:cNvPicPr>
            <a:picLocks noChangeAspect="1"/>
          </p:cNvPicPr>
          <p:nvPr/>
        </p:nvPicPr>
        <p:blipFill>
          <a:blip r:embed="rId2"/>
          <a:stretch>
            <a:fillRect/>
          </a:stretch>
        </p:blipFill>
        <p:spPr>
          <a:xfrm>
            <a:off x="2314575" y="3012016"/>
            <a:ext cx="7562850" cy="2171700"/>
          </a:xfrm>
          <a:prstGeom prst="rect">
            <a:avLst/>
          </a:prstGeom>
        </p:spPr>
      </p:pic>
    </p:spTree>
    <p:extLst>
      <p:ext uri="{BB962C8B-B14F-4D97-AF65-F5344CB8AC3E}">
        <p14:creationId xmlns:p14="http://schemas.microsoft.com/office/powerpoint/2010/main" val="256296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F0D0-72E7-62FB-84AD-61E28AD2D7E7}"/>
              </a:ext>
            </a:extLst>
          </p:cNvPr>
          <p:cNvSpPr>
            <a:spLocks noGrp="1"/>
          </p:cNvSpPr>
          <p:nvPr>
            <p:ph type="title"/>
          </p:nvPr>
        </p:nvSpPr>
        <p:spPr/>
        <p:txBody>
          <a:bodyPr/>
          <a:lstStyle/>
          <a:p>
            <a:r>
              <a:rPr lang="en-US" dirty="0"/>
              <a:t>Monday Headline</a:t>
            </a:r>
          </a:p>
        </p:txBody>
      </p:sp>
      <p:pic>
        <p:nvPicPr>
          <p:cNvPr id="5" name="Content Placeholder 4">
            <a:extLst>
              <a:ext uri="{FF2B5EF4-FFF2-40B4-BE49-F238E27FC236}">
                <a16:creationId xmlns:a16="http://schemas.microsoft.com/office/drawing/2014/main" id="{C853D875-3B4B-DFB7-43EA-84604EE5D75E}"/>
              </a:ext>
            </a:extLst>
          </p:cNvPr>
          <p:cNvPicPr>
            <a:picLocks noGrp="1" noChangeAspect="1"/>
          </p:cNvPicPr>
          <p:nvPr>
            <p:ph idx="1"/>
          </p:nvPr>
        </p:nvPicPr>
        <p:blipFill>
          <a:blip r:embed="rId2"/>
          <a:stretch>
            <a:fillRect/>
          </a:stretch>
        </p:blipFill>
        <p:spPr>
          <a:xfrm>
            <a:off x="3056467" y="1913468"/>
            <a:ext cx="5691837" cy="4168780"/>
          </a:xfrm>
        </p:spPr>
      </p:pic>
    </p:spTree>
    <p:extLst>
      <p:ext uri="{BB962C8B-B14F-4D97-AF65-F5344CB8AC3E}">
        <p14:creationId xmlns:p14="http://schemas.microsoft.com/office/powerpoint/2010/main" val="278128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0A7-253B-2E49-887C-F5D8C8BF7F98}"/>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75D86A18-CC34-7548-8502-C47BCF93C1CD}"/>
              </a:ext>
            </a:extLst>
          </p:cNvPr>
          <p:cNvSpPr>
            <a:spLocks noGrp="1"/>
          </p:cNvSpPr>
          <p:nvPr>
            <p:ph idx="1"/>
          </p:nvPr>
        </p:nvSpPr>
        <p:spPr/>
        <p:txBody>
          <a:bodyPr>
            <a:normAutofit lnSpcReduction="10000"/>
          </a:bodyPr>
          <a:lstStyle/>
          <a:p>
            <a:r>
              <a:rPr lang="en-US" b="1" dirty="0"/>
              <a:t>Human-Computer Interaction </a:t>
            </a:r>
            <a:r>
              <a:rPr lang="en-US" dirty="0"/>
              <a:t>(HCI) – 1968 Doug Engelbart demos the computer mouse.</a:t>
            </a:r>
          </a:p>
          <a:p>
            <a:r>
              <a:rPr lang="en-US" dirty="0"/>
              <a:t>WWII, first computers created independently in three countries. England, Germany, and the US. John Mauchly and J Eckert’s design became the most influential.</a:t>
            </a:r>
          </a:p>
          <a:p>
            <a:r>
              <a:rPr lang="en-US" b="1" dirty="0"/>
              <a:t>Moore’s Law</a:t>
            </a:r>
            <a:r>
              <a:rPr lang="en-US" dirty="0"/>
              <a:t>. Clock performance doubled every 18 months or so, until 2005, when manufactures started increasing the number of cores.</a:t>
            </a:r>
          </a:p>
          <a:p>
            <a:r>
              <a:rPr lang="en-US" dirty="0"/>
              <a:t>An ML model that took a day to train in 2014 takes only 2 minutes in 2018.</a:t>
            </a:r>
          </a:p>
          <a:p>
            <a:r>
              <a:rPr lang="en-US" dirty="0"/>
              <a:t>Quantum Computing holds promise.</a:t>
            </a:r>
          </a:p>
          <a:p>
            <a:endParaRPr lang="en-US" dirty="0"/>
          </a:p>
        </p:txBody>
      </p:sp>
    </p:spTree>
    <p:extLst>
      <p:ext uri="{BB962C8B-B14F-4D97-AF65-F5344CB8AC3E}">
        <p14:creationId xmlns:p14="http://schemas.microsoft.com/office/powerpoint/2010/main" val="371603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F8D3-7C6E-DCFC-6E05-7B796816B9DE}"/>
              </a:ext>
            </a:extLst>
          </p:cNvPr>
          <p:cNvSpPr>
            <a:spLocks noGrp="1"/>
          </p:cNvSpPr>
          <p:nvPr>
            <p:ph type="title"/>
          </p:nvPr>
        </p:nvSpPr>
        <p:spPr/>
        <p:txBody>
          <a:bodyPr/>
          <a:lstStyle/>
          <a:p>
            <a:r>
              <a:rPr lang="en-US" dirty="0"/>
              <a:t>Foundations of ml </a:t>
            </a:r>
          </a:p>
        </p:txBody>
      </p:sp>
      <p:sp>
        <p:nvSpPr>
          <p:cNvPr id="3" name="Content Placeholder 2">
            <a:extLst>
              <a:ext uri="{FF2B5EF4-FFF2-40B4-BE49-F238E27FC236}">
                <a16:creationId xmlns:a16="http://schemas.microsoft.com/office/drawing/2014/main" id="{50D1FE2C-1285-C780-2941-68F68BB94877}"/>
              </a:ext>
            </a:extLst>
          </p:cNvPr>
          <p:cNvSpPr>
            <a:spLocks noGrp="1"/>
          </p:cNvSpPr>
          <p:nvPr>
            <p:ph idx="1"/>
          </p:nvPr>
        </p:nvSpPr>
        <p:spPr>
          <a:xfrm>
            <a:off x="1451579" y="2015732"/>
            <a:ext cx="9603275" cy="4037749"/>
          </a:xfrm>
        </p:spPr>
        <p:txBody>
          <a:bodyPr/>
          <a:lstStyle/>
          <a:p>
            <a:r>
              <a:rPr lang="en-US" dirty="0"/>
              <a:t>Book states Charles Babbage’s machines (Analytical Engine) and Ada Lovelace’s ideas were largely forgotten. I disagree.</a:t>
            </a:r>
          </a:p>
          <a:p>
            <a:r>
              <a:rPr lang="en-US" dirty="0"/>
              <a:t>The </a:t>
            </a:r>
            <a:r>
              <a:rPr lang="en-US" b="1" dirty="0"/>
              <a:t>cost function</a:t>
            </a:r>
            <a:r>
              <a:rPr lang="en-US" dirty="0"/>
              <a:t> (referred to in the chapter) is important in neural networks and we will touch on it in more detail later. It involves multi-variable calculus, which we should understand, but we leave the math to the computer.</a:t>
            </a:r>
          </a:p>
          <a:p>
            <a:r>
              <a:rPr lang="en-US" dirty="0"/>
              <a:t>Noam Chomsky (mentioned, linguist) used to live nearby (Lexington) and teach at MIT</a:t>
            </a:r>
          </a:p>
          <a:p>
            <a:r>
              <a:rPr lang="en-US" b="1" dirty="0"/>
              <a:t>Marvin Minsky </a:t>
            </a:r>
            <a:r>
              <a:rPr lang="en-US" dirty="0"/>
              <a:t>and Dean Edmonds built the first neural network computer as undergrads at Harvard in 1950</a:t>
            </a:r>
          </a:p>
          <a:p>
            <a:endParaRPr lang="en-US" b="1" dirty="0"/>
          </a:p>
        </p:txBody>
      </p:sp>
    </p:spTree>
    <p:extLst>
      <p:ext uri="{BB962C8B-B14F-4D97-AF65-F5344CB8AC3E}">
        <p14:creationId xmlns:p14="http://schemas.microsoft.com/office/powerpoint/2010/main" val="833928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EDBB-7825-A160-A6FD-9EAB97D40B23}"/>
              </a:ext>
            </a:extLst>
          </p:cNvPr>
          <p:cNvSpPr>
            <a:spLocks noGrp="1"/>
          </p:cNvSpPr>
          <p:nvPr>
            <p:ph type="title"/>
          </p:nvPr>
        </p:nvSpPr>
        <p:spPr/>
        <p:txBody>
          <a:bodyPr/>
          <a:lstStyle/>
          <a:p>
            <a:r>
              <a:rPr lang="en-US" dirty="0"/>
              <a:t>Foundations of ml </a:t>
            </a:r>
          </a:p>
        </p:txBody>
      </p:sp>
      <p:sp>
        <p:nvSpPr>
          <p:cNvPr id="3" name="Content Placeholder 2">
            <a:extLst>
              <a:ext uri="{FF2B5EF4-FFF2-40B4-BE49-F238E27FC236}">
                <a16:creationId xmlns:a16="http://schemas.microsoft.com/office/drawing/2014/main" id="{0568DCC8-4446-A37C-0673-F2C8E67B54DE}"/>
              </a:ext>
            </a:extLst>
          </p:cNvPr>
          <p:cNvSpPr>
            <a:spLocks noGrp="1"/>
          </p:cNvSpPr>
          <p:nvPr>
            <p:ph idx="1"/>
          </p:nvPr>
        </p:nvSpPr>
        <p:spPr/>
        <p:txBody>
          <a:bodyPr>
            <a:normAutofit/>
          </a:bodyPr>
          <a:lstStyle/>
          <a:p>
            <a:r>
              <a:rPr lang="en-US" dirty="0"/>
              <a:t>Claude Shannon (mentioned mathematician) is considered the father of information theory. Information cannot be destroyed, which is an interest in theoretical physics.</a:t>
            </a:r>
          </a:p>
          <a:p>
            <a:r>
              <a:rPr lang="en-US" dirty="0"/>
              <a:t>“Expert Systems” (1969 – 1986) used </a:t>
            </a:r>
            <a:r>
              <a:rPr lang="en-US" b="1" dirty="0"/>
              <a:t>weak methods</a:t>
            </a:r>
            <a:r>
              <a:rPr lang="en-US" dirty="0"/>
              <a:t> that did not scale well.</a:t>
            </a:r>
          </a:p>
          <a:p>
            <a:r>
              <a:rPr lang="en-US" dirty="0"/>
              <a:t>The hype did not live up to the promise</a:t>
            </a:r>
          </a:p>
          <a:p>
            <a:r>
              <a:rPr lang="en-US" dirty="0"/>
              <a:t>This period (and longer really) is known as the “AI winter”</a:t>
            </a:r>
          </a:p>
          <a:p>
            <a:r>
              <a:rPr lang="en-US" dirty="0"/>
              <a:t>One exceptional success was Digital Equipment Corporation’s (DEC) commercial R1 expert system</a:t>
            </a:r>
          </a:p>
          <a:p>
            <a:endParaRPr lang="en-US" dirty="0"/>
          </a:p>
        </p:txBody>
      </p:sp>
    </p:spTree>
    <p:extLst>
      <p:ext uri="{BB962C8B-B14F-4D97-AF65-F5344CB8AC3E}">
        <p14:creationId xmlns:p14="http://schemas.microsoft.com/office/powerpoint/2010/main" val="2812837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C597-F335-4C93-91FB-D2C07B1A72A5}"/>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12A50D82-23B1-F1F6-D07C-AF555E0E2167}"/>
              </a:ext>
            </a:extLst>
          </p:cNvPr>
          <p:cNvSpPr>
            <a:spLocks noGrp="1"/>
          </p:cNvSpPr>
          <p:nvPr>
            <p:ph idx="1"/>
          </p:nvPr>
        </p:nvSpPr>
        <p:spPr/>
        <p:txBody>
          <a:bodyPr/>
          <a:lstStyle/>
          <a:p>
            <a:r>
              <a:rPr lang="en-US" dirty="0"/>
              <a:t>Mid-1980’s 4 different groups reinvented the </a:t>
            </a:r>
            <a:r>
              <a:rPr lang="en-US" b="1" dirty="0"/>
              <a:t>back-propagation</a:t>
            </a:r>
            <a:r>
              <a:rPr lang="en-US" dirty="0"/>
              <a:t> algorithm</a:t>
            </a:r>
          </a:p>
          <a:p>
            <a:r>
              <a:rPr lang="en-US" dirty="0"/>
              <a:t>MNIST dataset becomes a benchmark in the ’80s</a:t>
            </a:r>
          </a:p>
          <a:p>
            <a:r>
              <a:rPr lang="en-US" b="1" dirty="0"/>
              <a:t>Hidden Markov Models</a:t>
            </a:r>
            <a:r>
              <a:rPr lang="en-US" dirty="0"/>
              <a:t> (HMMs) became widely used in the ‘80s</a:t>
            </a:r>
          </a:p>
          <a:p>
            <a:r>
              <a:rPr lang="en-US" b="1" dirty="0"/>
              <a:t>Bayesian Networks</a:t>
            </a:r>
            <a:r>
              <a:rPr lang="en-US" dirty="0"/>
              <a:t> yielded a rigorous and efficient formalism for representing uncertain knowledge as well as practical algorithms for probabilistic reasoning</a:t>
            </a:r>
          </a:p>
          <a:p>
            <a:endParaRPr lang="en-US" b="1" dirty="0"/>
          </a:p>
        </p:txBody>
      </p:sp>
    </p:spTree>
    <p:extLst>
      <p:ext uri="{BB962C8B-B14F-4D97-AF65-F5344CB8AC3E}">
        <p14:creationId xmlns:p14="http://schemas.microsoft.com/office/powerpoint/2010/main" val="3949217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3E4C-30D3-4FCC-8A65-0AE64206CA3E}"/>
              </a:ext>
            </a:extLst>
          </p:cNvPr>
          <p:cNvSpPr>
            <a:spLocks noGrp="1"/>
          </p:cNvSpPr>
          <p:nvPr>
            <p:ph type="title"/>
          </p:nvPr>
        </p:nvSpPr>
        <p:spPr/>
        <p:txBody>
          <a:bodyPr/>
          <a:lstStyle/>
          <a:p>
            <a:r>
              <a:rPr lang="en-US" dirty="0"/>
              <a:t>Foundations of ml</a:t>
            </a:r>
          </a:p>
        </p:txBody>
      </p:sp>
      <p:sp>
        <p:nvSpPr>
          <p:cNvPr id="3" name="Content Placeholder 2">
            <a:extLst>
              <a:ext uri="{FF2B5EF4-FFF2-40B4-BE49-F238E27FC236}">
                <a16:creationId xmlns:a16="http://schemas.microsoft.com/office/drawing/2014/main" id="{57DB45D8-52A6-3522-0263-1474D121C5BD}"/>
              </a:ext>
            </a:extLst>
          </p:cNvPr>
          <p:cNvSpPr>
            <a:spLocks noGrp="1"/>
          </p:cNvSpPr>
          <p:nvPr>
            <p:ph idx="1"/>
          </p:nvPr>
        </p:nvSpPr>
        <p:spPr/>
        <p:txBody>
          <a:bodyPr/>
          <a:lstStyle/>
          <a:p>
            <a:r>
              <a:rPr lang="en-US" b="1" dirty="0"/>
              <a:t>Big Data</a:t>
            </a:r>
            <a:r>
              <a:rPr lang="en-US" dirty="0"/>
              <a:t> came on the scene as the result of the World Wide Web around the turn of the millennium</a:t>
            </a:r>
          </a:p>
          <a:p>
            <a:r>
              <a:rPr lang="en-US" b="1" dirty="0"/>
              <a:t>Deep Learning</a:t>
            </a:r>
            <a:r>
              <a:rPr lang="en-US" dirty="0"/>
              <a:t> (sort of a main focus) and </a:t>
            </a:r>
            <a:r>
              <a:rPr lang="en-US" b="1" dirty="0"/>
              <a:t>convolutional neural networks</a:t>
            </a:r>
            <a:r>
              <a:rPr lang="en-US" dirty="0"/>
              <a:t> (we will go into more detail in later chapters) have become more widely used lately</a:t>
            </a:r>
          </a:p>
          <a:p>
            <a:r>
              <a:rPr lang="en-US" dirty="0">
                <a:hlinkClick r:id="rId2"/>
              </a:rPr>
              <a:t>https://aiindex.stanford.edu/</a:t>
            </a:r>
            <a:endParaRPr lang="en-US" dirty="0"/>
          </a:p>
          <a:p>
            <a:endParaRPr lang="en-US" dirty="0"/>
          </a:p>
          <a:p>
            <a:endParaRPr lang="en-US" b="1" dirty="0"/>
          </a:p>
        </p:txBody>
      </p:sp>
    </p:spTree>
    <p:extLst>
      <p:ext uri="{BB962C8B-B14F-4D97-AF65-F5344CB8AC3E}">
        <p14:creationId xmlns:p14="http://schemas.microsoft.com/office/powerpoint/2010/main" val="4038625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22D7-6164-007C-740D-45EE214CD9E2}"/>
              </a:ext>
            </a:extLst>
          </p:cNvPr>
          <p:cNvSpPr>
            <a:spLocks noGrp="1"/>
          </p:cNvSpPr>
          <p:nvPr>
            <p:ph type="title"/>
          </p:nvPr>
        </p:nvSpPr>
        <p:spPr/>
        <p:txBody>
          <a:bodyPr/>
          <a:lstStyle/>
          <a:p>
            <a:r>
              <a:rPr lang="en-US" dirty="0"/>
              <a:t>State of the art (Benefits)</a:t>
            </a:r>
          </a:p>
        </p:txBody>
      </p:sp>
      <p:sp>
        <p:nvSpPr>
          <p:cNvPr id="3" name="Content Placeholder 2">
            <a:extLst>
              <a:ext uri="{FF2B5EF4-FFF2-40B4-BE49-F238E27FC236}">
                <a16:creationId xmlns:a16="http://schemas.microsoft.com/office/drawing/2014/main" id="{4E5482A7-1B47-4890-8946-3C790BD0A9AF}"/>
              </a:ext>
            </a:extLst>
          </p:cNvPr>
          <p:cNvSpPr>
            <a:spLocks noGrp="1"/>
          </p:cNvSpPr>
          <p:nvPr>
            <p:ph idx="1"/>
          </p:nvPr>
        </p:nvSpPr>
        <p:spPr/>
        <p:txBody>
          <a:bodyPr/>
          <a:lstStyle/>
          <a:p>
            <a:r>
              <a:rPr lang="en-US" dirty="0"/>
              <a:t>Robotic vehicles (Waymo), legged locomotion (Boston Dynamics), autonomous planning and scheduling (NASA), machine translation (Google), speech recognition (MS, Google, Amazon), recommendations (Amazon, FB, Netflix, Spotify, YouTube, Walmart) , game playing (Chess, Jeopardy, and Go), image understanding (Google and ImageNet), medicine (recognition of diseases and cancer as good as or better than experts), climate science (recognizing brewing weather events buried in climate data)</a:t>
            </a:r>
          </a:p>
        </p:txBody>
      </p:sp>
    </p:spTree>
    <p:extLst>
      <p:ext uri="{BB962C8B-B14F-4D97-AF65-F5344CB8AC3E}">
        <p14:creationId xmlns:p14="http://schemas.microsoft.com/office/powerpoint/2010/main" val="1774272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A8DB-4F57-BD91-A268-F654D3228FCF}"/>
              </a:ext>
            </a:extLst>
          </p:cNvPr>
          <p:cNvSpPr>
            <a:spLocks noGrp="1"/>
          </p:cNvSpPr>
          <p:nvPr>
            <p:ph type="title"/>
          </p:nvPr>
        </p:nvSpPr>
        <p:spPr/>
        <p:txBody>
          <a:bodyPr/>
          <a:lstStyle/>
          <a:p>
            <a:r>
              <a:rPr lang="en-US" dirty="0"/>
              <a:t>Risks of ai/ml</a:t>
            </a:r>
          </a:p>
        </p:txBody>
      </p:sp>
      <p:sp>
        <p:nvSpPr>
          <p:cNvPr id="3" name="Content Placeholder 2">
            <a:extLst>
              <a:ext uri="{FF2B5EF4-FFF2-40B4-BE49-F238E27FC236}">
                <a16:creationId xmlns:a16="http://schemas.microsoft.com/office/drawing/2014/main" id="{6D76846F-D5C2-F12C-5598-53ECB7DF8E05}"/>
              </a:ext>
            </a:extLst>
          </p:cNvPr>
          <p:cNvSpPr>
            <a:spLocks noGrp="1"/>
          </p:cNvSpPr>
          <p:nvPr>
            <p:ph idx="1"/>
          </p:nvPr>
        </p:nvSpPr>
        <p:spPr/>
        <p:txBody>
          <a:bodyPr/>
          <a:lstStyle/>
          <a:p>
            <a:r>
              <a:rPr lang="en-US" dirty="0"/>
              <a:t>Lethal autonomous weapons (UN Involvement)</a:t>
            </a:r>
          </a:p>
          <a:p>
            <a:r>
              <a:rPr lang="en-US" dirty="0"/>
              <a:t>Surveillance and persuasion (Cambridge Analytica, Deepfakes)</a:t>
            </a:r>
          </a:p>
          <a:p>
            <a:r>
              <a:rPr lang="en-US" dirty="0"/>
              <a:t>Biased decision making (A current major problem in AI/ML)</a:t>
            </a:r>
          </a:p>
          <a:p>
            <a:r>
              <a:rPr lang="en-US" dirty="0"/>
              <a:t>Impact on employment (A concern that has been around for a long, long time)</a:t>
            </a:r>
          </a:p>
          <a:p>
            <a:r>
              <a:rPr lang="en-US" dirty="0"/>
              <a:t>Safety-critical applications (Self-Driving Cars)</a:t>
            </a:r>
          </a:p>
          <a:p>
            <a:r>
              <a:rPr lang="en-US" dirty="0"/>
              <a:t>More detail when we get to Chapter 27</a:t>
            </a:r>
          </a:p>
        </p:txBody>
      </p:sp>
    </p:spTree>
    <p:extLst>
      <p:ext uri="{BB962C8B-B14F-4D97-AF65-F5344CB8AC3E}">
        <p14:creationId xmlns:p14="http://schemas.microsoft.com/office/powerpoint/2010/main" val="3098833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7A62-3C1C-6DDE-EBC7-5707005CEA5E}"/>
              </a:ext>
            </a:extLst>
          </p:cNvPr>
          <p:cNvSpPr>
            <a:spLocks noGrp="1"/>
          </p:cNvSpPr>
          <p:nvPr>
            <p:ph type="title"/>
          </p:nvPr>
        </p:nvSpPr>
        <p:spPr/>
        <p:txBody>
          <a:bodyPr/>
          <a:lstStyle/>
          <a:p>
            <a:r>
              <a:rPr lang="en-US" dirty="0"/>
              <a:t>Assignment 2 for next week</a:t>
            </a:r>
          </a:p>
        </p:txBody>
      </p:sp>
      <p:sp>
        <p:nvSpPr>
          <p:cNvPr id="3" name="Content Placeholder 2">
            <a:extLst>
              <a:ext uri="{FF2B5EF4-FFF2-40B4-BE49-F238E27FC236}">
                <a16:creationId xmlns:a16="http://schemas.microsoft.com/office/drawing/2014/main" id="{B6ECCD3E-60E6-E5D0-1112-699CFAF7BB2B}"/>
              </a:ext>
            </a:extLst>
          </p:cNvPr>
          <p:cNvSpPr>
            <a:spLocks noGrp="1"/>
          </p:cNvSpPr>
          <p:nvPr>
            <p:ph idx="1"/>
          </p:nvPr>
        </p:nvSpPr>
        <p:spPr/>
        <p:txBody>
          <a:bodyPr/>
          <a:lstStyle/>
          <a:p>
            <a:r>
              <a:rPr lang="en-US" sz="2400" dirty="0"/>
              <a:t>On Blackboard (Word Doc) – Not too difficult, but very important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4459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3AFC-1559-5C44-8166-F24C2225055E}"/>
              </a:ext>
            </a:extLst>
          </p:cNvPr>
          <p:cNvSpPr>
            <a:spLocks noGrp="1"/>
          </p:cNvSpPr>
          <p:nvPr>
            <p:ph type="title"/>
          </p:nvPr>
        </p:nvSpPr>
        <p:spPr/>
        <p:txBody>
          <a:bodyPr/>
          <a:lstStyle/>
          <a:p>
            <a:r>
              <a:rPr lang="en-US" dirty="0"/>
              <a:t>Hollywood ending Movie (pick of the week)</a:t>
            </a:r>
          </a:p>
        </p:txBody>
      </p:sp>
      <p:sp>
        <p:nvSpPr>
          <p:cNvPr id="3" name="Content Placeholder 2">
            <a:extLst>
              <a:ext uri="{FF2B5EF4-FFF2-40B4-BE49-F238E27FC236}">
                <a16:creationId xmlns:a16="http://schemas.microsoft.com/office/drawing/2014/main" id="{3116CFB3-8585-8145-B5B4-5259C5BE2E28}"/>
              </a:ext>
            </a:extLst>
          </p:cNvPr>
          <p:cNvSpPr>
            <a:spLocks noGrp="1"/>
          </p:cNvSpPr>
          <p:nvPr>
            <p:ph idx="1"/>
          </p:nvPr>
        </p:nvSpPr>
        <p:spPr>
          <a:xfrm>
            <a:off x="1451579" y="2015732"/>
            <a:ext cx="9603275" cy="3953268"/>
          </a:xfrm>
        </p:spPr>
        <p:txBody>
          <a:bodyPr>
            <a:normAutofit/>
          </a:bodyPr>
          <a:lstStyle/>
          <a:p>
            <a:r>
              <a:rPr lang="en-US" dirty="0">
                <a:hlinkClick r:id="rId2"/>
              </a:rPr>
              <a:t>AlphaGo Movie (Documentary)</a:t>
            </a:r>
            <a:r>
              <a:rPr lang="en-US" dirty="0"/>
              <a:t>  (1 </a:t>
            </a:r>
            <a:r>
              <a:rPr lang="en-US" dirty="0" err="1"/>
              <a:t>hr</a:t>
            </a:r>
            <a:r>
              <a:rPr lang="en-US" dirty="0"/>
              <a:t> 30 min) 33M views on YouTube</a:t>
            </a:r>
          </a:p>
          <a:p>
            <a:pPr marL="0" indent="0">
              <a:buNone/>
            </a:pPr>
            <a:endParaRPr lang="en-US" dirty="0"/>
          </a:p>
          <a:p>
            <a:r>
              <a:rPr lang="en-US" b="0" i="0" dirty="0">
                <a:solidFill>
                  <a:srgbClr val="0F0F0F"/>
                </a:solidFill>
                <a:effectLst/>
                <a:latin typeface="Roboto" panose="02000000000000000000" pitchFamily="2" charset="0"/>
              </a:rPr>
              <a:t>With more board configurations than there are atoms in the universe, the ancient Chinese game of Go has long been considered a grand challenge for artificial intelligence. On March 9, 2016, the worlds of Go and artificial intelligence collided in South Korea for an extraordinary best-of-five-game competition, coined The DeepMind Challenge Match. Hundreds of millions of people around the world watched as a legendary Go master took on an unproven AI challenger for the first time in history.</a:t>
            </a:r>
            <a:endParaRPr lang="en-US" dirty="0"/>
          </a:p>
        </p:txBody>
      </p:sp>
    </p:spTree>
    <p:extLst>
      <p:ext uri="{BB962C8B-B14F-4D97-AF65-F5344CB8AC3E}">
        <p14:creationId xmlns:p14="http://schemas.microsoft.com/office/powerpoint/2010/main" val="383548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A3A6F7-411B-B6A8-8C4B-4E0106D24A63}"/>
              </a:ext>
            </a:extLst>
          </p:cNvPr>
          <p:cNvSpPr>
            <a:spLocks noGrp="1"/>
          </p:cNvSpPr>
          <p:nvPr>
            <p:ph type="title"/>
          </p:nvPr>
        </p:nvSpPr>
        <p:spPr/>
        <p:txBody>
          <a:bodyPr/>
          <a:lstStyle/>
          <a:p>
            <a:r>
              <a:rPr lang="en-US" dirty="0" err="1"/>
              <a:t>Chatgpt</a:t>
            </a:r>
            <a:endParaRPr lang="en-US" dirty="0"/>
          </a:p>
        </p:txBody>
      </p:sp>
      <p:pic>
        <p:nvPicPr>
          <p:cNvPr id="13" name="Content Placeholder 12">
            <a:extLst>
              <a:ext uri="{FF2B5EF4-FFF2-40B4-BE49-F238E27FC236}">
                <a16:creationId xmlns:a16="http://schemas.microsoft.com/office/drawing/2014/main" id="{EF5E4D1A-5861-1052-60A5-C161705204ED}"/>
              </a:ext>
            </a:extLst>
          </p:cNvPr>
          <p:cNvPicPr>
            <a:picLocks noGrp="1" noChangeAspect="1"/>
          </p:cNvPicPr>
          <p:nvPr>
            <p:ph idx="1"/>
          </p:nvPr>
        </p:nvPicPr>
        <p:blipFill>
          <a:blip r:embed="rId2"/>
          <a:stretch>
            <a:fillRect/>
          </a:stretch>
        </p:blipFill>
        <p:spPr>
          <a:xfrm>
            <a:off x="1001759" y="2015067"/>
            <a:ext cx="10652791" cy="3877733"/>
          </a:xfrm>
        </p:spPr>
      </p:pic>
    </p:spTree>
    <p:extLst>
      <p:ext uri="{BB962C8B-B14F-4D97-AF65-F5344CB8AC3E}">
        <p14:creationId xmlns:p14="http://schemas.microsoft.com/office/powerpoint/2010/main" val="81522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27C9-39D8-0638-52AF-76656B9C1167}"/>
              </a:ext>
            </a:extLst>
          </p:cNvPr>
          <p:cNvSpPr>
            <a:spLocks noGrp="1"/>
          </p:cNvSpPr>
          <p:nvPr>
            <p:ph type="title"/>
          </p:nvPr>
        </p:nvSpPr>
        <p:spPr/>
        <p:txBody>
          <a:bodyPr/>
          <a:lstStyle/>
          <a:p>
            <a:r>
              <a:rPr lang="en-US" dirty="0" err="1"/>
              <a:t>chatgpt</a:t>
            </a:r>
            <a:endParaRPr lang="en-US" dirty="0"/>
          </a:p>
        </p:txBody>
      </p:sp>
      <p:pic>
        <p:nvPicPr>
          <p:cNvPr id="5" name="Content Placeholder 4">
            <a:extLst>
              <a:ext uri="{FF2B5EF4-FFF2-40B4-BE49-F238E27FC236}">
                <a16:creationId xmlns:a16="http://schemas.microsoft.com/office/drawing/2014/main" id="{B4D25B4A-9D4C-B57B-B769-453C3A2D6A6F}"/>
              </a:ext>
            </a:extLst>
          </p:cNvPr>
          <p:cNvPicPr>
            <a:picLocks noGrp="1" noChangeAspect="1"/>
          </p:cNvPicPr>
          <p:nvPr>
            <p:ph idx="1"/>
          </p:nvPr>
        </p:nvPicPr>
        <p:blipFill>
          <a:blip r:embed="rId2"/>
          <a:stretch>
            <a:fillRect/>
          </a:stretch>
        </p:blipFill>
        <p:spPr>
          <a:xfrm>
            <a:off x="1598077" y="1903464"/>
            <a:ext cx="8995845" cy="4150017"/>
          </a:xfrm>
        </p:spPr>
      </p:pic>
    </p:spTree>
    <p:extLst>
      <p:ext uri="{BB962C8B-B14F-4D97-AF65-F5344CB8AC3E}">
        <p14:creationId xmlns:p14="http://schemas.microsoft.com/office/powerpoint/2010/main" val="63504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F712-1BEE-4A4B-979A-4D3D11E0032C}"/>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9CC10F04-7929-8247-BF01-8D236401B575}"/>
              </a:ext>
            </a:extLst>
          </p:cNvPr>
          <p:cNvSpPr>
            <a:spLocks noGrp="1"/>
          </p:cNvSpPr>
          <p:nvPr>
            <p:ph idx="1"/>
          </p:nvPr>
        </p:nvSpPr>
        <p:spPr/>
        <p:txBody>
          <a:bodyPr>
            <a:normAutofit/>
          </a:bodyPr>
          <a:lstStyle/>
          <a:p>
            <a:r>
              <a:rPr lang="en-US" dirty="0"/>
              <a:t>Table lookup (simplest instance-based method)</a:t>
            </a:r>
          </a:p>
          <a:p>
            <a:r>
              <a:rPr lang="en-US" dirty="0"/>
              <a:t>Supervised Learning (training data)</a:t>
            </a:r>
          </a:p>
          <a:p>
            <a:r>
              <a:rPr lang="en-US" dirty="0"/>
              <a:t>Decision Trees</a:t>
            </a:r>
          </a:p>
          <a:p>
            <a:r>
              <a:rPr lang="en-US" dirty="0"/>
              <a:t>Ensemble Learning</a:t>
            </a:r>
          </a:p>
          <a:p>
            <a:r>
              <a:rPr lang="en-US" dirty="0"/>
              <a:t>Deep Learning</a:t>
            </a:r>
          </a:p>
          <a:p>
            <a:endParaRPr lang="en-US" dirty="0"/>
          </a:p>
        </p:txBody>
      </p:sp>
    </p:spTree>
    <p:extLst>
      <p:ext uri="{BB962C8B-B14F-4D97-AF65-F5344CB8AC3E}">
        <p14:creationId xmlns:p14="http://schemas.microsoft.com/office/powerpoint/2010/main" val="369099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3441-BA48-904C-BC38-DC58903BAA8A}"/>
              </a:ext>
            </a:extLst>
          </p:cNvPr>
          <p:cNvSpPr>
            <a:spLocks noGrp="1"/>
          </p:cNvSpPr>
          <p:nvPr>
            <p:ph type="title"/>
          </p:nvPr>
        </p:nvSpPr>
        <p:spPr/>
        <p:txBody>
          <a:bodyPr/>
          <a:lstStyle/>
          <a:p>
            <a:r>
              <a:rPr lang="en-US" dirty="0"/>
              <a:t>More machine learning models</a:t>
            </a:r>
          </a:p>
        </p:txBody>
      </p:sp>
      <p:sp>
        <p:nvSpPr>
          <p:cNvPr id="3" name="Content Placeholder 2">
            <a:extLst>
              <a:ext uri="{FF2B5EF4-FFF2-40B4-BE49-F238E27FC236}">
                <a16:creationId xmlns:a16="http://schemas.microsoft.com/office/drawing/2014/main" id="{D6FB9F7F-DFAD-D84E-A43E-358D7361DEF7}"/>
              </a:ext>
            </a:extLst>
          </p:cNvPr>
          <p:cNvSpPr>
            <a:spLocks noGrp="1"/>
          </p:cNvSpPr>
          <p:nvPr>
            <p:ph idx="1"/>
          </p:nvPr>
        </p:nvSpPr>
        <p:spPr/>
        <p:txBody>
          <a:bodyPr/>
          <a:lstStyle/>
          <a:p>
            <a:r>
              <a:rPr lang="en-US" dirty="0"/>
              <a:t>Convolutional Networks</a:t>
            </a:r>
          </a:p>
          <a:p>
            <a:r>
              <a:rPr lang="en-US" dirty="0"/>
              <a:t>Recurrent Neural Networks (RNNs)</a:t>
            </a:r>
          </a:p>
          <a:p>
            <a:r>
              <a:rPr lang="en-US" dirty="0"/>
              <a:t>Unsupervised Learning (Clustering and Reinforcement [below])</a:t>
            </a:r>
          </a:p>
          <a:p>
            <a:r>
              <a:rPr lang="en-US" dirty="0"/>
              <a:t>Transfer Learning</a:t>
            </a:r>
          </a:p>
          <a:p>
            <a:r>
              <a:rPr lang="en-US" dirty="0"/>
              <a:t>Reinforcement Learning (active and passive)</a:t>
            </a:r>
          </a:p>
          <a:p>
            <a:endParaRPr lang="en-US" dirty="0"/>
          </a:p>
        </p:txBody>
      </p:sp>
    </p:spTree>
    <p:extLst>
      <p:ext uri="{BB962C8B-B14F-4D97-AF65-F5344CB8AC3E}">
        <p14:creationId xmlns:p14="http://schemas.microsoft.com/office/powerpoint/2010/main" val="113645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492E-6D92-4D8A-63AC-6887BBCE96E3}"/>
              </a:ext>
            </a:extLst>
          </p:cNvPr>
          <p:cNvSpPr>
            <a:spLocks noGrp="1"/>
          </p:cNvSpPr>
          <p:nvPr>
            <p:ph type="title"/>
          </p:nvPr>
        </p:nvSpPr>
        <p:spPr/>
        <p:txBody>
          <a:bodyPr/>
          <a:lstStyle/>
          <a:p>
            <a:r>
              <a:rPr lang="en-US" dirty="0"/>
              <a:t>Another mL map</a:t>
            </a:r>
          </a:p>
        </p:txBody>
      </p:sp>
      <p:pic>
        <p:nvPicPr>
          <p:cNvPr id="5" name="Content Placeholder 4">
            <a:extLst>
              <a:ext uri="{FF2B5EF4-FFF2-40B4-BE49-F238E27FC236}">
                <a16:creationId xmlns:a16="http://schemas.microsoft.com/office/drawing/2014/main" id="{42A512D3-9B22-7BA4-8743-B5AC87E56400}"/>
              </a:ext>
            </a:extLst>
          </p:cNvPr>
          <p:cNvPicPr>
            <a:picLocks noGrp="1" noChangeAspect="1"/>
          </p:cNvPicPr>
          <p:nvPr>
            <p:ph idx="1"/>
          </p:nvPr>
        </p:nvPicPr>
        <p:blipFill>
          <a:blip r:embed="rId2"/>
          <a:stretch>
            <a:fillRect/>
          </a:stretch>
        </p:blipFill>
        <p:spPr>
          <a:xfrm>
            <a:off x="2809032" y="1906875"/>
            <a:ext cx="6573936" cy="4881738"/>
          </a:xfrm>
        </p:spPr>
      </p:pic>
    </p:spTree>
    <p:extLst>
      <p:ext uri="{BB962C8B-B14F-4D97-AF65-F5344CB8AC3E}">
        <p14:creationId xmlns:p14="http://schemas.microsoft.com/office/powerpoint/2010/main" val="36693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7EC-2340-3D6F-5E04-1B02DD62B495}"/>
              </a:ext>
            </a:extLst>
          </p:cNvPr>
          <p:cNvSpPr>
            <a:spLocks noGrp="1"/>
          </p:cNvSpPr>
          <p:nvPr>
            <p:ph type="title"/>
          </p:nvPr>
        </p:nvSpPr>
        <p:spPr/>
        <p:txBody>
          <a:bodyPr/>
          <a:lstStyle/>
          <a:p>
            <a:r>
              <a:rPr lang="en-US" dirty="0"/>
              <a:t>Parametric models</a:t>
            </a:r>
          </a:p>
        </p:txBody>
      </p:sp>
      <p:sp>
        <p:nvSpPr>
          <p:cNvPr id="3" name="Content Placeholder 2">
            <a:extLst>
              <a:ext uri="{FF2B5EF4-FFF2-40B4-BE49-F238E27FC236}">
                <a16:creationId xmlns:a16="http://schemas.microsoft.com/office/drawing/2014/main" id="{BD352C95-FF1C-889E-0EC4-554923E9F15F}"/>
              </a:ext>
            </a:extLst>
          </p:cNvPr>
          <p:cNvSpPr>
            <a:spLocks noGrp="1"/>
          </p:cNvSpPr>
          <p:nvPr>
            <p:ph idx="1"/>
          </p:nvPr>
        </p:nvSpPr>
        <p:spPr/>
        <p:txBody>
          <a:bodyPr/>
          <a:lstStyle/>
          <a:p>
            <a:r>
              <a:rPr lang="en-US" b="1" dirty="0"/>
              <a:t>Fixed parameters</a:t>
            </a:r>
          </a:p>
          <a:p>
            <a:r>
              <a:rPr lang="en-US" dirty="0"/>
              <a:t>More restrictive</a:t>
            </a:r>
          </a:p>
          <a:p>
            <a:r>
              <a:rPr lang="en-US" dirty="0"/>
              <a:t>Run Faster</a:t>
            </a:r>
          </a:p>
          <a:p>
            <a:r>
              <a:rPr lang="en-US" dirty="0"/>
              <a:t>Easier to train</a:t>
            </a:r>
          </a:p>
          <a:p>
            <a:r>
              <a:rPr lang="en-US" dirty="0"/>
              <a:t>Good for input data that is well defined</a:t>
            </a:r>
          </a:p>
          <a:p>
            <a:r>
              <a:rPr lang="en-US" dirty="0"/>
              <a:t>Examples include: Linear Regression, Neural Networks</a:t>
            </a:r>
          </a:p>
        </p:txBody>
      </p:sp>
    </p:spTree>
    <p:extLst>
      <p:ext uri="{BB962C8B-B14F-4D97-AF65-F5344CB8AC3E}">
        <p14:creationId xmlns:p14="http://schemas.microsoft.com/office/powerpoint/2010/main" val="24314476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27449</TotalTime>
  <Words>1791</Words>
  <Application>Microsoft Office PowerPoint</Application>
  <PresentationFormat>Widescreen</PresentationFormat>
  <Paragraphs>178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Gill Sans MT</vt:lpstr>
      <vt:lpstr>Roboto</vt:lpstr>
      <vt:lpstr>Gallery</vt:lpstr>
      <vt:lpstr>Machine learning</vt:lpstr>
      <vt:lpstr>Attendance or quiz?</vt:lpstr>
      <vt:lpstr>Monday Headline</vt:lpstr>
      <vt:lpstr>Chatgpt</vt:lpstr>
      <vt:lpstr>chatgpt</vt:lpstr>
      <vt:lpstr>Machine learning models</vt:lpstr>
      <vt:lpstr>More machine learning models</vt:lpstr>
      <vt:lpstr>Another mL map</vt:lpstr>
      <vt:lpstr>Parametric models</vt:lpstr>
      <vt:lpstr>Nonparametric models</vt:lpstr>
      <vt:lpstr>Kaggle competition</vt:lpstr>
      <vt:lpstr>Terms you should pick up on</vt:lpstr>
      <vt:lpstr>More ml terms</vt:lpstr>
      <vt:lpstr>Debugging</vt:lpstr>
      <vt:lpstr>Helpful tricks</vt:lpstr>
      <vt:lpstr>More helpful stuff</vt:lpstr>
      <vt:lpstr>Important Commands</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vt:lpstr>
      <vt:lpstr>Foundations of ml </vt:lpstr>
      <vt:lpstr>Foundations of ml </vt:lpstr>
      <vt:lpstr>Foundations of ml</vt:lpstr>
      <vt:lpstr>Foundations of ml</vt:lpstr>
      <vt:lpstr>State of the art (Benefits)</vt:lpstr>
      <vt:lpstr>Risks of ai/ml</vt:lpstr>
      <vt:lpstr>Assignment 2 for next week</vt:lpstr>
      <vt:lpstr>Hollywood ending Movie (pick of the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Chris Geggis</dc:creator>
  <cp:lastModifiedBy>Chris Geggis</cp:lastModifiedBy>
  <cp:revision>45</cp:revision>
  <dcterms:created xsi:type="dcterms:W3CDTF">2022-08-28T14:09:45Z</dcterms:created>
  <dcterms:modified xsi:type="dcterms:W3CDTF">2023-01-26T18:38:20Z</dcterms:modified>
</cp:coreProperties>
</file>