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0" r:id="rId5"/>
    <p:sldId id="265" r:id="rId6"/>
    <p:sldId id="266" r:id="rId7"/>
    <p:sldId id="257" r:id="rId8"/>
    <p:sldId id="258" r:id="rId9"/>
    <p:sldId id="259" r:id="rId10"/>
    <p:sldId id="267" r:id="rId11"/>
    <p:sldId id="263" r:id="rId12"/>
    <p:sldId id="295" r:id="rId13"/>
    <p:sldId id="269" r:id="rId14"/>
    <p:sldId id="270" r:id="rId15"/>
    <p:sldId id="271" r:id="rId16"/>
    <p:sldId id="272" r:id="rId17"/>
    <p:sldId id="273" r:id="rId18"/>
    <p:sldId id="274" r:id="rId19"/>
    <p:sldId id="296" r:id="rId20"/>
    <p:sldId id="297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  <p:sldId id="293" r:id="rId39"/>
    <p:sldId id="268" r:id="rId40"/>
    <p:sldId id="276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70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70D768-73B4-4290-8858-743FFC81183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9003A4F-14D6-40C2-ADE5-45B557D02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gif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7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12" Type="http://schemas.openxmlformats.org/officeDocument/2006/relationships/image" Target="../media/image26.jpg"/><Relationship Id="rId2" Type="http://schemas.openxmlformats.org/officeDocument/2006/relationships/image" Target="../media/image17.jpe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25.jpg"/><Relationship Id="rId5" Type="http://schemas.openxmlformats.org/officeDocument/2006/relationships/image" Target="../media/image20.jpeg"/><Relationship Id="rId15" Type="http://schemas.openxmlformats.org/officeDocument/2006/relationships/image" Target="../media/image28.png"/><Relationship Id="rId10" Type="http://schemas.openxmlformats.org/officeDocument/2006/relationships/image" Target="../media/image7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Relationship Id="rId1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ank.example.com/withdraw?account=Alice&amp;amount=1000000&amp;for=Ev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rgoulden@cmu.edu" TargetMode="External"/><Relationship Id="rId2" Type="http://schemas.openxmlformats.org/officeDocument/2006/relationships/hyperlink" Target="mailto:mserrano@cm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ah.com/thing.php?secure=no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728505"/>
            <a:ext cx="9144000" cy="754025"/>
          </a:xfrm>
        </p:spPr>
        <p:txBody>
          <a:bodyPr/>
          <a:lstStyle/>
          <a:p>
            <a:r>
              <a:rPr lang="en-US" dirty="0" smtClean="0"/>
              <a:t>XSS, SQL injection, CSRF 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Defense: anticipate malicious input and be smart</a:t>
            </a:r>
          </a:p>
          <a:p>
            <a:r>
              <a:rPr lang="en-US" dirty="0" smtClean="0"/>
              <a:t>Offense: anticipate “bad” programming and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</a:t>
            </a:r>
            <a:r>
              <a:rPr lang="en-US" i="1" dirty="0"/>
              <a:t> </a:t>
            </a:r>
            <a:r>
              <a:rPr lang="en-US" i="1" dirty="0" smtClean="0"/>
              <a:t>stateless</a:t>
            </a:r>
            <a:endParaRPr lang="en-US" dirty="0" smtClean="0"/>
          </a:p>
          <a:p>
            <a:pPr lvl="1"/>
            <a:r>
              <a:rPr lang="en-US" dirty="0" smtClean="0"/>
              <a:t>There’s no “remembering” things across requests!</a:t>
            </a:r>
          </a:p>
          <a:p>
            <a:r>
              <a:rPr lang="en-US" dirty="0" smtClean="0"/>
              <a:t>Workaround: </a:t>
            </a:r>
            <a:r>
              <a:rPr lang="en-US" i="1" dirty="0" smtClean="0"/>
              <a:t>cookies</a:t>
            </a:r>
            <a:endParaRPr lang="en-US" dirty="0" smtClean="0"/>
          </a:p>
          <a:p>
            <a:pPr lvl="1"/>
            <a:r>
              <a:rPr lang="en-US" dirty="0" smtClean="0"/>
              <a:t>Give user some data to store!</a:t>
            </a:r>
          </a:p>
          <a:p>
            <a:pPr lvl="1"/>
            <a:r>
              <a:rPr lang="en-US" dirty="0" smtClean="0"/>
              <a:t>Use some cryptography to ward against malicious users</a:t>
            </a:r>
          </a:p>
          <a:p>
            <a:r>
              <a:rPr lang="en-US" dirty="0" smtClean="0"/>
              <a:t>Lots of people have exposed vulnerabilities through cookies</a:t>
            </a:r>
          </a:p>
          <a:p>
            <a:pPr lvl="1"/>
            <a:r>
              <a:rPr lang="en-US" dirty="0" smtClean="0"/>
              <a:t>Yahoo!, Flickr, Facebook…</a:t>
            </a:r>
          </a:p>
          <a:p>
            <a:r>
              <a:rPr lang="en-US" dirty="0" smtClean="0"/>
              <a:t>In essence, they trusted user-modifiable data!</a:t>
            </a:r>
          </a:p>
        </p:txBody>
      </p:sp>
    </p:spTree>
    <p:extLst>
      <p:ext uri="{BB962C8B-B14F-4D97-AF65-F5344CB8AC3E}">
        <p14:creationId xmlns:p14="http://schemas.microsoft.com/office/powerpoint/2010/main" val="12638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&amp;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trust users not to mess with their cookies.</a:t>
            </a:r>
          </a:p>
          <a:p>
            <a:r>
              <a:rPr lang="en-US" dirty="0" smtClean="0"/>
              <a:t>Crypto that guarantees that users can’t mess with their cookies without you noticing is surprisingly hard to get right</a:t>
            </a:r>
          </a:p>
          <a:p>
            <a:r>
              <a:rPr lang="en-US" dirty="0" smtClean="0"/>
              <a:t>Don’t do it by hand – there exist libraries to do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isn’t just for HTML, CSS and media</a:t>
            </a:r>
          </a:p>
          <a:p>
            <a:r>
              <a:rPr lang="en-US" dirty="0" smtClean="0"/>
              <a:t>Often, we want interactive websites…</a:t>
            </a:r>
          </a:p>
          <a:p>
            <a:pPr lvl="1"/>
            <a:r>
              <a:rPr lang="en-US" dirty="0" smtClean="0"/>
              <a:t>Gmail, Facebook,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JavaScript is embedded in all modern browsers</a:t>
            </a:r>
          </a:p>
          <a:p>
            <a:pPr lvl="1"/>
            <a:r>
              <a:rPr lang="en-US" dirty="0" smtClean="0"/>
              <a:t>There is </a:t>
            </a:r>
            <a:r>
              <a:rPr lang="en-US" i="1" dirty="0" smtClean="0"/>
              <a:t>code</a:t>
            </a:r>
            <a:r>
              <a:rPr lang="en-US" dirty="0" smtClean="0"/>
              <a:t> running in the browser, sent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223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i="1" dirty="0" smtClean="0"/>
              <a:t>often</a:t>
            </a:r>
            <a:r>
              <a:rPr lang="en-US" dirty="0" smtClean="0"/>
              <a:t> put sensitive information into their browsers</a:t>
            </a:r>
          </a:p>
          <a:p>
            <a:pPr lvl="1"/>
            <a:r>
              <a:rPr lang="en-US" dirty="0" smtClean="0"/>
              <a:t>Bank account numbers, usernames, passwords, SSNs, …</a:t>
            </a:r>
          </a:p>
          <a:p>
            <a:r>
              <a:rPr lang="en-US" dirty="0" smtClean="0"/>
              <a:t>If we can run code in the browser, can we steal sensitive data?</a:t>
            </a:r>
          </a:p>
          <a:p>
            <a:pPr lvl="1"/>
            <a:r>
              <a:rPr lang="en-US" dirty="0" smtClean="0"/>
              <a:t>Not as another site – “Same Origin Policy”</a:t>
            </a:r>
          </a:p>
        </p:txBody>
      </p:sp>
    </p:spTree>
    <p:extLst>
      <p:ext uri="{BB962C8B-B14F-4D97-AF65-F5344CB8AC3E}">
        <p14:creationId xmlns:p14="http://schemas.microsoft.com/office/powerpoint/2010/main" val="18892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work-around for the Same Origin Policy</a:t>
            </a:r>
          </a:p>
          <a:p>
            <a:r>
              <a:rPr lang="en-US" dirty="0" smtClean="0"/>
              <a:t>Inject code into a page on a domain with sensitive information</a:t>
            </a:r>
          </a:p>
          <a:p>
            <a:r>
              <a:rPr lang="en-US" dirty="0" smtClean="0"/>
              <a:t>Code sends sensitive info to the attacker’s server</a:t>
            </a:r>
          </a:p>
          <a:p>
            <a:r>
              <a:rPr lang="en-US" dirty="0" smtClean="0"/>
              <a:t>Code can be injected in various ways…</a:t>
            </a:r>
          </a:p>
          <a:p>
            <a:r>
              <a:rPr lang="en-US" dirty="0" smtClean="0"/>
              <a:t>Gist is: put &lt;script&gt;&lt;/script&gt; </a:t>
            </a:r>
            <a:r>
              <a:rPr lang="en-US" i="1" dirty="0" smtClean="0"/>
              <a:t>everywhere 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XSS, a theoretical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“friend” Bob uses an email service.</a:t>
            </a:r>
          </a:p>
          <a:p>
            <a:r>
              <a:rPr lang="en-US" dirty="0" smtClean="0"/>
              <a:t>We know Bob reads his emails every hour on the hour.</a:t>
            </a:r>
          </a:p>
          <a:p>
            <a:r>
              <a:rPr lang="en-US" dirty="0" smtClean="0"/>
              <a:t>We notice that Bob will execute JavaScript we email to him!</a:t>
            </a:r>
          </a:p>
          <a:p>
            <a:r>
              <a:rPr lang="en-US" dirty="0" smtClean="0"/>
              <a:t>We make Bob do something we want!</a:t>
            </a:r>
          </a:p>
          <a:p>
            <a:pPr lvl="1"/>
            <a:r>
              <a:rPr lang="en-US" dirty="0" smtClean="0"/>
              <a:t>Send us his cookies (so we can log in as Bob!)</a:t>
            </a:r>
          </a:p>
          <a:p>
            <a:pPr lvl="1"/>
            <a:r>
              <a:rPr lang="en-US" dirty="0" smtClean="0"/>
              <a:t>Write/send a message</a:t>
            </a:r>
          </a:p>
          <a:p>
            <a:pPr lvl="1"/>
            <a:r>
              <a:rPr lang="en-US" dirty="0" smtClean="0"/>
              <a:t>Download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012" y="1909482"/>
            <a:ext cx="103407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'/register' do</a:t>
            </a:r>
          </a:p>
          <a:p>
            <a:r>
              <a:rPr lang="en-US" dirty="0" smtClean="0"/>
              <a:t>	username = </a:t>
            </a:r>
            <a:r>
              <a:rPr lang="en-US" dirty="0" err="1" smtClean="0"/>
              <a:t>params</a:t>
            </a:r>
            <a:r>
              <a:rPr lang="en-US" dirty="0" smtClean="0"/>
              <a:t>[:username]</a:t>
            </a:r>
          </a:p>
          <a:p>
            <a:r>
              <a:rPr lang="en-US" dirty="0" smtClean="0"/>
              <a:t>	password = </a:t>
            </a:r>
            <a:r>
              <a:rPr lang="en-US" dirty="0" err="1" smtClean="0"/>
              <a:t>params</a:t>
            </a:r>
            <a:r>
              <a:rPr lang="en-US" dirty="0" smtClean="0"/>
              <a:t>[:password]</a:t>
            </a:r>
          </a:p>
          <a:p>
            <a:r>
              <a:rPr lang="en-US" dirty="0" smtClean="0"/>
              <a:t>	unless username &amp;&amp; password</a:t>
            </a:r>
          </a:p>
          <a:p>
            <a:r>
              <a:rPr lang="en-US" dirty="0" smtClean="0"/>
              <a:t>		die("Please specify both a username and a password.", :register)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	unless username =~ /^\w+$/</a:t>
            </a:r>
          </a:p>
          <a:p>
            <a:r>
              <a:rPr lang="en-US" dirty="0" smtClean="0"/>
              <a:t>		die("Invalid username. Usernames must match /^\w+$/", :register)</a:t>
            </a:r>
          </a:p>
          <a:p>
            <a:r>
              <a:rPr lang="en-US" dirty="0" smtClean="0"/>
              <a:t>	end</a:t>
            </a:r>
          </a:p>
          <a:p>
            <a:r>
              <a:rPr lang="en-US" dirty="0" smtClean="0"/>
              <a:t>	unless </a:t>
            </a:r>
            <a:r>
              <a:rPr lang="en-US" dirty="0" err="1" smtClean="0"/>
              <a:t>DB.conn</a:t>
            </a:r>
            <a:r>
              <a:rPr lang="en-US" dirty="0" smtClean="0"/>
              <a:t>[:users].where(:username =&gt; username).count == 0</a:t>
            </a:r>
          </a:p>
          <a:p>
            <a:r>
              <a:rPr lang="en-US" dirty="0" smtClean="0"/>
              <a:t>		die("This username is already registered. Try another one.", :register)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.....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is filtered, but not password</a:t>
            </a:r>
          </a:p>
          <a:p>
            <a:r>
              <a:rPr lang="en-US" dirty="0" smtClean="0"/>
              <a:t>If passwords are ever displayed (… hopefully not …), put code in password!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We </a:t>
            </a:r>
            <a:r>
              <a:rPr lang="en-US" i="1" dirty="0" smtClean="0"/>
              <a:t>trusted</a:t>
            </a:r>
            <a:r>
              <a:rPr lang="en-US" dirty="0" smtClean="0"/>
              <a:t> user-controlled data to appear on our site, and assumed it would play well with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Serrano, CS/MS ‘15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672556"/>
            <a:ext cx="5024438" cy="33496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Goulden</a:t>
            </a:r>
            <a:r>
              <a:rPr lang="en-US" dirty="0" smtClean="0"/>
              <a:t>, CS ‘15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45" y="2505075"/>
            <a:ext cx="3701135" cy="3684588"/>
          </a:xfrm>
        </p:spPr>
      </p:pic>
    </p:spTree>
    <p:extLst>
      <p:ext uri="{BB962C8B-B14F-4D97-AF65-F5344CB8AC3E}">
        <p14:creationId xmlns:p14="http://schemas.microsoft.com/office/powerpoint/2010/main" val="3458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common is XSS?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" y="1615440"/>
            <a:ext cx="3316224" cy="829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1495681"/>
            <a:ext cx="1092310" cy="1061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92" y="928975"/>
            <a:ext cx="1691640" cy="169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" y="2941003"/>
            <a:ext cx="359092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51" y="3118611"/>
            <a:ext cx="289560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6" y="2784585"/>
            <a:ext cx="21336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1" y="4363974"/>
            <a:ext cx="2105025" cy="217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83" y="4780276"/>
            <a:ext cx="2381250" cy="1914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82" y="5052188"/>
            <a:ext cx="2857500" cy="160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29" y="662940"/>
            <a:ext cx="1921587" cy="20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Demo(s)!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interesting web software stores user data</a:t>
            </a:r>
          </a:p>
          <a:p>
            <a:pPr lvl="1"/>
            <a:r>
              <a:rPr lang="en-US" dirty="0" smtClean="0"/>
              <a:t>E.g. Facebook, Gmail, forums, blogs,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Most dynamic pages make use of some form of database</a:t>
            </a:r>
          </a:p>
          <a:p>
            <a:pPr lvl="1"/>
            <a:r>
              <a:rPr lang="en-US" dirty="0" smtClean="0"/>
              <a:t>Frequently,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27429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Structured Query Language</a:t>
            </a:r>
            <a:endParaRPr lang="en-US" dirty="0" smtClean="0"/>
          </a:p>
          <a:p>
            <a:pPr lvl="1"/>
            <a:r>
              <a:rPr lang="en-US" dirty="0" smtClean="0"/>
              <a:t>Allows you to make queries about particular structured data</a:t>
            </a:r>
          </a:p>
          <a:p>
            <a:r>
              <a:rPr lang="en-US" dirty="0" smtClean="0"/>
              <a:t>Basic syntax:</a:t>
            </a:r>
          </a:p>
          <a:p>
            <a:pPr lvl="1"/>
            <a:r>
              <a:rPr lang="en-US" dirty="0" smtClean="0"/>
              <a:t>Command table [arguments];</a:t>
            </a:r>
          </a:p>
          <a:p>
            <a:pPr lvl="1"/>
            <a:r>
              <a:rPr lang="en-US" dirty="0" smtClean="0"/>
              <a:t>Command: usually SELECT, INSERT, UPDATE, REPLACE or DELETE</a:t>
            </a:r>
          </a:p>
          <a:p>
            <a:pPr lvl="1"/>
            <a:r>
              <a:rPr lang="en-US" dirty="0" smtClean="0"/>
              <a:t>Table: something like “lectures” or “accounts”</a:t>
            </a:r>
          </a:p>
          <a:p>
            <a:pPr lvl="1"/>
            <a:r>
              <a:rPr lang="en-US" dirty="0" smtClean="0"/>
              <a:t>Arguments: varies by command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SELECT * FROM students WHERE school=“CMU”</a:t>
            </a:r>
          </a:p>
          <a:p>
            <a:pPr lvl="2"/>
            <a:r>
              <a:rPr lang="en-US" dirty="0" smtClean="0"/>
              <a:t>INSERT INTO schools (name, location) VALUES (“CMU”, “Pittsburgh”)</a:t>
            </a:r>
          </a:p>
        </p:txBody>
      </p:sp>
    </p:spTree>
    <p:extLst>
      <p:ext uri="{BB962C8B-B14F-4D97-AF65-F5344CB8AC3E}">
        <p14:creationId xmlns:p14="http://schemas.microsoft.com/office/powerpoint/2010/main" val="30454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Many, many databases store strings</a:t>
            </a:r>
          </a:p>
          <a:p>
            <a:pPr lvl="1"/>
            <a:r>
              <a:rPr lang="en-US" dirty="0" smtClean="0"/>
              <a:t>… otherwise you’re not storing very interesting user data</a:t>
            </a:r>
            <a:endParaRPr lang="en-US" dirty="0"/>
          </a:p>
          <a:p>
            <a:r>
              <a:rPr lang="en-US" dirty="0" smtClean="0"/>
              <a:t>SQL “handles” strings by quoting!</a:t>
            </a:r>
          </a:p>
          <a:p>
            <a:r>
              <a:rPr lang="en-US" dirty="0" smtClean="0"/>
              <a:t>Many (</a:t>
            </a:r>
            <a:r>
              <a:rPr lang="en-US" i="1" dirty="0" smtClean="0"/>
              <a:t>many</a:t>
            </a:r>
            <a:r>
              <a:rPr lang="en-US" dirty="0" smtClean="0"/>
              <a:t>) sites do something like:</a:t>
            </a:r>
          </a:p>
          <a:p>
            <a:pPr marL="457200" lvl="1" indent="0">
              <a:buNone/>
            </a:pPr>
            <a:r>
              <a:rPr lang="en-US" dirty="0" smtClean="0"/>
              <a:t>$query = “SELECT * FROM users WHERE username=‘” + $username + “’”;</a:t>
            </a:r>
          </a:p>
          <a:p>
            <a:pPr marL="457200" lvl="1" indent="0">
              <a:buNone/>
            </a:pPr>
            <a:r>
              <a:rPr lang="en-US" dirty="0" err="1" smtClean="0"/>
              <a:t>run_query</a:t>
            </a:r>
            <a:r>
              <a:rPr lang="en-US" dirty="0" smtClean="0"/>
              <a:t>($query);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$username = “’ OR id=0; -- 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fields with “special” data that leads to executing a </a:t>
            </a:r>
            <a:r>
              <a:rPr lang="en-US" i="1" dirty="0" smtClean="0"/>
              <a:t>user-controlled query</a:t>
            </a:r>
            <a:endParaRPr lang="en-US" dirty="0" smtClean="0"/>
          </a:p>
          <a:p>
            <a:r>
              <a:rPr lang="en-US" dirty="0" smtClean="0"/>
              <a:t>Often involves bypassing some form of filtering or escaping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Read data you shouldn’t be able to read</a:t>
            </a:r>
          </a:p>
          <a:p>
            <a:pPr lvl="1"/>
            <a:r>
              <a:rPr lang="en-US" dirty="0" smtClean="0"/>
              <a:t>Write data you shouldn’t be able to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i="1" dirty="0" smtClean="0"/>
              <a:t>every field</a:t>
            </a:r>
            <a:r>
              <a:rPr lang="en-US" dirty="0" smtClean="0"/>
              <a:t> for injection</a:t>
            </a:r>
          </a:p>
          <a:p>
            <a:r>
              <a:rPr lang="en-US" dirty="0" smtClean="0"/>
              <a:t>Once you have an injectable field, extract information about database format</a:t>
            </a:r>
          </a:p>
          <a:p>
            <a:r>
              <a:rPr lang="en-US" dirty="0" smtClean="0"/>
              <a:t>Extract/write data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remember all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</a:t>
            </a:r>
          </a:p>
          <a:p>
            <a:r>
              <a:rPr lang="en-US" dirty="0" smtClean="0"/>
              <a:t>You Google for “SQL injection cheat sheet”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21" y="3081516"/>
            <a:ext cx="5530227" cy="34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438400"/>
            <a:ext cx="5935224" cy="2671482"/>
          </a:xfrm>
        </p:spPr>
        <p:txBody>
          <a:bodyPr>
            <a:normAutofit/>
          </a:bodyPr>
          <a:lstStyle/>
          <a:p>
            <a:r>
              <a:rPr lang="en-US" dirty="0" smtClean="0"/>
              <a:t>Co-leaders of PPP</a:t>
            </a:r>
          </a:p>
          <a:p>
            <a:pPr lvl="1"/>
            <a:r>
              <a:rPr lang="en-US" dirty="0" smtClean="0"/>
              <a:t>http://pwning.net</a:t>
            </a:r>
          </a:p>
          <a:p>
            <a:pPr lvl="1"/>
            <a:r>
              <a:rPr lang="en-US" dirty="0" smtClean="0"/>
              <a:t>CMU’s competitive security team</a:t>
            </a:r>
          </a:p>
          <a:p>
            <a:pPr lvl="1"/>
            <a:r>
              <a:rPr lang="en-US" dirty="0" smtClean="0"/>
              <a:t>Currently ranked the best in the world</a:t>
            </a:r>
          </a:p>
          <a:p>
            <a:pPr lvl="2"/>
            <a:r>
              <a:rPr lang="en-US" dirty="0" smtClean="0"/>
              <a:t>First place holders at DEFCON, Hack.lu, Ghost in the </a:t>
            </a:r>
            <a:r>
              <a:rPr lang="en-US" dirty="0" err="1" smtClean="0"/>
              <a:t>Shellcode</a:t>
            </a:r>
            <a:r>
              <a:rPr lang="en-US" dirty="0" smtClean="0"/>
              <a:t>, CSAW CTF, others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19" y="2267823"/>
            <a:ext cx="2302262" cy="23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i="1" dirty="0" smtClean="0"/>
              <a:t>often</a:t>
            </a:r>
            <a:r>
              <a:rPr lang="en-US" dirty="0" smtClean="0"/>
              <a:t> filter incompletely</a:t>
            </a:r>
          </a:p>
          <a:p>
            <a:pPr lvl="1"/>
            <a:r>
              <a:rPr lang="en-US" dirty="0" smtClean="0"/>
              <a:t>Strip spaces and tabs but not newlines or vertical tabs</a:t>
            </a:r>
          </a:p>
          <a:p>
            <a:pPr lvl="1"/>
            <a:r>
              <a:rPr lang="en-US" dirty="0" smtClean="0"/>
              <a:t>Disallow JOIN keyword but not UNION keyword</a:t>
            </a:r>
          </a:p>
          <a:p>
            <a:pPr lvl="1"/>
            <a:r>
              <a:rPr lang="en-US" dirty="0" smtClean="0"/>
              <a:t>Disallow more than one single quote</a:t>
            </a:r>
          </a:p>
          <a:p>
            <a:pPr lvl="1"/>
            <a:r>
              <a:rPr lang="en-US" dirty="0" smtClean="0"/>
              <a:t>Disallow double quotes</a:t>
            </a:r>
          </a:p>
          <a:p>
            <a:r>
              <a:rPr lang="en-US" dirty="0" smtClean="0"/>
              <a:t>All of this can be worked around!</a:t>
            </a:r>
          </a:p>
          <a:p>
            <a:pPr lvl="1"/>
            <a:r>
              <a:rPr lang="en-US" dirty="0" smtClean="0"/>
              <a:t>Use abnormal whitespace</a:t>
            </a:r>
          </a:p>
          <a:p>
            <a:pPr lvl="1"/>
            <a:r>
              <a:rPr lang="en-US" dirty="0" smtClean="0"/>
              <a:t>Use “weird” keywords, or use comments mid-keyword</a:t>
            </a:r>
          </a:p>
          <a:p>
            <a:pPr lvl="1"/>
            <a:r>
              <a:rPr lang="en-US" dirty="0" smtClean="0"/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2255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people escape incorrectly</a:t>
            </a:r>
          </a:p>
          <a:p>
            <a:r>
              <a:rPr lang="en-US" dirty="0" smtClean="0"/>
              <a:t>PHP:</a:t>
            </a:r>
          </a:p>
          <a:p>
            <a:pPr lvl="1"/>
            <a:r>
              <a:rPr lang="en-US" dirty="0" err="1" smtClean="0"/>
              <a:t>mysql_escape_string</a:t>
            </a:r>
            <a:r>
              <a:rPr lang="en-US" dirty="0" smtClean="0"/>
              <a:t> (deprecated)</a:t>
            </a:r>
          </a:p>
          <a:p>
            <a:pPr lvl="1"/>
            <a:r>
              <a:rPr lang="en-US" dirty="0" err="1" smtClean="0"/>
              <a:t>mysql_real_escape_string</a:t>
            </a:r>
            <a:r>
              <a:rPr lang="en-US" dirty="0" smtClean="0"/>
              <a:t> (deprecated)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ysqli_escape_string</a:t>
            </a:r>
            <a:r>
              <a:rPr lang="en-US" dirty="0" smtClean="0"/>
              <a:t> (discouraged)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ysqli_real_escape_string</a:t>
            </a:r>
            <a:r>
              <a:rPr lang="en-US" dirty="0" smtClean="0"/>
              <a:t> (discouraged)</a:t>
            </a:r>
          </a:p>
          <a:p>
            <a:pPr lvl="1"/>
            <a:r>
              <a:rPr lang="en-US" dirty="0" smtClean="0"/>
              <a:t>PDO::quote</a:t>
            </a:r>
          </a:p>
          <a:p>
            <a:r>
              <a:rPr lang="en-US" dirty="0" smtClean="0"/>
              <a:t>Avoid doing this. Use prepared queries instead.</a:t>
            </a:r>
          </a:p>
        </p:txBody>
      </p:sp>
    </p:spTree>
    <p:extLst>
      <p:ext uri="{BB962C8B-B14F-4D97-AF65-F5344CB8AC3E}">
        <p14:creationId xmlns:p14="http://schemas.microsoft.com/office/powerpoint/2010/main" val="18432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injection, with a catch…</a:t>
            </a:r>
          </a:p>
          <a:p>
            <a:r>
              <a:rPr lang="en-US" dirty="0" smtClean="0"/>
              <a:t>We don’t get any “free” data.</a:t>
            </a:r>
          </a:p>
          <a:p>
            <a:pPr lvl="1"/>
            <a:r>
              <a:rPr lang="en-US" dirty="0" smtClean="0"/>
              <a:t>Everything has to be leaked out bit-by-bit.</a:t>
            </a:r>
          </a:p>
          <a:p>
            <a:r>
              <a:rPr lang="en-US" dirty="0" smtClean="0"/>
              <a:t>For example: none of the resulting data is shown on the page</a:t>
            </a:r>
          </a:p>
          <a:p>
            <a:pPr lvl="1"/>
            <a:r>
              <a:rPr lang="en-US" dirty="0" smtClean="0"/>
              <a:t>How then do we extract data?</a:t>
            </a:r>
          </a:p>
          <a:p>
            <a:pPr lvl="1"/>
            <a:r>
              <a:rPr lang="en-US" dirty="0" smtClean="0"/>
              <a:t>SLEEP(), BENCHMARK()</a:t>
            </a:r>
          </a:p>
        </p:txBody>
      </p:sp>
    </p:spTree>
    <p:extLst>
      <p:ext uri="{BB962C8B-B14F-4D97-AF65-F5344CB8AC3E}">
        <p14:creationId xmlns:p14="http://schemas.microsoft.com/office/powerpoint/2010/main" val="12276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common is SQL injection?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18352"/>
            <a:ext cx="870516" cy="768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8" y="1703405"/>
            <a:ext cx="3249601" cy="756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37" y="1797961"/>
            <a:ext cx="2127141" cy="554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8" y="1413557"/>
            <a:ext cx="2105710" cy="1184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626" y="2735005"/>
            <a:ext cx="3647393" cy="868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30" y="2581711"/>
            <a:ext cx="1565338" cy="1565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58" y="2705012"/>
            <a:ext cx="1981706" cy="1318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0" y="2744329"/>
            <a:ext cx="2838450" cy="1609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11" y="3710334"/>
            <a:ext cx="1438867" cy="13979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27" y="3737998"/>
            <a:ext cx="1422411" cy="15826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12" y="4230731"/>
            <a:ext cx="1021308" cy="1424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88" y="4158684"/>
            <a:ext cx="1392114" cy="1392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55" y="4444589"/>
            <a:ext cx="1421831" cy="14281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26" y="5738869"/>
            <a:ext cx="4762500" cy="1085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4799782"/>
            <a:ext cx="1356407" cy="15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 escape everything before showing it, and I use prepared statements. I’m clear, right?”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Sadly, no.</a:t>
            </a:r>
          </a:p>
        </p:txBody>
      </p:sp>
    </p:spTree>
    <p:extLst>
      <p:ext uri="{BB962C8B-B14F-4D97-AF65-F5344CB8AC3E}">
        <p14:creationId xmlns:p14="http://schemas.microsoft.com/office/powerpoint/2010/main" val="5933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“session riding”</a:t>
            </a:r>
          </a:p>
          <a:p>
            <a:r>
              <a:rPr lang="en-US" dirty="0" smtClean="0"/>
              <a:t>What if Eve sends Alice “Hey, click this link: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/>
              <a:t>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bank.example.com/withdraw?account=Alice&amp;amount=1000000&amp;for=Eve</a:t>
            </a:r>
            <a:r>
              <a:rPr lang="en-US" sz="1600" dirty="0" smtClean="0"/>
              <a:t>&gt;click&lt;/a&gt;</a:t>
            </a:r>
            <a:r>
              <a:rPr lang="en-US" dirty="0" smtClean="0"/>
              <a:t>”?</a:t>
            </a:r>
            <a:endParaRPr lang="en-US" sz="2000" dirty="0"/>
          </a:p>
          <a:p>
            <a:r>
              <a:rPr lang="en-US" dirty="0" smtClean="0"/>
              <a:t>What if Eve serves Alice the HTML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bank.example.com/withdraw?account=Alice&amp;amount=1000000&amp;for=Eve</a:t>
            </a:r>
            <a:r>
              <a:rPr lang="en-US" sz="1800" dirty="0"/>
              <a:t> </a:t>
            </a:r>
            <a:r>
              <a:rPr lang="en-US" sz="1800" dirty="0" smtClean="0"/>
              <a:t>/&gt; 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68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protect against this?</a:t>
            </a:r>
          </a:p>
          <a:p>
            <a:pPr lvl="1"/>
            <a:r>
              <a:rPr lang="en-US" dirty="0" smtClean="0"/>
              <a:t>Check headers (referrer header!)</a:t>
            </a:r>
          </a:p>
          <a:p>
            <a:pPr lvl="1"/>
            <a:r>
              <a:rPr lang="en-US" i="1" dirty="0" smtClean="0"/>
              <a:t>Every such action should only come from the appropriate page.</a:t>
            </a:r>
            <a:endParaRPr lang="en-US" dirty="0" smtClean="0"/>
          </a:p>
          <a:p>
            <a:pPr lvl="2"/>
            <a:r>
              <a:rPr lang="en-US" dirty="0" smtClean="0"/>
              <a:t>You can only withdraw money if you came from the “withdrawal” page</a:t>
            </a:r>
          </a:p>
          <a:p>
            <a:pPr lvl="2"/>
            <a:r>
              <a:rPr lang="en-US" dirty="0" smtClean="0"/>
              <a:t>You can only send a message from the “Send Message” page</a:t>
            </a:r>
          </a:p>
          <a:p>
            <a:pPr lvl="2"/>
            <a:r>
              <a:rPr lang="en-US" dirty="0" smtClean="0"/>
              <a:t>You can only write a blog post from the “New Post” page</a:t>
            </a:r>
          </a:p>
          <a:p>
            <a:pPr lvl="1"/>
            <a:r>
              <a:rPr lang="en-US" dirty="0" smtClean="0"/>
              <a:t>Generate a new token that must be sent back to the server for the request to be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go Wrong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6776" y="1550894"/>
            <a:ext cx="10121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/>
              <a:t>();</a:t>
            </a:r>
          </a:p>
          <a:p>
            <a:r>
              <a:rPr lang="en-US" b="1" dirty="0" smtClean="0"/>
              <a:t>	if </a:t>
            </a:r>
            <a:r>
              <a:rPr lang="en-US" dirty="0"/>
              <a:t>($_FILES["</a:t>
            </a:r>
            <a:r>
              <a:rPr lang="en-US" dirty="0" err="1"/>
              <a:t>dispic</a:t>
            </a:r>
            <a:r>
              <a:rPr lang="en-US" dirty="0"/>
              <a:t>"]["error"] </a:t>
            </a:r>
            <a:r>
              <a:rPr lang="en-US" b="1" dirty="0"/>
              <a:t>&gt; </a:t>
            </a:r>
            <a:r>
              <a:rPr lang="en-US" dirty="0"/>
              <a:t>0) {</a:t>
            </a:r>
          </a:p>
          <a:p>
            <a:r>
              <a:rPr lang="es-ES" b="1" dirty="0" smtClean="0"/>
              <a:t>		echo </a:t>
            </a:r>
            <a:r>
              <a:rPr lang="es-ES" dirty="0"/>
              <a:t>"&lt;p&gt;Error: " </a:t>
            </a:r>
            <a:r>
              <a:rPr lang="es-ES" b="1" dirty="0"/>
              <a:t>. </a:t>
            </a:r>
            <a:r>
              <a:rPr lang="es-ES" dirty="0"/>
              <a:t>$_FILES["</a:t>
            </a:r>
            <a:r>
              <a:rPr lang="es-ES" dirty="0" err="1"/>
              <a:t>dispic</a:t>
            </a:r>
            <a:r>
              <a:rPr lang="es-ES" dirty="0"/>
              <a:t>"]["error"] </a:t>
            </a:r>
            <a:r>
              <a:rPr lang="es-ES" b="1" dirty="0"/>
              <a:t>. </a:t>
            </a:r>
            <a:r>
              <a:rPr lang="es-ES" dirty="0"/>
              <a:t>"&lt;/p&gt;";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b="1" dirty="0" smtClean="0"/>
              <a:t>	else</a:t>
            </a:r>
            <a:endParaRPr lang="en-US" b="1" dirty="0"/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$</a:t>
            </a:r>
            <a:r>
              <a:rPr lang="en-US" dirty="0" err="1"/>
              <a:t>dest_dir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"uploads/";</a:t>
            </a:r>
          </a:p>
          <a:p>
            <a:r>
              <a:rPr lang="en-US" dirty="0" smtClean="0"/>
              <a:t>		$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$</a:t>
            </a:r>
            <a:r>
              <a:rPr lang="en-US" dirty="0" err="1"/>
              <a:t>dest_dir</a:t>
            </a:r>
            <a:r>
              <a:rPr lang="en-US" dirty="0"/>
              <a:t> </a:t>
            </a:r>
            <a:r>
              <a:rPr lang="en-US" b="1" dirty="0"/>
              <a:t>. </a:t>
            </a:r>
            <a:r>
              <a:rPr lang="en-US" dirty="0" err="1"/>
              <a:t>basename</a:t>
            </a:r>
            <a:r>
              <a:rPr lang="en-US" dirty="0"/>
              <a:t>($_FILES["</a:t>
            </a:r>
            <a:r>
              <a:rPr lang="en-US" dirty="0" err="1"/>
              <a:t>dispic</a:t>
            </a:r>
            <a:r>
              <a:rPr lang="en-US" dirty="0"/>
              <a:t>"]["name"]);</a:t>
            </a:r>
          </a:p>
          <a:p>
            <a:r>
              <a:rPr lang="en-US" dirty="0" smtClean="0"/>
              <a:t>		$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$_FILES["</a:t>
            </a:r>
            <a:r>
              <a:rPr lang="en-US" dirty="0" err="1"/>
              <a:t>dispic</a:t>
            </a:r>
            <a:r>
              <a:rPr lang="en-US" dirty="0"/>
              <a:t>"]["</a:t>
            </a:r>
            <a:r>
              <a:rPr lang="en-US" dirty="0" err="1"/>
              <a:t>tmp_name</a:t>
            </a:r>
            <a:r>
              <a:rPr lang="en-US" dirty="0"/>
              <a:t>"];</a:t>
            </a:r>
          </a:p>
          <a:p>
            <a:r>
              <a:rPr lang="en-US" b="1" dirty="0" smtClean="0"/>
              <a:t>		if </a:t>
            </a:r>
            <a:r>
              <a:rPr lang="en-US" dirty="0"/>
              <a:t>(</a:t>
            </a:r>
            <a:r>
              <a:rPr lang="en-US" dirty="0" err="1"/>
              <a:t>move_uploaded_file</a:t>
            </a:r>
            <a:r>
              <a:rPr lang="en-US" dirty="0"/>
              <a:t>($</a:t>
            </a:r>
            <a:r>
              <a:rPr lang="en-US" dirty="0" err="1"/>
              <a:t>src</a:t>
            </a:r>
            <a:r>
              <a:rPr lang="en-US" dirty="0"/>
              <a:t>, $</a:t>
            </a:r>
            <a:r>
              <a:rPr lang="en-US" dirty="0" err="1"/>
              <a:t>dest</a:t>
            </a:r>
            <a:r>
              <a:rPr lang="en-US" dirty="0"/>
              <a:t>)) {</a:t>
            </a:r>
          </a:p>
          <a:p>
            <a:r>
              <a:rPr lang="en-US" dirty="0" smtClean="0"/>
              <a:t>			$_</a:t>
            </a:r>
            <a:r>
              <a:rPr lang="en-US" dirty="0"/>
              <a:t>SESSION["</a:t>
            </a:r>
            <a:r>
              <a:rPr lang="en-US" dirty="0" err="1"/>
              <a:t>dispic_url</a:t>
            </a:r>
            <a:r>
              <a:rPr lang="en-US" dirty="0"/>
              <a:t>"] </a:t>
            </a:r>
            <a:r>
              <a:rPr lang="en-US" b="1" dirty="0"/>
              <a:t>= </a:t>
            </a:r>
            <a:r>
              <a:rPr lang="en-US" dirty="0"/>
              <a:t>$</a:t>
            </a:r>
            <a:r>
              <a:rPr lang="en-US" dirty="0" err="1"/>
              <a:t>dest</a:t>
            </a:r>
            <a:r>
              <a:rPr lang="en-US" dirty="0"/>
              <a:t>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chmod</a:t>
            </a:r>
            <a:r>
              <a:rPr lang="en-US" dirty="0"/>
              <a:t>($</a:t>
            </a:r>
            <a:r>
              <a:rPr lang="en-US" dirty="0" err="1"/>
              <a:t>dest</a:t>
            </a:r>
            <a:r>
              <a:rPr lang="en-US" dirty="0"/>
              <a:t>, 0644);</a:t>
            </a:r>
          </a:p>
          <a:p>
            <a:r>
              <a:rPr lang="en-US" b="1" dirty="0" smtClean="0"/>
              <a:t>			echo </a:t>
            </a:r>
            <a:r>
              <a:rPr lang="en-US" dirty="0"/>
              <a:t>"&lt;p&gt;Successfully uploaded your display picture.&lt;/p&gt;";</a:t>
            </a:r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</a:t>
            </a:r>
            <a:r>
              <a:rPr lang="en-US" dirty="0" err="1" smtClean="0"/>
              <a:t>vs</a:t>
            </a:r>
            <a:r>
              <a:rPr lang="en-US" dirty="0" smtClean="0"/>
              <a:t> Defensive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talk, we’ll talk a lot about </a:t>
            </a:r>
            <a:r>
              <a:rPr lang="en-US" i="1" dirty="0" smtClean="0"/>
              <a:t>offensive security</a:t>
            </a:r>
            <a:endParaRPr lang="en-US" dirty="0"/>
          </a:p>
          <a:p>
            <a:pPr lvl="1"/>
            <a:r>
              <a:rPr lang="en-US" dirty="0" smtClean="0"/>
              <a:t>Executing </a:t>
            </a:r>
            <a:r>
              <a:rPr lang="en-US" i="1" dirty="0" smtClean="0"/>
              <a:t>real attacks</a:t>
            </a:r>
            <a:r>
              <a:rPr lang="en-US" dirty="0" smtClean="0"/>
              <a:t> (on contrived examples)</a:t>
            </a:r>
          </a:p>
          <a:p>
            <a:pPr lvl="1"/>
            <a:r>
              <a:rPr lang="en-US" dirty="0" smtClean="0"/>
              <a:t>“The best defense is a good offense”</a:t>
            </a:r>
          </a:p>
          <a:p>
            <a:r>
              <a:rPr lang="en-US" dirty="0" smtClean="0"/>
              <a:t>In the real world, you’ll likely be more concerned with </a:t>
            </a:r>
            <a:r>
              <a:rPr lang="en-US" i="1" dirty="0" smtClean="0"/>
              <a:t>defense</a:t>
            </a:r>
            <a:endParaRPr lang="en-US" dirty="0" smtClean="0"/>
          </a:p>
          <a:p>
            <a:pPr lvl="1"/>
            <a:r>
              <a:rPr lang="en-US" dirty="0" smtClean="0"/>
              <a:t>“How do we make sure we’re not going to get owned?”</a:t>
            </a:r>
            <a:endParaRPr lang="en-US" dirty="0"/>
          </a:p>
          <a:p>
            <a:pPr lvl="1"/>
            <a:r>
              <a:rPr lang="en-US" i="1" dirty="0"/>
              <a:t>U</a:t>
            </a:r>
            <a:r>
              <a:rPr lang="en-US" i="1" dirty="0" smtClean="0"/>
              <a:t>nderstanding</a:t>
            </a:r>
            <a:r>
              <a:rPr lang="en-US" dirty="0" smtClean="0"/>
              <a:t> offense makes you better at defense!</a:t>
            </a:r>
          </a:p>
        </p:txBody>
      </p:sp>
    </p:spTree>
    <p:extLst>
      <p:ext uri="{BB962C8B-B14F-4D97-AF65-F5344CB8AC3E}">
        <p14:creationId xmlns:p14="http://schemas.microsoft.com/office/powerpoint/2010/main" val="26682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my picture has code in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more questions:</a:t>
            </a:r>
          </a:p>
          <a:p>
            <a:pPr lvl="1"/>
            <a:r>
              <a:rPr lang="en-US" dirty="0" smtClean="0">
                <a:hlinkClick r:id="rId2"/>
              </a:rPr>
              <a:t>mserrano@andrew.cmu.edu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rgoulden@andrew.cmu.edu</a:t>
            </a:r>
            <a:endParaRPr lang="en-US" dirty="0" smtClean="0"/>
          </a:p>
          <a:p>
            <a:r>
              <a:rPr lang="en-US" dirty="0" smtClean="0"/>
              <a:t>Source code for vulnerable </a:t>
            </a:r>
            <a:r>
              <a:rPr lang="en-US" dirty="0" smtClean="0"/>
              <a:t>websites </a:t>
            </a:r>
            <a:r>
              <a:rPr lang="en-US" dirty="0" smtClean="0"/>
              <a:t>will soon™ be</a:t>
            </a:r>
            <a:r>
              <a:rPr lang="en-US" dirty="0" smtClean="0"/>
              <a:t> </a:t>
            </a:r>
            <a:r>
              <a:rPr lang="en-US" dirty="0" smtClean="0"/>
              <a:t>on my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github.com/mserrano/talks</a:t>
            </a:r>
            <a:endParaRPr lang="en-US" dirty="0" smtClean="0"/>
          </a:p>
          <a:p>
            <a:pPr lvl="1"/>
            <a:r>
              <a:rPr lang="en-US" dirty="0" smtClean="0"/>
              <a:t>Slides, too</a:t>
            </a:r>
          </a:p>
          <a:p>
            <a:r>
              <a:rPr lang="en-US" dirty="0" smtClean="0"/>
              <a:t>If you want to join PPP, meetings are on Fridays at 5pm in CIC2101</a:t>
            </a:r>
          </a:p>
          <a:p>
            <a:pPr lvl="1"/>
            <a:r>
              <a:rPr lang="en-US" dirty="0" smtClean="0"/>
              <a:t>Or you can join the mailing list – </a:t>
            </a:r>
            <a:r>
              <a:rPr lang="en-US" dirty="0" err="1" smtClean="0"/>
              <a:t>plaid-parliament-pwning@lists.andrew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3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The Core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You </a:t>
            </a:r>
            <a:r>
              <a:rPr lang="en-US" sz="4000" b="1" dirty="0" smtClean="0"/>
              <a:t>cannot</a:t>
            </a:r>
            <a:r>
              <a:rPr lang="en-US" sz="4000" dirty="0" smtClean="0"/>
              <a:t> trust the user.</a:t>
            </a:r>
          </a:p>
          <a:p>
            <a:pPr marL="0" indent="0" algn="ctr">
              <a:buNone/>
            </a:pPr>
            <a:r>
              <a:rPr lang="en-US" sz="4000" dirty="0" smtClean="0"/>
              <a:t>You </a:t>
            </a:r>
            <a:r>
              <a:rPr lang="en-US" sz="4000" b="1" dirty="0" smtClean="0"/>
              <a:t>cannot</a:t>
            </a:r>
            <a:r>
              <a:rPr lang="en-US" sz="4000" dirty="0" smtClean="0"/>
              <a:t> trust any data that the user can modify to conform to your expectations.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0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impossible to hack a static site – no user input</a:t>
            </a:r>
          </a:p>
          <a:p>
            <a:r>
              <a:rPr lang="en-US" dirty="0" smtClean="0"/>
              <a:t>But sites aren’t static HTML!</a:t>
            </a:r>
          </a:p>
          <a:p>
            <a:pPr lvl="1"/>
            <a:r>
              <a:rPr lang="en-US" dirty="0" err="1" smtClean="0"/>
              <a:t>Reddit</a:t>
            </a:r>
            <a:r>
              <a:rPr lang="en-US" dirty="0" smtClean="0"/>
              <a:t> </a:t>
            </a:r>
            <a:r>
              <a:rPr lang="en-US" dirty="0"/>
              <a:t>(Common Lisp, Python), Facebook (PHP), Google (C++, Java, Go), Twitter (Ruby, Python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there are frequently applications sitting behind web servers…</a:t>
            </a:r>
          </a:p>
          <a:p>
            <a:pPr lvl="1"/>
            <a:r>
              <a:rPr lang="en-US" dirty="0" smtClean="0"/>
              <a:t>PHP, Python, Ruby, Perl, Haskell, JavaScript, even SML!</a:t>
            </a:r>
          </a:p>
          <a:p>
            <a:r>
              <a:rPr lang="en-US" dirty="0" smtClean="0"/>
              <a:t>There are applications written in </a:t>
            </a:r>
            <a:r>
              <a:rPr lang="en-US" i="1" dirty="0" smtClean="0"/>
              <a:t>full-fledged programming languages</a:t>
            </a:r>
            <a:r>
              <a:rPr lang="en-US" dirty="0" smtClean="0"/>
              <a:t> sitting behind webservers and responding to user input</a:t>
            </a:r>
          </a:p>
          <a:p>
            <a:r>
              <a:rPr lang="en-US" dirty="0" smtClean="0"/>
              <a:t>Full-fledged applications are full of bugs.</a:t>
            </a:r>
          </a:p>
        </p:txBody>
      </p:sp>
    </p:spTree>
    <p:extLst>
      <p:ext uri="{BB962C8B-B14F-4D97-AF65-F5344CB8AC3E}">
        <p14:creationId xmlns:p14="http://schemas.microsoft.com/office/powerpoint/2010/main" val="42406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and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Uniform resource locator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http://www.google.com/</a:t>
            </a:r>
            <a:endParaRPr lang="en-US" dirty="0" smtClean="0"/>
          </a:p>
          <a:p>
            <a:pPr lvl="1"/>
            <a:r>
              <a:rPr lang="en-US" dirty="0" smtClean="0"/>
              <a:t>Query strings:</a:t>
            </a:r>
          </a:p>
          <a:p>
            <a:pPr lvl="2"/>
            <a:r>
              <a:rPr lang="en-US" dirty="0" smtClean="0">
                <a:hlinkClick r:id="rId3"/>
              </a:rPr>
              <a:t>http://blah.com/thing.php?secure=no</a:t>
            </a:r>
            <a:endParaRPr lang="en-US" dirty="0"/>
          </a:p>
          <a:p>
            <a:r>
              <a:rPr lang="en-US" dirty="0" smtClean="0"/>
              <a:t>HTTP Requests</a:t>
            </a:r>
          </a:p>
          <a:p>
            <a:pPr lvl="1"/>
            <a:r>
              <a:rPr lang="en-US" dirty="0" smtClean="0"/>
              <a:t>GET – I want you to give me stuff</a:t>
            </a:r>
          </a:p>
          <a:p>
            <a:pPr lvl="1"/>
            <a:r>
              <a:rPr lang="en-US" dirty="0" smtClean="0"/>
              <a:t>POST – I want to send you stuff</a:t>
            </a:r>
          </a:p>
          <a:p>
            <a:pPr lvl="1"/>
            <a:r>
              <a:rPr lang="en-US" dirty="0" smtClean="0"/>
              <a:t>HEAD, PUT, DELETE,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64" y="3886800"/>
            <a:ext cx="499915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request and response contain other fields</a:t>
            </a:r>
          </a:p>
          <a:p>
            <a:pPr lvl="1"/>
            <a:r>
              <a:rPr lang="en-US" dirty="0" smtClean="0"/>
              <a:t>Can contain whatever data the browser wants to send</a:t>
            </a:r>
          </a:p>
          <a:p>
            <a:pPr lvl="1"/>
            <a:r>
              <a:rPr lang="en-US" dirty="0" smtClean="0"/>
              <a:t>X-Forwarded-For, User-Agent, others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23" y="3868870"/>
            <a:ext cx="499915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Easily Making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hacking: in summary, “POST the right data to a server, or GET the right query string”</a:t>
            </a:r>
          </a:p>
          <a:p>
            <a:r>
              <a:rPr lang="en-US" dirty="0" smtClean="0"/>
              <a:t>Making HTTP requests quickly and correctly is important</a:t>
            </a:r>
          </a:p>
          <a:p>
            <a:pPr lvl="1"/>
            <a:r>
              <a:rPr lang="en-US" dirty="0" smtClean="0"/>
              <a:t>Don’t use telnet or </a:t>
            </a:r>
            <a:r>
              <a:rPr lang="en-US" dirty="0" err="1" smtClean="0"/>
              <a:t>nc</a:t>
            </a:r>
            <a:endParaRPr lang="en-US" dirty="0" smtClean="0"/>
          </a:p>
          <a:p>
            <a:pPr lvl="1"/>
            <a:r>
              <a:rPr lang="en-US" dirty="0" smtClean="0"/>
              <a:t>Use Python’s requests library, or curl, or </a:t>
            </a:r>
            <a:r>
              <a:rPr lang="en-US" dirty="0" err="1" smtClean="0"/>
              <a:t>wget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40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108</TotalTime>
  <Words>1342</Words>
  <Application>Microsoft Office PowerPoint</Application>
  <PresentationFormat>Widescreen</PresentationFormat>
  <Paragraphs>220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Corbel</vt:lpstr>
      <vt:lpstr>Depth</vt:lpstr>
      <vt:lpstr>Computer Security</vt:lpstr>
      <vt:lpstr>Who are we?</vt:lpstr>
      <vt:lpstr>Who are we?</vt:lpstr>
      <vt:lpstr>Offensive vs Defensive Security</vt:lpstr>
      <vt:lpstr>Security: The Core Idea</vt:lpstr>
      <vt:lpstr>Web Applications</vt:lpstr>
      <vt:lpstr>URLs and Requests</vt:lpstr>
      <vt:lpstr>Headers</vt:lpstr>
      <vt:lpstr>Easily Making Requests</vt:lpstr>
      <vt:lpstr>Web Applications</vt:lpstr>
      <vt:lpstr>Cookies</vt:lpstr>
      <vt:lpstr>Cookies &amp; Cryptography</vt:lpstr>
      <vt:lpstr>JavaScript</vt:lpstr>
      <vt:lpstr>JavaScript</vt:lpstr>
      <vt:lpstr>Cross-Site Scripting (XSS)</vt:lpstr>
      <vt:lpstr>XSS, a theoretical example</vt:lpstr>
      <vt:lpstr>An example</vt:lpstr>
      <vt:lpstr>Notice…</vt:lpstr>
      <vt:lpstr>What went wrong?</vt:lpstr>
      <vt:lpstr>How common is XSS?</vt:lpstr>
      <vt:lpstr>Demo(s)!</vt:lpstr>
      <vt:lpstr>Databases</vt:lpstr>
      <vt:lpstr>SQL</vt:lpstr>
      <vt:lpstr>SQL</vt:lpstr>
      <vt:lpstr>What could go wrong?</vt:lpstr>
      <vt:lpstr>Injection</vt:lpstr>
      <vt:lpstr>Standard Procedure</vt:lpstr>
      <vt:lpstr>Example</vt:lpstr>
      <vt:lpstr>How do you remember all that?</vt:lpstr>
      <vt:lpstr>Filtering</vt:lpstr>
      <vt:lpstr>Escaping</vt:lpstr>
      <vt:lpstr>Blind injection</vt:lpstr>
      <vt:lpstr>How common is SQL injection?</vt:lpstr>
      <vt:lpstr>A Demo!</vt:lpstr>
      <vt:lpstr>PowerPoint Presentation</vt:lpstr>
      <vt:lpstr>PowerPoint Presentation</vt:lpstr>
      <vt:lpstr>Cross-Site Request Forgery</vt:lpstr>
      <vt:lpstr>Cross-Site Request Forgery</vt:lpstr>
      <vt:lpstr>Another Way to go Wrong</vt:lpstr>
      <vt:lpstr>Hm…</vt:lpstr>
      <vt:lpstr>Thanks for coming!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mserrano</dc:creator>
  <cp:lastModifiedBy>mserrano</cp:lastModifiedBy>
  <cp:revision>18</cp:revision>
  <dcterms:created xsi:type="dcterms:W3CDTF">2013-11-01T23:57:21Z</dcterms:created>
  <dcterms:modified xsi:type="dcterms:W3CDTF">2013-11-02T22:00:38Z</dcterms:modified>
</cp:coreProperties>
</file>