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9" r:id="rId5"/>
    <p:sldId id="274" r:id="rId6"/>
    <p:sldId id="275" r:id="rId7"/>
    <p:sldId id="267" r:id="rId8"/>
    <p:sldId id="268" r:id="rId9"/>
    <p:sldId id="271" r:id="rId10"/>
    <p:sldId id="276" r:id="rId11"/>
    <p:sldId id="27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8560B51A-E89A-4160-80F8-683D6B618A7D}">
          <p14:sldIdLst>
            <p14:sldId id="256"/>
          </p14:sldIdLst>
        </p14:section>
        <p14:section name="Wordle" id="{183DF4C8-6306-4B95-A204-9AB6937D8A00}">
          <p14:sldIdLst>
            <p14:sldId id="264"/>
            <p14:sldId id="266"/>
            <p14:sldId id="269"/>
            <p14:sldId id="274"/>
            <p14:sldId id="275"/>
          </p14:sldIdLst>
        </p14:section>
        <p14:section name="Connections" id="{3C763A1A-8A07-46D4-B55A-713EEA5E7F28}">
          <p14:sldIdLst>
            <p14:sldId id="267"/>
            <p14:sldId id="268"/>
            <p14:sldId id="27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2CF"/>
    <a:srgbClr val="8966A1"/>
    <a:srgbClr val="EC8DDA"/>
    <a:srgbClr val="E89487"/>
    <a:srgbClr val="E8BDB6"/>
    <a:srgbClr val="F9DF6D"/>
    <a:srgbClr val="BA81C5"/>
    <a:srgbClr val="A0C35A"/>
    <a:srgbClr val="B0C4EF"/>
    <a:srgbClr val="D1B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word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word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word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word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connec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connec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connec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ocuments\Proyectos\nytimes-wrapped\R\results_connec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/>
              <a:t>Winner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overall_winner!$B$1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AA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85-46B3-AF44-46EB1CEFE569}"/>
              </c:ext>
            </c:extLst>
          </c:dPt>
          <c:dPt>
            <c:idx val="1"/>
            <c:invertIfNegative val="0"/>
            <c:bubble3D val="0"/>
            <c:spPr>
              <a:solidFill>
                <a:srgbClr val="D1B0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85-46B3-AF44-46EB1CEFE56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85-46B3-AF44-46EB1CEFE5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overall_winner!$A$2:$A$4</c:f>
              <c:strCache>
                <c:ptCount val="3"/>
                <c:pt idx="0">
                  <c:v>Alicia</c:v>
                </c:pt>
                <c:pt idx="1">
                  <c:v>Miguel</c:v>
                </c:pt>
                <c:pt idx="2">
                  <c:v>Tie</c:v>
                </c:pt>
              </c:strCache>
            </c:strRef>
          </c:cat>
          <c:val>
            <c:numRef>
              <c:f>overall_winner!$B$2:$B$4</c:f>
              <c:numCache>
                <c:formatCode>General</c:formatCode>
                <c:ptCount val="3"/>
                <c:pt idx="0">
                  <c:v>81</c:v>
                </c:pt>
                <c:pt idx="1">
                  <c:v>108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5-46B3-AF44-46EB1CEFE5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8085920"/>
        <c:axId val="798081600"/>
      </c:barChart>
      <c:catAx>
        <c:axId val="79808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8081600"/>
        <c:crosses val="autoZero"/>
        <c:auto val="1"/>
        <c:lblAlgn val="ctr"/>
        <c:lblOffset val="100"/>
        <c:noMultiLvlLbl val="0"/>
      </c:catAx>
      <c:valAx>
        <c:axId val="7980816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baseline="0" dirty="0"/>
                  <a:t> </a:t>
                </a:r>
                <a:r>
                  <a:rPr lang="es-ES" sz="1600" baseline="0" dirty="0" err="1"/>
                  <a:t>of</a:t>
                </a:r>
                <a:r>
                  <a:rPr lang="es-ES" sz="1600" baseline="0" dirty="0"/>
                  <a:t> </a:t>
                </a:r>
                <a:r>
                  <a:rPr lang="es-ES" sz="1600" baseline="0" dirty="0" err="1"/>
                  <a:t>games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6291039834799292E-2"/>
              <c:y val="0.29477346330813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79808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 dirty="0" err="1"/>
              <a:t>Distribution</a:t>
            </a:r>
            <a:endParaRPr lang="es-E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distribution_abs!$B$1</c:f>
              <c:strCache>
                <c:ptCount val="1"/>
                <c:pt idx="0">
                  <c:v>Miguel</c:v>
                </c:pt>
              </c:strCache>
            </c:strRef>
          </c:tx>
          <c:spPr>
            <a:solidFill>
              <a:srgbClr val="D1B0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distribution_abs!$A$2:$A$7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X</c:v>
                </c:pt>
              </c:strCache>
            </c:strRef>
          </c:cat>
          <c:val>
            <c:numRef>
              <c:f>distribution_abs!$B$2:$B$7</c:f>
              <c:numCache>
                <c:formatCode>General</c:formatCode>
                <c:ptCount val="6"/>
                <c:pt idx="0">
                  <c:v>10</c:v>
                </c:pt>
                <c:pt idx="1">
                  <c:v>49</c:v>
                </c:pt>
                <c:pt idx="2">
                  <c:v>97</c:v>
                </c:pt>
                <c:pt idx="3">
                  <c:v>60</c:v>
                </c:pt>
                <c:pt idx="4">
                  <c:v>8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0-4140-BE3F-944DD9D31250}"/>
            </c:ext>
          </c:extLst>
        </c:ser>
        <c:ser>
          <c:idx val="1"/>
          <c:order val="1"/>
          <c:tx>
            <c:strRef>
              <c:f>distribution_abs!$C$1</c:f>
              <c:strCache>
                <c:ptCount val="1"/>
                <c:pt idx="0">
                  <c:v>Alicia</c:v>
                </c:pt>
              </c:strCache>
            </c:strRef>
          </c:tx>
          <c:spPr>
            <a:solidFill>
              <a:srgbClr val="6AAA6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distribution_abs!$A$2:$A$7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X</c:v>
                </c:pt>
              </c:strCache>
            </c:strRef>
          </c:cat>
          <c:val>
            <c:numRef>
              <c:f>distribution_abs!$C$2:$C$7</c:f>
              <c:numCache>
                <c:formatCode>General</c:formatCode>
                <c:ptCount val="6"/>
                <c:pt idx="0">
                  <c:v>6</c:v>
                </c:pt>
                <c:pt idx="1">
                  <c:v>50</c:v>
                </c:pt>
                <c:pt idx="2">
                  <c:v>77</c:v>
                </c:pt>
                <c:pt idx="3">
                  <c:v>47</c:v>
                </c:pt>
                <c:pt idx="4">
                  <c:v>19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80-4140-BE3F-944DD9D312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8505712"/>
        <c:axId val="898506192"/>
      </c:barChart>
      <c:catAx>
        <c:axId val="89850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98506192"/>
        <c:crosses val="autoZero"/>
        <c:auto val="1"/>
        <c:lblAlgn val="ctr"/>
        <c:lblOffset val="100"/>
        <c:noMultiLvlLbl val="0"/>
      </c:catAx>
      <c:valAx>
        <c:axId val="8985061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</a:t>
                </a:r>
                <a:r>
                  <a:rPr lang="es-ES" sz="1600" dirty="0" err="1"/>
                  <a:t>games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6291039834799292E-2"/>
              <c:y val="0.29825253053320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89850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distribution_rel!$B$1</c:f>
              <c:strCache>
                <c:ptCount val="1"/>
                <c:pt idx="0">
                  <c:v>Miguel</c:v>
                </c:pt>
              </c:strCache>
            </c:strRef>
          </c:tx>
          <c:dPt>
            <c:idx val="0"/>
            <c:bubble3D val="0"/>
            <c:spPr>
              <a:solidFill>
                <a:srgbClr val="D2B0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0E-4CC3-8A23-1E54AC593AD7}"/>
              </c:ext>
            </c:extLst>
          </c:dPt>
          <c:dPt>
            <c:idx val="1"/>
            <c:bubble3D val="0"/>
            <c:spPr>
              <a:solidFill>
                <a:srgbClr val="D4B6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0E-4CC3-8A23-1E54AC593AD7}"/>
              </c:ext>
            </c:extLst>
          </c:dPt>
          <c:dPt>
            <c:idx val="2"/>
            <c:bubble3D val="0"/>
            <c:spPr>
              <a:solidFill>
                <a:srgbClr val="D5BD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0E-4CC3-8A23-1E54AC593AD7}"/>
              </c:ext>
            </c:extLst>
          </c:dPt>
          <c:dPt>
            <c:idx val="3"/>
            <c:bubble3D val="0"/>
            <c:spPr>
              <a:solidFill>
                <a:srgbClr val="D5C39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0E-4CC3-8A23-1E54AC593AD7}"/>
              </c:ext>
            </c:extLst>
          </c:dPt>
          <c:dPt>
            <c:idx val="4"/>
            <c:bubble3D val="0"/>
            <c:spPr>
              <a:solidFill>
                <a:srgbClr val="D4CA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0E-4CC3-8A23-1E54AC593AD7}"/>
              </c:ext>
            </c:extLst>
          </c:dPt>
          <c:dPt>
            <c:idx val="5"/>
            <c:bubble3D val="0"/>
            <c:spPr>
              <a:solidFill>
                <a:srgbClr val="D1D1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0E-4CC3-8A23-1E54AC593AD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distribution_rel!$A$2:$A$7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X</c:v>
                </c:pt>
              </c:strCache>
            </c:strRef>
          </c:cat>
          <c:val>
            <c:numRef>
              <c:f>distribution_rel!$B$2:$B$7</c:f>
              <c:numCache>
                <c:formatCode>General</c:formatCode>
                <c:ptCount val="6"/>
                <c:pt idx="0">
                  <c:v>0.04</c:v>
                </c:pt>
                <c:pt idx="1">
                  <c:v>0.19700000000000001</c:v>
                </c:pt>
                <c:pt idx="2">
                  <c:v>0.39</c:v>
                </c:pt>
                <c:pt idx="3">
                  <c:v>0.24099999999999999</c:v>
                </c:pt>
                <c:pt idx="4">
                  <c:v>3.2000000000000001E-2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F0E-4CC3-8A23-1E54AC593A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distribution_rel!$C$1</c:f>
              <c:strCache>
                <c:ptCount val="1"/>
                <c:pt idx="0">
                  <c:v>Alicia</c:v>
                </c:pt>
              </c:strCache>
            </c:strRef>
          </c:tx>
          <c:dPt>
            <c:idx val="0"/>
            <c:bubble3D val="0"/>
            <c:spPr>
              <a:solidFill>
                <a:srgbClr val="6AAA6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55-4B2A-AF57-39CCDBE5BCBD}"/>
              </c:ext>
            </c:extLst>
          </c:dPt>
          <c:dPt>
            <c:idx val="1"/>
            <c:bubble3D val="0"/>
            <c:spPr>
              <a:solidFill>
                <a:srgbClr val="80B2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655-4B2A-AF57-39CCDBE5BCBD}"/>
              </c:ext>
            </c:extLst>
          </c:dPt>
          <c:dPt>
            <c:idx val="2"/>
            <c:bubble3D val="0"/>
            <c:spPr>
              <a:solidFill>
                <a:srgbClr val="95BA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655-4B2A-AF57-39CCDBE5BCBD}"/>
              </c:ext>
            </c:extLst>
          </c:dPt>
          <c:dPt>
            <c:idx val="3"/>
            <c:bubble3D val="0"/>
            <c:spPr>
              <a:solidFill>
                <a:srgbClr val="A9C2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655-4B2A-AF57-39CCDBE5BCBD}"/>
              </c:ext>
            </c:extLst>
          </c:dPt>
          <c:dPt>
            <c:idx val="4"/>
            <c:bubble3D val="0"/>
            <c:spPr>
              <a:solidFill>
                <a:srgbClr val="BDCAB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655-4B2A-AF57-39CCDBE5BCBD}"/>
              </c:ext>
            </c:extLst>
          </c:dPt>
          <c:dPt>
            <c:idx val="5"/>
            <c:bubble3D val="0"/>
            <c:spPr>
              <a:solidFill>
                <a:srgbClr val="D1D1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655-4B2A-AF57-39CCDBE5BCBD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distribution_rel!$A$2:$A$7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X</c:v>
                </c:pt>
              </c:strCache>
            </c:strRef>
          </c:cat>
          <c:val>
            <c:numRef>
              <c:f>distribution_rel!$C$2:$C$7</c:f>
              <c:numCache>
                <c:formatCode>General</c:formatCode>
                <c:ptCount val="6"/>
                <c:pt idx="0">
                  <c:v>2.4E-2</c:v>
                </c:pt>
                <c:pt idx="1">
                  <c:v>0.20100000000000001</c:v>
                </c:pt>
                <c:pt idx="2">
                  <c:v>0.309</c:v>
                </c:pt>
                <c:pt idx="3">
                  <c:v>0.189</c:v>
                </c:pt>
                <c:pt idx="4">
                  <c:v>7.5999999999999998E-2</c:v>
                </c:pt>
                <c:pt idx="5">
                  <c:v>0.20100000000000001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55-4B2A-AF57-39CCDBE5BC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Winner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overall_winner!$B$1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rgbClr val="BA81C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66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6D-4FF7-9A22-56ABE5145626}"/>
              </c:ext>
            </c:extLst>
          </c:dPt>
          <c:dPt>
            <c:idx val="1"/>
            <c:invertIfNegative val="0"/>
            <c:bubble3D val="0"/>
            <c:spPr>
              <a:solidFill>
                <a:srgbClr val="E0A2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96D-4FF7-9A22-56ABE514562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6D-4FF7-9A22-56ABE51456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overall_winner!$A$2:$A$4</c:f>
              <c:strCache>
                <c:ptCount val="3"/>
                <c:pt idx="0">
                  <c:v>Alicia</c:v>
                </c:pt>
                <c:pt idx="1">
                  <c:v>Miguel</c:v>
                </c:pt>
                <c:pt idx="2">
                  <c:v>Tie</c:v>
                </c:pt>
              </c:strCache>
            </c:strRef>
          </c:cat>
          <c:val>
            <c:numRef>
              <c:f>overall_winner!$B$2:$B$4</c:f>
              <c:numCache>
                <c:formatCode>General</c:formatCode>
                <c:ptCount val="3"/>
                <c:pt idx="0">
                  <c:v>86</c:v>
                </c:pt>
                <c:pt idx="1">
                  <c:v>85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D-4FF7-9A22-56ABE514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950383"/>
        <c:axId val="726075359"/>
      </c:barChart>
      <c:catAx>
        <c:axId val="72695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26075359"/>
        <c:crosses val="autoZero"/>
        <c:auto val="1"/>
        <c:lblAlgn val="ctr"/>
        <c:lblOffset val="100"/>
        <c:noMultiLvlLbl val="0"/>
      </c:catAx>
      <c:valAx>
        <c:axId val="72607535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</a:t>
                </a:r>
                <a:r>
                  <a:rPr lang="es-ES" sz="1600" dirty="0" err="1"/>
                  <a:t>games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6291039834799292E-2"/>
              <c:y val="0.296030420185426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72695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 dirty="0" err="1"/>
              <a:t>Correct</a:t>
            </a:r>
            <a:r>
              <a:rPr lang="es-ES" sz="2000" baseline="0" dirty="0"/>
              <a:t> </a:t>
            </a:r>
            <a:r>
              <a:rPr lang="es-ES" sz="2000" baseline="0" dirty="0" err="1"/>
              <a:t>guesses</a:t>
            </a:r>
            <a:r>
              <a:rPr lang="es-ES" sz="2000" baseline="0" dirty="0"/>
              <a:t> per color</a:t>
            </a:r>
            <a:endParaRPr lang="es-E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colors_abs!$B$1</c:f>
              <c:strCache>
                <c:ptCount val="1"/>
                <c:pt idx="0">
                  <c:v>Alicia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DF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87-4531-AF42-5889F88E05F7}"/>
              </c:ext>
            </c:extLst>
          </c:dPt>
          <c:dPt>
            <c:idx val="1"/>
            <c:invertIfNegative val="0"/>
            <c:bubble3D val="0"/>
            <c:spPr>
              <a:solidFill>
                <a:srgbClr val="A0C3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887-4531-AF42-5889F88E05F7}"/>
              </c:ext>
            </c:extLst>
          </c:dPt>
          <c:dPt>
            <c:idx val="2"/>
            <c:invertIfNegative val="0"/>
            <c:bubble3D val="0"/>
            <c:spPr>
              <a:solidFill>
                <a:srgbClr val="B0C4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887-4531-AF42-5889F88E05F7}"/>
              </c:ext>
            </c:extLst>
          </c:dPt>
          <c:dPt>
            <c:idx val="3"/>
            <c:invertIfNegative val="0"/>
            <c:bubble3D val="0"/>
            <c:spPr>
              <a:solidFill>
                <a:srgbClr val="BA81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887-4531-AF42-5889F88E05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colors_abs!$A$2:$A$5</c:f>
              <c:strCache>
                <c:ptCount val="4"/>
                <c:pt idx="0">
                  <c:v>Yellow</c:v>
                </c:pt>
                <c:pt idx="1">
                  <c:v>Green</c:v>
                </c:pt>
                <c:pt idx="2">
                  <c:v>Blue</c:v>
                </c:pt>
                <c:pt idx="3">
                  <c:v>Purple</c:v>
                </c:pt>
              </c:strCache>
            </c:strRef>
          </c:cat>
          <c:val>
            <c:numRef>
              <c:f>colors_abs!$B$2:$B$5</c:f>
              <c:numCache>
                <c:formatCode>General</c:formatCode>
                <c:ptCount val="4"/>
                <c:pt idx="0">
                  <c:v>157</c:v>
                </c:pt>
                <c:pt idx="1">
                  <c:v>146</c:v>
                </c:pt>
                <c:pt idx="2">
                  <c:v>122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7-4531-AF42-5889F88E05F7}"/>
            </c:ext>
          </c:extLst>
        </c:ser>
        <c:ser>
          <c:idx val="1"/>
          <c:order val="1"/>
          <c:tx>
            <c:strRef>
              <c:f>colors_abs!$C$1</c:f>
              <c:strCache>
                <c:ptCount val="1"/>
                <c:pt idx="0">
                  <c:v>Miguel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DF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87-4531-AF42-5889F88E05F7}"/>
              </c:ext>
            </c:extLst>
          </c:dPt>
          <c:dPt>
            <c:idx val="1"/>
            <c:invertIfNegative val="0"/>
            <c:bubble3D val="0"/>
            <c:spPr>
              <a:solidFill>
                <a:srgbClr val="A0C3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87-4531-AF42-5889F88E05F7}"/>
              </c:ext>
            </c:extLst>
          </c:dPt>
          <c:dPt>
            <c:idx val="2"/>
            <c:invertIfNegative val="0"/>
            <c:bubble3D val="0"/>
            <c:spPr>
              <a:solidFill>
                <a:srgbClr val="B0C4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87-4531-AF42-5889F88E05F7}"/>
              </c:ext>
            </c:extLst>
          </c:dPt>
          <c:dPt>
            <c:idx val="3"/>
            <c:invertIfNegative val="0"/>
            <c:bubble3D val="0"/>
            <c:spPr>
              <a:solidFill>
                <a:srgbClr val="BA81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887-4531-AF42-5889F88E05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colors_abs!$A$2:$A$5</c:f>
              <c:strCache>
                <c:ptCount val="4"/>
                <c:pt idx="0">
                  <c:v>Yellow</c:v>
                </c:pt>
                <c:pt idx="1">
                  <c:v>Green</c:v>
                </c:pt>
                <c:pt idx="2">
                  <c:v>Blue</c:v>
                </c:pt>
                <c:pt idx="3">
                  <c:v>Purple</c:v>
                </c:pt>
              </c:strCache>
            </c:strRef>
          </c:cat>
          <c:val>
            <c:numRef>
              <c:f>colors_abs!$C$2:$C$5</c:f>
              <c:numCache>
                <c:formatCode>General</c:formatCode>
                <c:ptCount val="4"/>
                <c:pt idx="0">
                  <c:v>140</c:v>
                </c:pt>
                <c:pt idx="1">
                  <c:v>131</c:v>
                </c:pt>
                <c:pt idx="2">
                  <c:v>123</c:v>
                </c:pt>
                <c:pt idx="3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7-4531-AF42-5889F88E05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6440591"/>
        <c:axId val="726439631"/>
      </c:barChart>
      <c:catAx>
        <c:axId val="72644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26439631"/>
        <c:crosses val="autoZero"/>
        <c:auto val="1"/>
        <c:lblAlgn val="ctr"/>
        <c:lblOffset val="100"/>
        <c:noMultiLvlLbl val="0"/>
      </c:catAx>
      <c:valAx>
        <c:axId val="726439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</a:t>
                </a:r>
                <a:r>
                  <a:rPr lang="es-ES" sz="1600" dirty="0" err="1"/>
                  <a:t>games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6291039834799292E-2"/>
              <c:y val="0.317182333122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72644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 dirty="0" err="1"/>
              <a:t>Mistakes</a:t>
            </a:r>
            <a:endParaRPr lang="es-E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mistakes!$B$1</c:f>
              <c:strCache>
                <c:ptCount val="1"/>
                <c:pt idx="0">
                  <c:v>Alicia</c:v>
                </c:pt>
              </c:strCache>
            </c:strRef>
          </c:tx>
          <c:spPr>
            <a:solidFill>
              <a:srgbClr val="8966A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66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87-4531-AF42-5889F88E05F7}"/>
              </c:ext>
            </c:extLst>
          </c:dPt>
          <c:dPt>
            <c:idx val="1"/>
            <c:invertIfNegative val="0"/>
            <c:bubble3D val="0"/>
            <c:spPr>
              <a:solidFill>
                <a:srgbClr val="8966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87-4531-AF42-5889F88E05F7}"/>
              </c:ext>
            </c:extLst>
          </c:dPt>
          <c:dPt>
            <c:idx val="2"/>
            <c:invertIfNegative val="0"/>
            <c:bubble3D val="0"/>
            <c:spPr>
              <a:solidFill>
                <a:srgbClr val="8966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87-4531-AF42-5889F88E05F7}"/>
              </c:ext>
            </c:extLst>
          </c:dPt>
          <c:dPt>
            <c:idx val="3"/>
            <c:invertIfNegative val="0"/>
            <c:bubble3D val="0"/>
            <c:spPr>
              <a:solidFill>
                <a:srgbClr val="8966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887-4531-AF42-5889F88E05F7}"/>
              </c:ext>
            </c:extLst>
          </c:dPt>
          <c:dLbls>
            <c:dLbl>
              <c:idx val="2"/>
              <c:layout>
                <c:manualLayout>
                  <c:x val="-5.4302838804969926E-17"/>
                  <c:y val="7.8708779375572888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87-4531-AF42-5889F88E0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mistakes!$A$2:$A$6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mistakes!$B$2:$B$6</c:f>
              <c:numCache>
                <c:formatCode>General</c:formatCode>
                <c:ptCount val="5"/>
                <c:pt idx="0">
                  <c:v>56</c:v>
                </c:pt>
                <c:pt idx="1">
                  <c:v>41</c:v>
                </c:pt>
                <c:pt idx="2">
                  <c:v>70</c:v>
                </c:pt>
                <c:pt idx="3">
                  <c:v>16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7-4531-AF42-5889F88E05F7}"/>
            </c:ext>
          </c:extLst>
        </c:ser>
        <c:ser>
          <c:idx val="2"/>
          <c:order val="1"/>
          <c:tx>
            <c:strRef>
              <c:f>mistakes!$C$1</c:f>
              <c:strCache>
                <c:ptCount val="1"/>
                <c:pt idx="0">
                  <c:v>Miguel</c:v>
                </c:pt>
              </c:strCache>
            </c:strRef>
          </c:tx>
          <c:spPr>
            <a:solidFill>
              <a:srgbClr val="E0A2C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0A2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4D-46AC-B930-94CB765F080F}"/>
              </c:ext>
            </c:extLst>
          </c:dPt>
          <c:dPt>
            <c:idx val="1"/>
            <c:invertIfNegative val="0"/>
            <c:bubble3D val="0"/>
            <c:spPr>
              <a:solidFill>
                <a:srgbClr val="E0A2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04D-46AC-B930-94CB765F080F}"/>
              </c:ext>
            </c:extLst>
          </c:dPt>
          <c:dPt>
            <c:idx val="2"/>
            <c:invertIfNegative val="0"/>
            <c:bubble3D val="0"/>
            <c:spPr>
              <a:solidFill>
                <a:srgbClr val="E0A2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04D-46AC-B930-94CB765F080F}"/>
              </c:ext>
            </c:extLst>
          </c:dPt>
          <c:dPt>
            <c:idx val="3"/>
            <c:invertIfNegative val="0"/>
            <c:bubble3D val="0"/>
            <c:spPr>
              <a:solidFill>
                <a:srgbClr val="E0A2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04D-46AC-B930-94CB765F08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mistakes!$A$2:$A$6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mistakes!$C$2:$C$6</c:f>
              <c:numCache>
                <c:formatCode>General</c:formatCode>
                <c:ptCount val="5"/>
                <c:pt idx="0">
                  <c:v>63</c:v>
                </c:pt>
                <c:pt idx="1">
                  <c:v>36</c:v>
                </c:pt>
                <c:pt idx="2">
                  <c:v>45</c:v>
                </c:pt>
                <c:pt idx="3">
                  <c:v>15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D62-4084-92F9-538CDD6D3E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6440591"/>
        <c:axId val="726439631"/>
      </c:barChart>
      <c:catAx>
        <c:axId val="72644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26439631"/>
        <c:crosses val="autoZero"/>
        <c:auto val="1"/>
        <c:lblAlgn val="ctr"/>
        <c:lblOffset val="100"/>
        <c:noMultiLvlLbl val="0"/>
      </c:catAx>
      <c:valAx>
        <c:axId val="726439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</a:t>
                </a:r>
                <a:r>
                  <a:rPr lang="es-ES" sz="1600" dirty="0" err="1"/>
                  <a:t>games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1.6291039834799292E-2"/>
              <c:y val="0.317182333122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72644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/>
              <a:t>Rainbows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762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9DF6D"/>
                  </a:gs>
                  <a:gs pos="33000">
                    <a:srgbClr val="A0C35A"/>
                  </a:gs>
                  <a:gs pos="66000">
                    <a:srgbClr val="B0C4EF"/>
                  </a:gs>
                  <a:gs pos="100000">
                    <a:srgbClr val="BA81C5"/>
                  </a:gs>
                </a:gsLst>
                <a:lin ang="16200000" scaled="1"/>
                <a:tileRect/>
              </a:gradFill>
              <a:ln w="76200"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c:spPr>
            <c:extLst>
              <c:ext xmlns:c16="http://schemas.microsoft.com/office/drawing/2014/chart" uri="{C3380CC4-5D6E-409C-BE32-E72D297353CC}">
                <c16:uniqueId val="{00000001-0E11-4C4F-AF13-E8A24BC4793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F9DF6D"/>
                  </a:gs>
                  <a:gs pos="33000">
                    <a:srgbClr val="A0C35A"/>
                  </a:gs>
                  <a:gs pos="66000">
                    <a:srgbClr val="B0C4EF"/>
                  </a:gs>
                  <a:gs pos="100000">
                    <a:srgbClr val="BA81C5"/>
                  </a:gs>
                </a:gsLst>
                <a:lin ang="16200000" scaled="1"/>
              </a:gradFill>
              <a:ln w="76200"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c:spPr>
            <c:extLst>
              <c:ext xmlns:c16="http://schemas.microsoft.com/office/drawing/2014/chart" uri="{C3380CC4-5D6E-409C-BE32-E72D297353CC}">
                <c16:uniqueId val="{00000003-0E11-4C4F-AF13-E8A24BC47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rainbows!$A$1:$B$1</c:f>
              <c:strCache>
                <c:ptCount val="2"/>
                <c:pt idx="0">
                  <c:v>Alicia</c:v>
                </c:pt>
                <c:pt idx="1">
                  <c:v>Miguel</c:v>
                </c:pt>
              </c:strCache>
            </c:strRef>
          </c:cat>
          <c:val>
            <c:numRef>
              <c:f>rainbows!$A$2:$B$2</c:f>
              <c:numCache>
                <c:formatCode>General</c:formatCode>
                <c:ptCount val="2"/>
                <c:pt idx="0">
                  <c:v>12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11-4C4F-AF13-E8A24BC47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7518159"/>
        <c:axId val="1607519599"/>
      </c:barChart>
      <c:catAx>
        <c:axId val="160751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7519599"/>
        <c:crosses val="autoZero"/>
        <c:auto val="1"/>
        <c:lblAlgn val="ctr"/>
        <c:lblOffset val="100"/>
        <c:noMultiLvlLbl val="0"/>
      </c:catAx>
      <c:valAx>
        <c:axId val="160751959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times</a:t>
                </a:r>
              </a:p>
            </c:rich>
          </c:tx>
          <c:layout>
            <c:manualLayout>
              <c:xMode val="edge"/>
              <c:yMode val="edge"/>
              <c:x val="1.6291039834799292E-2"/>
              <c:y val="0.327021023693157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1607518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A2904-D352-10F2-D879-5A4BE3B3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A4C12-6AAB-F9F6-A054-B7C4206D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C7937-C16E-F6CC-892C-5B356263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7A8CB-3E59-3FED-7189-993E30CA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FF8B2-8790-7178-7C4F-8E5F9AC1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7BD59-BAE8-A740-382A-3ED10F8F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5EA218-FD7C-4E09-43A9-6BECC1FD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FA2E7-8374-412F-1858-4CBD4E5E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12CEC-2430-5C6A-2ADD-23457B9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C26EA-5F9B-5EAB-FDCD-7B638C3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00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8F6B0A-3808-AA66-FC47-C05D76B32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81FA-4CE3-79BB-957F-DAADA2431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5E653-6EFE-4D43-CCD4-559C1522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F76E8-B9F2-3335-5FA8-3FCEBF7D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5B361-9BC6-30F1-A55F-297FF1BD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6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7E47-1F0F-22B7-48CE-81D00A64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C06EE-9653-86F5-415F-2EDF3451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CD593-5862-E1BA-B6FC-2E1BB32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6604D-EC58-C7FA-D252-38D32474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92781-97E4-E9B0-268C-275F8898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1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4E49A-FE9F-E1E4-B767-7314530A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8572F-E922-C106-DE56-8B3B18F7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8A5D16-E5F5-E872-C71A-4692771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299EC-1E80-D7EF-128F-C489143C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5DCA4-41E9-30BA-E9B6-0A8767A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A07A4-61B7-B680-3F9D-3C08BD46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C946D-7A88-C9B0-B3B2-16717A311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8CC0D-AD2A-2170-7DD9-C6B50EE3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4047D1-16F8-7F98-4E49-18DA8F02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6FF04-3A87-C18D-4515-BEB4B402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B9F6A-145B-827D-2E07-8608A0F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5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804CD-7DFD-2A57-1C8E-65F5228F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BEC7B-4B1D-C53A-4EBD-BCF675B6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CDC6EF-FACC-55EC-A358-8D57868B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25D861-F00B-E9CF-0C84-0ED32675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A5809-5E33-D0E6-E6E2-5BCCE458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86EDAF-329B-4C06-9C39-105291EC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56804B-FAFC-3BAB-9EE0-30E6FD70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CC4996-10F1-B0C8-8674-4CB7AD9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2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F0125-4FCC-2612-F337-26DD7331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ADA8DF-A06A-DB74-2B99-1DC3AC98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3C489B-6CC9-7A3D-27B8-AA128877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8B03BF-B085-C1C0-101E-4D8E6D44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893E4-27E4-A2EB-C707-A0F4BEFF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48889-0A27-D07A-E47C-641E008A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23C216-6BD8-10BE-AFB9-B6552F1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96CA-15F7-A4D0-265F-77634F11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9BB57-C1F4-2F95-A23B-19052AE5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B9C78B-6794-0631-FEC8-0FCFFF4D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F05DD-8A8D-C0DF-1860-352A5E5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53BB99-C748-1E0A-AFBD-D8B055BA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A8077-EB1B-FF01-C4B6-07FDA29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41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A6D3F-5447-E599-93D5-9F1F5A66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AC75FB-107D-D622-DA0F-BBD3DB661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B82112-2DA5-B21F-BC19-2604EC31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3E12CC-8AE1-42B5-A40C-1458A67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209373-D278-FCA5-1624-2687BDE7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6A60DC-CCA2-FFF4-24D2-E0F8E6C9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8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E2F0B9-DE57-8CA7-98D6-961CD542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7CD3C-8293-7193-473F-CC39D839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476D1-7156-6896-DF39-EA808B9DA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5847F-5F39-4DD4-91A4-8F73F3FE70A6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829BC-FCC3-E4A4-8174-737233D1B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61C4A-C271-BA56-27AF-886F26FAE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F1791-7350-4F01-9186-BD9EA8697B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4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A03ABC4-5133-5B41-3157-BA6D67877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593"/>
            <a:ext cx="9144000" cy="2387600"/>
          </a:xfrm>
        </p:spPr>
        <p:txBody>
          <a:bodyPr>
            <a:normAutofit/>
          </a:bodyPr>
          <a:lstStyle/>
          <a:p>
            <a:r>
              <a:rPr lang="es-ES" sz="15000" dirty="0" err="1">
                <a:latin typeface="Chomsky" panose="02000503000000000000" pitchFamily="50" charset="0"/>
              </a:rPr>
              <a:t>T</a:t>
            </a:r>
            <a:r>
              <a:rPr lang="es-ES" sz="13800" baseline="100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|</a:t>
            </a:r>
            <a:r>
              <a:rPr lang="es-ES" sz="15000" spc="-300" dirty="0" err="1">
                <a:latin typeface="Amasis MT Pro Black" panose="02040A04050005020304" pitchFamily="18" charset="0"/>
              </a:rPr>
              <a:t>Games</a:t>
            </a:r>
            <a:endParaRPr lang="es-ES" sz="15000" spc="-300" dirty="0">
              <a:latin typeface="Amasis MT Pro Black" panose="02040A04050005020304" pitchFamily="18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3632FC7-737F-18C5-708A-A4339855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25" y="4348597"/>
            <a:ext cx="5678750" cy="1253212"/>
          </a:xfrm>
        </p:spPr>
        <p:txBody>
          <a:bodyPr>
            <a:normAutofit/>
          </a:bodyPr>
          <a:lstStyle/>
          <a:p>
            <a:r>
              <a:rPr lang="es-ES" sz="6000" dirty="0" err="1">
                <a:latin typeface="Amasis MT Pro Black" panose="02040A04050005020304" pitchFamily="18" charset="0"/>
              </a:rPr>
              <a:t>Wrapped</a:t>
            </a:r>
            <a:endParaRPr lang="es-ES" sz="6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7E4678BC-06A9-1666-8CEF-D412209D6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17" t="4846" r="6358" b="4929"/>
          <a:stretch/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Connections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84F73EB-9DC0-E5E2-3A8A-3D65F663A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911832"/>
              </p:ext>
            </p:extLst>
          </p:nvPr>
        </p:nvGraphicFramePr>
        <p:xfrm>
          <a:off x="1808367" y="1229431"/>
          <a:ext cx="8575266" cy="48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814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7E4678BC-06A9-1666-8CEF-D412209D6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17" t="4846" r="6358" b="4929"/>
          <a:stretch/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Connections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E5DADB0-44EF-E364-3D3A-E3D7316A8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67342"/>
              </p:ext>
            </p:extLst>
          </p:nvPr>
        </p:nvGraphicFramePr>
        <p:xfrm>
          <a:off x="1808367" y="1229431"/>
          <a:ext cx="8575266" cy="481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15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BCC7-0CB1-10C3-3503-6C84FF61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152" y="4105275"/>
            <a:ext cx="9133474" cy="1857375"/>
          </a:xfrm>
        </p:spPr>
        <p:txBody>
          <a:bodyPr>
            <a:normAutofit/>
          </a:bodyPr>
          <a:lstStyle/>
          <a:p>
            <a:r>
              <a:rPr lang="es-ES" sz="11000" spc="-300" dirty="0" err="1">
                <a:latin typeface="Amasis MT Pro Black" panose="02040A04050005020304" pitchFamily="18" charset="0"/>
              </a:rPr>
              <a:t>Wordle</a:t>
            </a:r>
            <a:endParaRPr lang="es-ES" sz="11000" spc="-300" dirty="0">
              <a:latin typeface="Amasis MT Pro Black" panose="02040A04050005020304" pitchFamily="18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43947FC-7CD8-7A62-64E1-91F70471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852" y="4536282"/>
            <a:ext cx="1130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222E86A-0743-0B11-ADC5-D911074C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Wordle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8994A962-7997-5379-E2FF-D00B5FAFD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2577"/>
              </p:ext>
            </p:extLst>
          </p:nvPr>
        </p:nvGraphicFramePr>
        <p:xfrm>
          <a:off x="1808367" y="1364768"/>
          <a:ext cx="8575266" cy="471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90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222E86A-0743-0B11-ADC5-D911074C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Wordle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324BFFE-6AA7-5C4C-8907-023BA834A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210358"/>
              </p:ext>
            </p:extLst>
          </p:nvPr>
        </p:nvGraphicFramePr>
        <p:xfrm>
          <a:off x="1808367" y="1364768"/>
          <a:ext cx="8575266" cy="465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19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222E86A-0743-0B11-ADC5-D911074C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Wordle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A1BC164-D750-09A3-F3A9-2E3F2CFA9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378822"/>
              </p:ext>
            </p:extLst>
          </p:nvPr>
        </p:nvGraphicFramePr>
        <p:xfrm>
          <a:off x="1808367" y="1229431"/>
          <a:ext cx="8575266" cy="474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97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222E86A-0743-0B11-ADC5-D911074C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Wordle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A1BC164-D750-09A3-F3A9-2E3F2CFA9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607056"/>
              </p:ext>
            </p:extLst>
          </p:nvPr>
        </p:nvGraphicFramePr>
        <p:xfrm>
          <a:off x="1808367" y="1229431"/>
          <a:ext cx="8575266" cy="474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314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1D80733-5896-8E89-5179-34A8299D0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17" t="4846" r="6358" b="4929"/>
          <a:stretch/>
        </p:blipFill>
        <p:spPr>
          <a:xfrm>
            <a:off x="1340852" y="4498579"/>
            <a:ext cx="1130299" cy="11302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CBCC7-0CB1-10C3-3503-6C84FF61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152" y="4105274"/>
            <a:ext cx="9133474" cy="1857375"/>
          </a:xfrm>
        </p:spPr>
        <p:txBody>
          <a:bodyPr>
            <a:normAutofit/>
          </a:bodyPr>
          <a:lstStyle/>
          <a:p>
            <a:r>
              <a:rPr lang="es-ES" sz="11000" spc="-300" dirty="0" err="1">
                <a:latin typeface="Amasis MT Pro Black" panose="02040A04050005020304" pitchFamily="18" charset="0"/>
              </a:rPr>
              <a:t>Connections</a:t>
            </a:r>
            <a:endParaRPr lang="es-ES" sz="11000" spc="-3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7E4678BC-06A9-1666-8CEF-D412209D6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17" t="4846" r="6358" b="4929"/>
          <a:stretch/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Connections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154218A-3AF7-B948-9342-59D7064CF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87292"/>
              </p:ext>
            </p:extLst>
          </p:nvPr>
        </p:nvGraphicFramePr>
        <p:xfrm>
          <a:off x="1808367" y="1364768"/>
          <a:ext cx="8575266" cy="468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99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7E4678BC-06A9-1666-8CEF-D412209D6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17" t="4846" r="6358" b="4929"/>
          <a:stretch/>
        </p:blipFill>
        <p:spPr>
          <a:xfrm>
            <a:off x="1340852" y="626580"/>
            <a:ext cx="467515" cy="4675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6C5CD0-1F4B-A3E1-0CCF-64499DBF58B3}"/>
              </a:ext>
            </a:extLst>
          </p:cNvPr>
          <p:cNvSpPr txBox="1">
            <a:spLocks/>
          </p:cNvSpPr>
          <p:nvPr/>
        </p:nvSpPr>
        <p:spPr>
          <a:xfrm>
            <a:off x="1808367" y="491243"/>
            <a:ext cx="6942935" cy="73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spc="-150" dirty="0" err="1">
                <a:latin typeface="Amasis MT Pro Black" panose="02040A04050005020304" pitchFamily="18" charset="0"/>
              </a:rPr>
              <a:t>Connections</a:t>
            </a:r>
            <a:endParaRPr lang="es-ES" spc="-15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84F73EB-9DC0-E5E2-3A8A-3D65F663A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372028"/>
              </p:ext>
            </p:extLst>
          </p:nvPr>
        </p:nvGraphicFramePr>
        <p:xfrm>
          <a:off x="1808367" y="1229431"/>
          <a:ext cx="8575266" cy="48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416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Wordl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47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MS Mincho</vt:lpstr>
      <vt:lpstr>Amasis MT Pro Black</vt:lpstr>
      <vt:lpstr>Aptos</vt:lpstr>
      <vt:lpstr>Aptos Display</vt:lpstr>
      <vt:lpstr>Arial</vt:lpstr>
      <vt:lpstr>Chomsky</vt:lpstr>
      <vt:lpstr>Tema de Office</vt:lpstr>
      <vt:lpstr>T|Games</vt:lpstr>
      <vt:lpstr>Wordle</vt:lpstr>
      <vt:lpstr>Presentación de PowerPoint</vt:lpstr>
      <vt:lpstr>Presentación de PowerPoint</vt:lpstr>
      <vt:lpstr>Presentación de PowerPoint</vt:lpstr>
      <vt:lpstr>Presentación de PowerPoint</vt:lpstr>
      <vt:lpstr>Connections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Serrano</dc:creator>
  <cp:lastModifiedBy>Miguel Serrano</cp:lastModifiedBy>
  <cp:revision>10</cp:revision>
  <dcterms:created xsi:type="dcterms:W3CDTF">2024-10-10T17:04:19Z</dcterms:created>
  <dcterms:modified xsi:type="dcterms:W3CDTF">2024-12-03T19:37:25Z</dcterms:modified>
</cp:coreProperties>
</file>