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3" r:id="rId5"/>
    <p:sldId id="262" r:id="rId6"/>
    <p:sldId id="266" r:id="rId7"/>
    <p:sldId id="264" r:id="rId8"/>
    <p:sldId id="268" r:id="rId9"/>
    <p:sldId id="258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F0CB-1EC3-4452-863F-66F445E3793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0A0854-E4BD-4FF2-AE5A-A7B203D9A7F9}">
      <dgm:prSet/>
      <dgm:spPr/>
      <dgm:t>
        <a:bodyPr/>
        <a:lstStyle/>
        <a:p>
          <a:r>
            <a:rPr lang="en-US"/>
            <a:t>The movie industry provides both an opportunity for success and failure</a:t>
          </a:r>
        </a:p>
      </dgm:t>
    </dgm:pt>
    <dgm:pt modelId="{8C0ED9B6-78B4-450E-AFEB-4979320F9FD3}" type="parTrans" cxnId="{501E0856-FDDE-4714-8D9A-1A2CE7D56592}">
      <dgm:prSet/>
      <dgm:spPr/>
      <dgm:t>
        <a:bodyPr/>
        <a:lstStyle/>
        <a:p>
          <a:endParaRPr lang="en-US"/>
        </a:p>
      </dgm:t>
    </dgm:pt>
    <dgm:pt modelId="{536092CF-9FD6-4E39-B48E-6D14838B6618}" type="sibTrans" cxnId="{501E0856-FDDE-4714-8D9A-1A2CE7D56592}">
      <dgm:prSet/>
      <dgm:spPr/>
      <dgm:t>
        <a:bodyPr/>
        <a:lstStyle/>
        <a:p>
          <a:endParaRPr lang="en-US"/>
        </a:p>
      </dgm:t>
    </dgm:pt>
    <dgm:pt modelId="{E4D05F60-75A1-421B-B2EC-4B4EF50A9762}">
      <dgm:prSet/>
      <dgm:spPr/>
      <dgm:t>
        <a:bodyPr/>
        <a:lstStyle/>
        <a:p>
          <a:r>
            <a:rPr lang="en-US" dirty="0"/>
            <a:t>Our entry into the industry needs to deliberate and calculated</a:t>
          </a:r>
        </a:p>
      </dgm:t>
    </dgm:pt>
    <dgm:pt modelId="{4EE29114-61AD-4D3B-90AA-64B7F92CF2C2}" type="parTrans" cxnId="{C95A310A-AC43-4C05-B3B7-118144F99BA2}">
      <dgm:prSet/>
      <dgm:spPr/>
      <dgm:t>
        <a:bodyPr/>
        <a:lstStyle/>
        <a:p>
          <a:endParaRPr lang="en-US"/>
        </a:p>
      </dgm:t>
    </dgm:pt>
    <dgm:pt modelId="{7AE8608A-97DE-4A9B-A57F-29980291FA80}" type="sibTrans" cxnId="{C95A310A-AC43-4C05-B3B7-118144F99BA2}">
      <dgm:prSet/>
      <dgm:spPr/>
      <dgm:t>
        <a:bodyPr/>
        <a:lstStyle/>
        <a:p>
          <a:endParaRPr lang="en-US"/>
        </a:p>
      </dgm:t>
    </dgm:pt>
    <dgm:pt modelId="{08C5E907-B91C-4850-A31B-EBADAAC38BBF}">
      <dgm:prSet/>
      <dgm:spPr/>
      <dgm:t>
        <a:bodyPr/>
        <a:lstStyle/>
        <a:p>
          <a:r>
            <a:rPr lang="en-US"/>
            <a:t>Analysis of current movie and audience trends will allow us to plan our strategies effectively</a:t>
          </a:r>
        </a:p>
      </dgm:t>
    </dgm:pt>
    <dgm:pt modelId="{A869F72D-6234-4258-A219-7515E628CBAF}" type="parTrans" cxnId="{3A87864D-FD56-4DA0-A745-A3B52725B68D}">
      <dgm:prSet/>
      <dgm:spPr/>
      <dgm:t>
        <a:bodyPr/>
        <a:lstStyle/>
        <a:p>
          <a:endParaRPr lang="en-US"/>
        </a:p>
      </dgm:t>
    </dgm:pt>
    <dgm:pt modelId="{982A92E6-E9BF-4A75-846B-0FFB2DF5FFA7}" type="sibTrans" cxnId="{3A87864D-FD56-4DA0-A745-A3B52725B68D}">
      <dgm:prSet/>
      <dgm:spPr/>
      <dgm:t>
        <a:bodyPr/>
        <a:lstStyle/>
        <a:p>
          <a:endParaRPr lang="en-US"/>
        </a:p>
      </dgm:t>
    </dgm:pt>
    <dgm:pt modelId="{06721F74-3F9F-46A0-BDEB-B0FC4A7B6D5E}" type="pres">
      <dgm:prSet presAssocID="{9496F0CB-1EC3-4452-863F-66F445E37937}" presName="root" presStyleCnt="0">
        <dgm:presLayoutVars>
          <dgm:dir/>
          <dgm:resizeHandles val="exact"/>
        </dgm:presLayoutVars>
      </dgm:prSet>
      <dgm:spPr/>
    </dgm:pt>
    <dgm:pt modelId="{FA55020E-15C1-4BB9-9522-B5DD806EE183}" type="pres">
      <dgm:prSet presAssocID="{880A0854-E4BD-4FF2-AE5A-A7B203D9A7F9}" presName="compNode" presStyleCnt="0"/>
      <dgm:spPr/>
    </dgm:pt>
    <dgm:pt modelId="{A647A33C-DAD3-4568-B356-4094F518D0EC}" type="pres">
      <dgm:prSet presAssocID="{880A0854-E4BD-4FF2-AE5A-A7B203D9A7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7103445-7C1F-4682-80C7-133CD48B108E}" type="pres">
      <dgm:prSet presAssocID="{880A0854-E4BD-4FF2-AE5A-A7B203D9A7F9}" presName="spaceRect" presStyleCnt="0"/>
      <dgm:spPr/>
    </dgm:pt>
    <dgm:pt modelId="{8423E532-4863-443A-AD96-745E10BA70B3}" type="pres">
      <dgm:prSet presAssocID="{880A0854-E4BD-4FF2-AE5A-A7B203D9A7F9}" presName="textRect" presStyleLbl="revTx" presStyleIdx="0" presStyleCnt="3">
        <dgm:presLayoutVars>
          <dgm:chMax val="1"/>
          <dgm:chPref val="1"/>
        </dgm:presLayoutVars>
      </dgm:prSet>
      <dgm:spPr/>
    </dgm:pt>
    <dgm:pt modelId="{31091F91-CAEF-4A00-8539-BDAC39BABC8A}" type="pres">
      <dgm:prSet presAssocID="{536092CF-9FD6-4E39-B48E-6D14838B6618}" presName="sibTrans" presStyleCnt="0"/>
      <dgm:spPr/>
    </dgm:pt>
    <dgm:pt modelId="{C201CDD7-E688-4DA7-80F3-FD2C72B96A7B}" type="pres">
      <dgm:prSet presAssocID="{E4D05F60-75A1-421B-B2EC-4B4EF50A9762}" presName="compNode" presStyleCnt="0"/>
      <dgm:spPr/>
    </dgm:pt>
    <dgm:pt modelId="{E50B5AAD-7A94-4939-BCB1-A31F3F10DD95}" type="pres">
      <dgm:prSet presAssocID="{E4D05F60-75A1-421B-B2EC-4B4EF50A97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29D40D84-0420-43B2-A0F7-7BA8926C0AE1}" type="pres">
      <dgm:prSet presAssocID="{E4D05F60-75A1-421B-B2EC-4B4EF50A9762}" presName="spaceRect" presStyleCnt="0"/>
      <dgm:spPr/>
    </dgm:pt>
    <dgm:pt modelId="{F4048A37-04DB-4237-8889-DF8A2F07F752}" type="pres">
      <dgm:prSet presAssocID="{E4D05F60-75A1-421B-B2EC-4B4EF50A9762}" presName="textRect" presStyleLbl="revTx" presStyleIdx="1" presStyleCnt="3">
        <dgm:presLayoutVars>
          <dgm:chMax val="1"/>
          <dgm:chPref val="1"/>
        </dgm:presLayoutVars>
      </dgm:prSet>
      <dgm:spPr/>
    </dgm:pt>
    <dgm:pt modelId="{24A14334-2236-46E8-8677-15A2118A0EB3}" type="pres">
      <dgm:prSet presAssocID="{7AE8608A-97DE-4A9B-A57F-29980291FA80}" presName="sibTrans" presStyleCnt="0"/>
      <dgm:spPr/>
    </dgm:pt>
    <dgm:pt modelId="{933BF80D-19FC-40A0-A482-C9453ABA58EE}" type="pres">
      <dgm:prSet presAssocID="{08C5E907-B91C-4850-A31B-EBADAAC38BBF}" presName="compNode" presStyleCnt="0"/>
      <dgm:spPr/>
    </dgm:pt>
    <dgm:pt modelId="{E5D0EFEE-B287-4C48-8ED9-5633F6D59806}" type="pres">
      <dgm:prSet presAssocID="{08C5E907-B91C-4850-A31B-EBADAAC38B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EBFB619-A6EC-4F2E-BA47-AB268774999B}" type="pres">
      <dgm:prSet presAssocID="{08C5E907-B91C-4850-A31B-EBADAAC38BBF}" presName="spaceRect" presStyleCnt="0"/>
      <dgm:spPr/>
    </dgm:pt>
    <dgm:pt modelId="{B1265F32-F923-404B-B4BE-6EDFDC7CBC31}" type="pres">
      <dgm:prSet presAssocID="{08C5E907-B91C-4850-A31B-EBADAAC38B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5A310A-AC43-4C05-B3B7-118144F99BA2}" srcId="{9496F0CB-1EC3-4452-863F-66F445E37937}" destId="{E4D05F60-75A1-421B-B2EC-4B4EF50A9762}" srcOrd="1" destOrd="0" parTransId="{4EE29114-61AD-4D3B-90AA-64B7F92CF2C2}" sibTransId="{7AE8608A-97DE-4A9B-A57F-29980291FA80}"/>
    <dgm:cxn modelId="{1A6B076D-62F5-4010-A3F4-481951B59E0E}" type="presOf" srcId="{880A0854-E4BD-4FF2-AE5A-A7B203D9A7F9}" destId="{8423E532-4863-443A-AD96-745E10BA70B3}" srcOrd="0" destOrd="0" presId="urn:microsoft.com/office/officeart/2018/2/layout/IconLabelList"/>
    <dgm:cxn modelId="{3A87864D-FD56-4DA0-A745-A3B52725B68D}" srcId="{9496F0CB-1EC3-4452-863F-66F445E37937}" destId="{08C5E907-B91C-4850-A31B-EBADAAC38BBF}" srcOrd="2" destOrd="0" parTransId="{A869F72D-6234-4258-A219-7515E628CBAF}" sibTransId="{982A92E6-E9BF-4A75-846B-0FFB2DF5FFA7}"/>
    <dgm:cxn modelId="{7D930171-33B5-416F-8B99-19A97D7C4296}" type="presOf" srcId="{08C5E907-B91C-4850-A31B-EBADAAC38BBF}" destId="{B1265F32-F923-404B-B4BE-6EDFDC7CBC31}" srcOrd="0" destOrd="0" presId="urn:microsoft.com/office/officeart/2018/2/layout/IconLabelList"/>
    <dgm:cxn modelId="{501E0856-FDDE-4714-8D9A-1A2CE7D56592}" srcId="{9496F0CB-1EC3-4452-863F-66F445E37937}" destId="{880A0854-E4BD-4FF2-AE5A-A7B203D9A7F9}" srcOrd="0" destOrd="0" parTransId="{8C0ED9B6-78B4-450E-AFEB-4979320F9FD3}" sibTransId="{536092CF-9FD6-4E39-B48E-6D14838B6618}"/>
    <dgm:cxn modelId="{8DD92DA5-DE45-435C-979D-D1E294BB5546}" type="presOf" srcId="{9496F0CB-1EC3-4452-863F-66F445E37937}" destId="{06721F74-3F9F-46A0-BDEB-B0FC4A7B6D5E}" srcOrd="0" destOrd="0" presId="urn:microsoft.com/office/officeart/2018/2/layout/IconLabelList"/>
    <dgm:cxn modelId="{D437AFFD-FC42-4FCC-B786-D9D369CD00F4}" type="presOf" srcId="{E4D05F60-75A1-421B-B2EC-4B4EF50A9762}" destId="{F4048A37-04DB-4237-8889-DF8A2F07F752}" srcOrd="0" destOrd="0" presId="urn:microsoft.com/office/officeart/2018/2/layout/IconLabelList"/>
    <dgm:cxn modelId="{D1FA661D-D96F-40CA-9FDD-2B10AD78C42E}" type="presParOf" srcId="{06721F74-3F9F-46A0-BDEB-B0FC4A7B6D5E}" destId="{FA55020E-15C1-4BB9-9522-B5DD806EE183}" srcOrd="0" destOrd="0" presId="urn:microsoft.com/office/officeart/2018/2/layout/IconLabelList"/>
    <dgm:cxn modelId="{82674B03-2FFF-47A0-AFA8-E8CD659AF68C}" type="presParOf" srcId="{FA55020E-15C1-4BB9-9522-B5DD806EE183}" destId="{A647A33C-DAD3-4568-B356-4094F518D0EC}" srcOrd="0" destOrd="0" presId="urn:microsoft.com/office/officeart/2018/2/layout/IconLabelList"/>
    <dgm:cxn modelId="{40EAC9D2-8071-4B5E-9FEA-859B29422927}" type="presParOf" srcId="{FA55020E-15C1-4BB9-9522-B5DD806EE183}" destId="{D7103445-7C1F-4682-80C7-133CD48B108E}" srcOrd="1" destOrd="0" presId="urn:microsoft.com/office/officeart/2018/2/layout/IconLabelList"/>
    <dgm:cxn modelId="{A68F85B1-0A4D-496E-A4C3-05778D4BE473}" type="presParOf" srcId="{FA55020E-15C1-4BB9-9522-B5DD806EE183}" destId="{8423E532-4863-443A-AD96-745E10BA70B3}" srcOrd="2" destOrd="0" presId="urn:microsoft.com/office/officeart/2018/2/layout/IconLabelList"/>
    <dgm:cxn modelId="{390CD7D5-53F7-42A8-8767-FBDD92CBB0CD}" type="presParOf" srcId="{06721F74-3F9F-46A0-BDEB-B0FC4A7B6D5E}" destId="{31091F91-CAEF-4A00-8539-BDAC39BABC8A}" srcOrd="1" destOrd="0" presId="urn:microsoft.com/office/officeart/2018/2/layout/IconLabelList"/>
    <dgm:cxn modelId="{F9974BB6-C6A2-485E-A576-66C682872006}" type="presParOf" srcId="{06721F74-3F9F-46A0-BDEB-B0FC4A7B6D5E}" destId="{C201CDD7-E688-4DA7-80F3-FD2C72B96A7B}" srcOrd="2" destOrd="0" presId="urn:microsoft.com/office/officeart/2018/2/layout/IconLabelList"/>
    <dgm:cxn modelId="{BFD77C6E-55BF-4570-9615-535CCCB145F7}" type="presParOf" srcId="{C201CDD7-E688-4DA7-80F3-FD2C72B96A7B}" destId="{E50B5AAD-7A94-4939-BCB1-A31F3F10DD95}" srcOrd="0" destOrd="0" presId="urn:microsoft.com/office/officeart/2018/2/layout/IconLabelList"/>
    <dgm:cxn modelId="{34D5CF42-353C-455E-A5A0-075AF65697D2}" type="presParOf" srcId="{C201CDD7-E688-4DA7-80F3-FD2C72B96A7B}" destId="{29D40D84-0420-43B2-A0F7-7BA8926C0AE1}" srcOrd="1" destOrd="0" presId="urn:microsoft.com/office/officeart/2018/2/layout/IconLabelList"/>
    <dgm:cxn modelId="{B3A9CF34-790D-4B26-8DDC-E421CD260D48}" type="presParOf" srcId="{C201CDD7-E688-4DA7-80F3-FD2C72B96A7B}" destId="{F4048A37-04DB-4237-8889-DF8A2F07F752}" srcOrd="2" destOrd="0" presId="urn:microsoft.com/office/officeart/2018/2/layout/IconLabelList"/>
    <dgm:cxn modelId="{1E2754F6-5659-4175-A92E-4766FE005D50}" type="presParOf" srcId="{06721F74-3F9F-46A0-BDEB-B0FC4A7B6D5E}" destId="{24A14334-2236-46E8-8677-15A2118A0EB3}" srcOrd="3" destOrd="0" presId="urn:microsoft.com/office/officeart/2018/2/layout/IconLabelList"/>
    <dgm:cxn modelId="{2EBB9BE1-A7AD-4445-8231-317B77658CB1}" type="presParOf" srcId="{06721F74-3F9F-46A0-BDEB-B0FC4A7B6D5E}" destId="{933BF80D-19FC-40A0-A482-C9453ABA58EE}" srcOrd="4" destOrd="0" presId="urn:microsoft.com/office/officeart/2018/2/layout/IconLabelList"/>
    <dgm:cxn modelId="{378DD534-B78D-4FB3-9D2C-2C96805E5B30}" type="presParOf" srcId="{933BF80D-19FC-40A0-A482-C9453ABA58EE}" destId="{E5D0EFEE-B287-4C48-8ED9-5633F6D59806}" srcOrd="0" destOrd="0" presId="urn:microsoft.com/office/officeart/2018/2/layout/IconLabelList"/>
    <dgm:cxn modelId="{D5B4FB68-8CA0-41D6-84B5-BB9EC7616911}" type="presParOf" srcId="{933BF80D-19FC-40A0-A482-C9453ABA58EE}" destId="{8EBFB619-A6EC-4F2E-BA47-AB268774999B}" srcOrd="1" destOrd="0" presId="urn:microsoft.com/office/officeart/2018/2/layout/IconLabelList"/>
    <dgm:cxn modelId="{3E1B36BB-F8DD-484D-BEA5-DA9A50022BF5}" type="presParOf" srcId="{933BF80D-19FC-40A0-A482-C9453ABA58EE}" destId="{B1265F32-F923-404B-B4BE-6EDFDC7CBC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42B425-3941-468E-B53C-CA9CEE5A97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E10739-86CA-488F-9025-D56353593B01}">
      <dgm:prSet/>
      <dgm:spPr/>
      <dgm:t>
        <a:bodyPr/>
        <a:lstStyle/>
        <a:p>
          <a:pPr>
            <a:defRPr cap="all"/>
          </a:pPr>
          <a:r>
            <a:rPr lang="en-US"/>
            <a:t>How much value is there in creating award-winning films?</a:t>
          </a:r>
        </a:p>
      </dgm:t>
    </dgm:pt>
    <dgm:pt modelId="{3070DF26-7C12-4A44-BF0C-01803ADE7C45}" type="parTrans" cxnId="{AB2B9762-2E7D-4758-A0B0-C65975FF2D05}">
      <dgm:prSet/>
      <dgm:spPr/>
      <dgm:t>
        <a:bodyPr/>
        <a:lstStyle/>
        <a:p>
          <a:endParaRPr lang="en-US"/>
        </a:p>
      </dgm:t>
    </dgm:pt>
    <dgm:pt modelId="{279914B3-5A8C-4E0E-9F4E-E15CF274306D}" type="sibTrans" cxnId="{AB2B9762-2E7D-4758-A0B0-C65975FF2D05}">
      <dgm:prSet/>
      <dgm:spPr/>
      <dgm:t>
        <a:bodyPr/>
        <a:lstStyle/>
        <a:p>
          <a:endParaRPr lang="en-US"/>
        </a:p>
      </dgm:t>
    </dgm:pt>
    <dgm:pt modelId="{8F75DE66-18B7-4DDD-B2A6-98FD5773622B}">
      <dgm:prSet/>
      <dgm:spPr/>
      <dgm:t>
        <a:bodyPr/>
        <a:lstStyle/>
        <a:p>
          <a:pPr>
            <a:defRPr cap="all"/>
          </a:pPr>
          <a:r>
            <a:rPr lang="en-US"/>
            <a:t>What genre combinations have been the most successful at the box office?</a:t>
          </a:r>
        </a:p>
      </dgm:t>
    </dgm:pt>
    <dgm:pt modelId="{D1D37DBC-7929-4270-9192-787988890878}" type="parTrans" cxnId="{62CF799F-BB9D-44DE-8FB6-B974C919C191}">
      <dgm:prSet/>
      <dgm:spPr/>
      <dgm:t>
        <a:bodyPr/>
        <a:lstStyle/>
        <a:p>
          <a:endParaRPr lang="en-US"/>
        </a:p>
      </dgm:t>
    </dgm:pt>
    <dgm:pt modelId="{9715C105-E00B-46CA-830D-D53D8CEF4A34}" type="sibTrans" cxnId="{62CF799F-BB9D-44DE-8FB6-B974C919C191}">
      <dgm:prSet/>
      <dgm:spPr/>
      <dgm:t>
        <a:bodyPr/>
        <a:lstStyle/>
        <a:p>
          <a:endParaRPr lang="en-US"/>
        </a:p>
      </dgm:t>
    </dgm:pt>
    <dgm:pt modelId="{CECF0095-1FAA-4153-B644-02F53C7D43D0}">
      <dgm:prSet/>
      <dgm:spPr/>
      <dgm:t>
        <a:bodyPr/>
        <a:lstStyle/>
        <a:p>
          <a:pPr>
            <a:defRPr cap="all"/>
          </a:pPr>
          <a:r>
            <a:rPr lang="en-US"/>
            <a:t>What LEVEL of impact does marketing play into a film’s success?</a:t>
          </a:r>
        </a:p>
      </dgm:t>
    </dgm:pt>
    <dgm:pt modelId="{43DE45F0-C77A-4B04-8BD4-2985314AAD34}" type="parTrans" cxnId="{642CF6F8-AEF9-4492-8DC1-A1DA941667CE}">
      <dgm:prSet/>
      <dgm:spPr/>
      <dgm:t>
        <a:bodyPr/>
        <a:lstStyle/>
        <a:p>
          <a:endParaRPr lang="en-US"/>
        </a:p>
      </dgm:t>
    </dgm:pt>
    <dgm:pt modelId="{BC45EA3D-824B-4015-BF82-4C50E5B0854B}" type="sibTrans" cxnId="{642CF6F8-AEF9-4492-8DC1-A1DA941667CE}">
      <dgm:prSet/>
      <dgm:spPr/>
      <dgm:t>
        <a:bodyPr/>
        <a:lstStyle/>
        <a:p>
          <a:endParaRPr lang="en-US"/>
        </a:p>
      </dgm:t>
    </dgm:pt>
    <dgm:pt modelId="{07EF15A1-8A98-47C4-B672-0432A0923F25}" type="pres">
      <dgm:prSet presAssocID="{3D42B425-3941-468E-B53C-CA9CEE5A9759}" presName="root" presStyleCnt="0">
        <dgm:presLayoutVars>
          <dgm:dir/>
          <dgm:resizeHandles val="exact"/>
        </dgm:presLayoutVars>
      </dgm:prSet>
      <dgm:spPr/>
    </dgm:pt>
    <dgm:pt modelId="{449556CC-8605-4AB8-965B-D602097D28AF}" type="pres">
      <dgm:prSet presAssocID="{D6E10739-86CA-488F-9025-D56353593B01}" presName="compNode" presStyleCnt="0"/>
      <dgm:spPr/>
    </dgm:pt>
    <dgm:pt modelId="{8F7D3855-134D-4345-971B-EDF7941298AE}" type="pres">
      <dgm:prSet presAssocID="{D6E10739-86CA-488F-9025-D56353593B01}" presName="iconBgRect" presStyleLbl="bgShp" presStyleIdx="0" presStyleCnt="3"/>
      <dgm:spPr/>
    </dgm:pt>
    <dgm:pt modelId="{37AC637D-8CFC-4EBA-9541-23433329A943}" type="pres">
      <dgm:prSet presAssocID="{D6E10739-86CA-488F-9025-D56353593B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40348A3C-0B1C-4FE5-8977-73691CE4E41F}" type="pres">
      <dgm:prSet presAssocID="{D6E10739-86CA-488F-9025-D56353593B01}" presName="spaceRect" presStyleCnt="0"/>
      <dgm:spPr/>
    </dgm:pt>
    <dgm:pt modelId="{56DEB348-6F05-4E09-A65D-F94E6F0F3AF3}" type="pres">
      <dgm:prSet presAssocID="{D6E10739-86CA-488F-9025-D56353593B01}" presName="textRect" presStyleLbl="revTx" presStyleIdx="0" presStyleCnt="3">
        <dgm:presLayoutVars>
          <dgm:chMax val="1"/>
          <dgm:chPref val="1"/>
        </dgm:presLayoutVars>
      </dgm:prSet>
      <dgm:spPr/>
    </dgm:pt>
    <dgm:pt modelId="{159F8F9E-6B65-4B35-AC12-9B9A38AD4025}" type="pres">
      <dgm:prSet presAssocID="{279914B3-5A8C-4E0E-9F4E-E15CF274306D}" presName="sibTrans" presStyleCnt="0"/>
      <dgm:spPr/>
    </dgm:pt>
    <dgm:pt modelId="{9D2FEC7E-806A-4CA1-BD55-953F4FAF7156}" type="pres">
      <dgm:prSet presAssocID="{8F75DE66-18B7-4DDD-B2A6-98FD5773622B}" presName="compNode" presStyleCnt="0"/>
      <dgm:spPr/>
    </dgm:pt>
    <dgm:pt modelId="{00FFD51F-39BF-461D-BA1A-3981CD62FC87}" type="pres">
      <dgm:prSet presAssocID="{8F75DE66-18B7-4DDD-B2A6-98FD5773622B}" presName="iconBgRect" presStyleLbl="bgShp" presStyleIdx="1" presStyleCnt="3"/>
      <dgm:spPr/>
    </dgm:pt>
    <dgm:pt modelId="{8A5AB9C2-80A2-43D5-94D8-5107074F9CF0}" type="pres">
      <dgm:prSet presAssocID="{8F75DE66-18B7-4DDD-B2A6-98FD577362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A26357-F661-410D-99A6-2FAC04CAEF6B}" type="pres">
      <dgm:prSet presAssocID="{8F75DE66-18B7-4DDD-B2A6-98FD5773622B}" presName="spaceRect" presStyleCnt="0"/>
      <dgm:spPr/>
    </dgm:pt>
    <dgm:pt modelId="{78D81E23-2F89-4BB0-B26E-2B2CE62112B8}" type="pres">
      <dgm:prSet presAssocID="{8F75DE66-18B7-4DDD-B2A6-98FD5773622B}" presName="textRect" presStyleLbl="revTx" presStyleIdx="1" presStyleCnt="3">
        <dgm:presLayoutVars>
          <dgm:chMax val="1"/>
          <dgm:chPref val="1"/>
        </dgm:presLayoutVars>
      </dgm:prSet>
      <dgm:spPr/>
    </dgm:pt>
    <dgm:pt modelId="{EB8C4167-C97C-4CF0-99E3-B012880C0A37}" type="pres">
      <dgm:prSet presAssocID="{9715C105-E00B-46CA-830D-D53D8CEF4A34}" presName="sibTrans" presStyleCnt="0"/>
      <dgm:spPr/>
    </dgm:pt>
    <dgm:pt modelId="{962AE69D-B705-4A2D-841D-26245CFF0898}" type="pres">
      <dgm:prSet presAssocID="{CECF0095-1FAA-4153-B644-02F53C7D43D0}" presName="compNode" presStyleCnt="0"/>
      <dgm:spPr/>
    </dgm:pt>
    <dgm:pt modelId="{8C7103F6-8FAB-4BF1-9D41-C5233971AA17}" type="pres">
      <dgm:prSet presAssocID="{CECF0095-1FAA-4153-B644-02F53C7D43D0}" presName="iconBgRect" presStyleLbl="bgShp" presStyleIdx="2" presStyleCnt="3"/>
      <dgm:spPr/>
    </dgm:pt>
    <dgm:pt modelId="{4A4466CD-8538-43C0-9DF9-84DBF6E27584}" type="pres">
      <dgm:prSet presAssocID="{CECF0095-1FAA-4153-B644-02F53C7D43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4648151-3DEE-4823-A5F0-564EEF6AA8C1}" type="pres">
      <dgm:prSet presAssocID="{CECF0095-1FAA-4153-B644-02F53C7D43D0}" presName="spaceRect" presStyleCnt="0"/>
      <dgm:spPr/>
    </dgm:pt>
    <dgm:pt modelId="{645DD8AF-E6E8-40B8-927F-50EABE7C0C13}" type="pres">
      <dgm:prSet presAssocID="{CECF0095-1FAA-4153-B644-02F53C7D43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28D61A-0B08-4D37-81C6-3C0C5804332A}" type="presOf" srcId="{8F75DE66-18B7-4DDD-B2A6-98FD5773622B}" destId="{78D81E23-2F89-4BB0-B26E-2B2CE62112B8}" srcOrd="0" destOrd="0" presId="urn:microsoft.com/office/officeart/2018/5/layout/IconCircleLabelList"/>
    <dgm:cxn modelId="{AB2B9762-2E7D-4758-A0B0-C65975FF2D05}" srcId="{3D42B425-3941-468E-B53C-CA9CEE5A9759}" destId="{D6E10739-86CA-488F-9025-D56353593B01}" srcOrd="0" destOrd="0" parTransId="{3070DF26-7C12-4A44-BF0C-01803ADE7C45}" sibTransId="{279914B3-5A8C-4E0E-9F4E-E15CF274306D}"/>
    <dgm:cxn modelId="{73279A47-0803-4002-84E1-B6961C4A21FB}" type="presOf" srcId="{3D42B425-3941-468E-B53C-CA9CEE5A9759}" destId="{07EF15A1-8A98-47C4-B672-0432A0923F25}" srcOrd="0" destOrd="0" presId="urn:microsoft.com/office/officeart/2018/5/layout/IconCircleLabelList"/>
    <dgm:cxn modelId="{3AC26255-E71A-4670-A223-C6A2B957A6E3}" type="presOf" srcId="{CECF0095-1FAA-4153-B644-02F53C7D43D0}" destId="{645DD8AF-E6E8-40B8-927F-50EABE7C0C13}" srcOrd="0" destOrd="0" presId="urn:microsoft.com/office/officeart/2018/5/layout/IconCircleLabelList"/>
    <dgm:cxn modelId="{62CF799F-BB9D-44DE-8FB6-B974C919C191}" srcId="{3D42B425-3941-468E-B53C-CA9CEE5A9759}" destId="{8F75DE66-18B7-4DDD-B2A6-98FD5773622B}" srcOrd="1" destOrd="0" parTransId="{D1D37DBC-7929-4270-9192-787988890878}" sibTransId="{9715C105-E00B-46CA-830D-D53D8CEF4A34}"/>
    <dgm:cxn modelId="{AE32A3A9-8F72-419C-9B8C-B1667282F8D9}" type="presOf" srcId="{D6E10739-86CA-488F-9025-D56353593B01}" destId="{56DEB348-6F05-4E09-A65D-F94E6F0F3AF3}" srcOrd="0" destOrd="0" presId="urn:microsoft.com/office/officeart/2018/5/layout/IconCircleLabelList"/>
    <dgm:cxn modelId="{642CF6F8-AEF9-4492-8DC1-A1DA941667CE}" srcId="{3D42B425-3941-468E-B53C-CA9CEE5A9759}" destId="{CECF0095-1FAA-4153-B644-02F53C7D43D0}" srcOrd="2" destOrd="0" parTransId="{43DE45F0-C77A-4B04-8BD4-2985314AAD34}" sibTransId="{BC45EA3D-824B-4015-BF82-4C50E5B0854B}"/>
    <dgm:cxn modelId="{41B5D250-4A81-47B6-9E3D-9E51111253D8}" type="presParOf" srcId="{07EF15A1-8A98-47C4-B672-0432A0923F25}" destId="{449556CC-8605-4AB8-965B-D602097D28AF}" srcOrd="0" destOrd="0" presId="urn:microsoft.com/office/officeart/2018/5/layout/IconCircleLabelList"/>
    <dgm:cxn modelId="{636A40B8-1FCB-455E-87F6-68A83EB85E38}" type="presParOf" srcId="{449556CC-8605-4AB8-965B-D602097D28AF}" destId="{8F7D3855-134D-4345-971B-EDF7941298AE}" srcOrd="0" destOrd="0" presId="urn:microsoft.com/office/officeart/2018/5/layout/IconCircleLabelList"/>
    <dgm:cxn modelId="{542C9C9B-10EF-473C-A257-986EB2EDCB9F}" type="presParOf" srcId="{449556CC-8605-4AB8-965B-D602097D28AF}" destId="{37AC637D-8CFC-4EBA-9541-23433329A943}" srcOrd="1" destOrd="0" presId="urn:microsoft.com/office/officeart/2018/5/layout/IconCircleLabelList"/>
    <dgm:cxn modelId="{80447367-E27C-4F02-AD12-1B2024F170AA}" type="presParOf" srcId="{449556CC-8605-4AB8-965B-D602097D28AF}" destId="{40348A3C-0B1C-4FE5-8977-73691CE4E41F}" srcOrd="2" destOrd="0" presId="urn:microsoft.com/office/officeart/2018/5/layout/IconCircleLabelList"/>
    <dgm:cxn modelId="{9279F4DE-7A02-4E6B-A612-CC13077230FA}" type="presParOf" srcId="{449556CC-8605-4AB8-965B-D602097D28AF}" destId="{56DEB348-6F05-4E09-A65D-F94E6F0F3AF3}" srcOrd="3" destOrd="0" presId="urn:microsoft.com/office/officeart/2018/5/layout/IconCircleLabelList"/>
    <dgm:cxn modelId="{99227398-13FE-4005-90A2-81F49EC58303}" type="presParOf" srcId="{07EF15A1-8A98-47C4-B672-0432A0923F25}" destId="{159F8F9E-6B65-4B35-AC12-9B9A38AD4025}" srcOrd="1" destOrd="0" presId="urn:microsoft.com/office/officeart/2018/5/layout/IconCircleLabelList"/>
    <dgm:cxn modelId="{B284E211-6644-4040-83B5-0C1BF899043A}" type="presParOf" srcId="{07EF15A1-8A98-47C4-B672-0432A0923F25}" destId="{9D2FEC7E-806A-4CA1-BD55-953F4FAF7156}" srcOrd="2" destOrd="0" presId="urn:microsoft.com/office/officeart/2018/5/layout/IconCircleLabelList"/>
    <dgm:cxn modelId="{C975CD00-0EB4-44BB-BF6D-D4C5512CECD7}" type="presParOf" srcId="{9D2FEC7E-806A-4CA1-BD55-953F4FAF7156}" destId="{00FFD51F-39BF-461D-BA1A-3981CD62FC87}" srcOrd="0" destOrd="0" presId="urn:microsoft.com/office/officeart/2018/5/layout/IconCircleLabelList"/>
    <dgm:cxn modelId="{4C5268FD-65F2-496C-B03D-B6620A170098}" type="presParOf" srcId="{9D2FEC7E-806A-4CA1-BD55-953F4FAF7156}" destId="{8A5AB9C2-80A2-43D5-94D8-5107074F9CF0}" srcOrd="1" destOrd="0" presId="urn:microsoft.com/office/officeart/2018/5/layout/IconCircleLabelList"/>
    <dgm:cxn modelId="{6D361E15-86A0-4124-AED0-157EB22A99B5}" type="presParOf" srcId="{9D2FEC7E-806A-4CA1-BD55-953F4FAF7156}" destId="{CCA26357-F661-410D-99A6-2FAC04CAEF6B}" srcOrd="2" destOrd="0" presId="urn:microsoft.com/office/officeart/2018/5/layout/IconCircleLabelList"/>
    <dgm:cxn modelId="{12A4BBB6-1C73-47C3-BA84-63E1AAB90A08}" type="presParOf" srcId="{9D2FEC7E-806A-4CA1-BD55-953F4FAF7156}" destId="{78D81E23-2F89-4BB0-B26E-2B2CE62112B8}" srcOrd="3" destOrd="0" presId="urn:microsoft.com/office/officeart/2018/5/layout/IconCircleLabelList"/>
    <dgm:cxn modelId="{3CB29288-F3B7-493A-8F74-ED3A913596B7}" type="presParOf" srcId="{07EF15A1-8A98-47C4-B672-0432A0923F25}" destId="{EB8C4167-C97C-4CF0-99E3-B012880C0A37}" srcOrd="3" destOrd="0" presId="urn:microsoft.com/office/officeart/2018/5/layout/IconCircleLabelList"/>
    <dgm:cxn modelId="{503A92FE-6488-4A02-9C8F-3FD32D1A7ABE}" type="presParOf" srcId="{07EF15A1-8A98-47C4-B672-0432A0923F25}" destId="{962AE69D-B705-4A2D-841D-26245CFF0898}" srcOrd="4" destOrd="0" presId="urn:microsoft.com/office/officeart/2018/5/layout/IconCircleLabelList"/>
    <dgm:cxn modelId="{C60ECC39-24F7-4A9D-B771-9B0BDEF49650}" type="presParOf" srcId="{962AE69D-B705-4A2D-841D-26245CFF0898}" destId="{8C7103F6-8FAB-4BF1-9D41-C5233971AA17}" srcOrd="0" destOrd="0" presId="urn:microsoft.com/office/officeart/2018/5/layout/IconCircleLabelList"/>
    <dgm:cxn modelId="{ADD90323-8841-40FE-BF47-8B52A752FDBB}" type="presParOf" srcId="{962AE69D-B705-4A2D-841D-26245CFF0898}" destId="{4A4466CD-8538-43C0-9DF9-84DBF6E27584}" srcOrd="1" destOrd="0" presId="urn:microsoft.com/office/officeart/2018/5/layout/IconCircleLabelList"/>
    <dgm:cxn modelId="{B6E5D0ED-7E10-44D3-AE1B-3811A7A6121D}" type="presParOf" srcId="{962AE69D-B705-4A2D-841D-26245CFF0898}" destId="{14648151-3DEE-4823-A5F0-564EEF6AA8C1}" srcOrd="2" destOrd="0" presId="urn:microsoft.com/office/officeart/2018/5/layout/IconCircleLabelList"/>
    <dgm:cxn modelId="{1535301B-0B30-4A66-B907-98DEA6FCA267}" type="presParOf" srcId="{962AE69D-B705-4A2D-841D-26245CFF0898}" destId="{645DD8AF-E6E8-40B8-927F-50EABE7C0C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7A33C-DAD3-4568-B356-4094F518D0EC}">
      <dsp:nvSpPr>
        <dsp:cNvPr id="0" name=""/>
        <dsp:cNvSpPr/>
      </dsp:nvSpPr>
      <dsp:spPr>
        <a:xfrm>
          <a:off x="916987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3E532-4863-443A-AD96-745E10BA70B3}">
      <dsp:nvSpPr>
        <dsp:cNvPr id="0" name=""/>
        <dsp:cNvSpPr/>
      </dsp:nvSpPr>
      <dsp:spPr>
        <a:xfrm>
          <a:off x="34392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movie industry provides both an opportunity for success and failure</a:t>
          </a:r>
        </a:p>
      </dsp:txBody>
      <dsp:txXfrm>
        <a:off x="34392" y="2318170"/>
        <a:ext cx="3209437" cy="720000"/>
      </dsp:txXfrm>
    </dsp:sp>
    <dsp:sp modelId="{E50B5AAD-7A94-4939-BCB1-A31F3F10DD95}">
      <dsp:nvSpPr>
        <dsp:cNvPr id="0" name=""/>
        <dsp:cNvSpPr/>
      </dsp:nvSpPr>
      <dsp:spPr>
        <a:xfrm>
          <a:off x="4688076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48A37-04DB-4237-8889-DF8A2F07F752}">
      <dsp:nvSpPr>
        <dsp:cNvPr id="0" name=""/>
        <dsp:cNvSpPr/>
      </dsp:nvSpPr>
      <dsp:spPr>
        <a:xfrm>
          <a:off x="3805481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Our entry into the industry needs to deliberate and calculated</a:t>
          </a:r>
        </a:p>
      </dsp:txBody>
      <dsp:txXfrm>
        <a:off x="3805481" y="2318170"/>
        <a:ext cx="3209437" cy="720000"/>
      </dsp:txXfrm>
    </dsp:sp>
    <dsp:sp modelId="{E5D0EFEE-B287-4C48-8ED9-5633F6D59806}">
      <dsp:nvSpPr>
        <dsp:cNvPr id="0" name=""/>
        <dsp:cNvSpPr/>
      </dsp:nvSpPr>
      <dsp:spPr>
        <a:xfrm>
          <a:off x="8459165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65F32-F923-404B-B4BE-6EDFDC7CBC31}">
      <dsp:nvSpPr>
        <dsp:cNvPr id="0" name=""/>
        <dsp:cNvSpPr/>
      </dsp:nvSpPr>
      <dsp:spPr>
        <a:xfrm>
          <a:off x="7576570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Analysis of current movie and audience trends will allow us to plan our strategies effectively</a:t>
          </a:r>
        </a:p>
      </dsp:txBody>
      <dsp:txXfrm>
        <a:off x="7576570" y="2318170"/>
        <a:ext cx="32094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D3855-134D-4345-971B-EDF7941298AE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C637D-8CFC-4EBA-9541-23433329A943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EB348-6F05-4E09-A65D-F94E6F0F3AF3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How much value is there in creating award-winning films?</a:t>
          </a:r>
        </a:p>
      </dsp:txBody>
      <dsp:txXfrm>
        <a:off x="39731" y="2687531"/>
        <a:ext cx="3206250" cy="720000"/>
      </dsp:txXfrm>
    </dsp:sp>
    <dsp:sp modelId="{00FFD51F-39BF-461D-BA1A-3981CD62FC87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AB9C2-80A2-43D5-94D8-5107074F9CF0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81E23-2F89-4BB0-B26E-2B2CE62112B8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What genre combinations have been the most successful at the box office?</a:t>
          </a:r>
        </a:p>
      </dsp:txBody>
      <dsp:txXfrm>
        <a:off x="3807075" y="2687531"/>
        <a:ext cx="3206250" cy="720000"/>
      </dsp:txXfrm>
    </dsp:sp>
    <dsp:sp modelId="{8C7103F6-8FAB-4BF1-9D41-C5233971AA17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66CD-8538-43C0-9DF9-84DBF6E27584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DD8AF-E6E8-40B8-927F-50EABE7C0C13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What LEVEL of impact does marketing play into a film’s success?</a:t>
          </a:r>
        </a:p>
      </dsp:txBody>
      <dsp:txXfrm>
        <a:off x="7574418" y="268753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5C86-76B7-42C4-944E-D8FEDF9A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89901"/>
            <a:ext cx="9215306" cy="2907048"/>
          </a:xfrm>
        </p:spPr>
        <p:txBody>
          <a:bodyPr>
            <a:normAutofit/>
          </a:bodyPr>
          <a:lstStyle/>
          <a:p>
            <a:r>
              <a:rPr lang="en-US" dirty="0"/>
              <a:t>Strategic insights for Microsoft Entering the movie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4B2D1-D5B3-436C-B597-EEA8139E6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53654"/>
            <a:ext cx="9448800" cy="685800"/>
          </a:xfrm>
        </p:spPr>
        <p:txBody>
          <a:bodyPr/>
          <a:lstStyle/>
          <a:p>
            <a:r>
              <a:rPr lang="en-US" dirty="0"/>
              <a:t>Presented by: Michael Flores and Mindy Jen</a:t>
            </a:r>
          </a:p>
        </p:txBody>
      </p:sp>
    </p:spTree>
    <p:extLst>
      <p:ext uri="{BB962C8B-B14F-4D97-AF65-F5344CB8AC3E}">
        <p14:creationId xmlns:p14="http://schemas.microsoft.com/office/powerpoint/2010/main" val="82595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42EA-C990-4F17-97EC-61EE3601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SUGGESTIONS FOR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8B984-1F76-4803-839B-38A125EAD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32539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7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76C734-F76C-4D5A-B70F-658A1D538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CF8E41-DEA6-4C2D-A46B-2AD45840B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04005"/>
            <a:ext cx="9448800" cy="685800"/>
          </a:xfrm>
        </p:spPr>
        <p:txBody>
          <a:bodyPr/>
          <a:lstStyle/>
          <a:p>
            <a:r>
              <a:rPr lang="en-US" dirty="0"/>
              <a:t>Michael Flores and Mindy Jen</a:t>
            </a:r>
          </a:p>
        </p:txBody>
      </p:sp>
    </p:spTree>
    <p:extLst>
      <p:ext uri="{BB962C8B-B14F-4D97-AF65-F5344CB8AC3E}">
        <p14:creationId xmlns:p14="http://schemas.microsoft.com/office/powerpoint/2010/main" val="25714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BC74-01AF-448E-AE30-DBC0B7AD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32031F0-E5FE-4D22-B7A5-6AD9BFCC3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38972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90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69E80-87D0-453C-BA8D-B64449DB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F7C73-4B64-4AC7-BA5F-1D12E0A51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1260123" cy="4024125"/>
          </a:xfrm>
        </p:spPr>
        <p:txBody>
          <a:bodyPr/>
          <a:lstStyle/>
          <a:p>
            <a:r>
              <a:rPr lang="en-US" dirty="0"/>
              <a:t>The datasets we worked with are from IMDB, The Movie Database, The Numbers</a:t>
            </a:r>
          </a:p>
          <a:p>
            <a:endParaRPr lang="en-US" dirty="0"/>
          </a:p>
          <a:p>
            <a:r>
              <a:rPr lang="en-US" dirty="0"/>
              <a:t>The key metrics used for our findings were net profit margins and user ratings</a:t>
            </a:r>
          </a:p>
          <a:p>
            <a:endParaRPr lang="en-US" dirty="0"/>
          </a:p>
          <a:p>
            <a:r>
              <a:rPr lang="en-US" dirty="0"/>
              <a:t>The focal point of our analysis were films that were released in the 2010s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7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C9B7EE-B84D-4FD5-9496-259E45D9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Questions we answered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5B72A-B43C-4A31-BA12-3167B6D9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94560"/>
            <a:ext cx="6956649" cy="4024125"/>
          </a:xfrm>
        </p:spPr>
        <p:txBody>
          <a:bodyPr>
            <a:normAutofit/>
          </a:bodyPr>
          <a:lstStyle/>
          <a:p>
            <a:r>
              <a:rPr lang="en-US" dirty="0"/>
              <a:t>What genre of films will have a better chance of producing box office numbers?</a:t>
            </a:r>
          </a:p>
          <a:p>
            <a:endParaRPr lang="en-US" dirty="0"/>
          </a:p>
          <a:p>
            <a:r>
              <a:rPr lang="en-US" dirty="0"/>
              <a:t>How does time of year affect profitability for certain genres?</a:t>
            </a:r>
          </a:p>
          <a:p>
            <a:endParaRPr lang="en-US" dirty="0"/>
          </a:p>
          <a:p>
            <a:r>
              <a:rPr lang="en-US" dirty="0"/>
              <a:t>Who are the directors creating high grossing films and highly rated films?</a:t>
            </a:r>
          </a:p>
        </p:txBody>
      </p:sp>
      <p:pic>
        <p:nvPicPr>
          <p:cNvPr id="8" name="Graphic 7" descr="Film reel">
            <a:extLst>
              <a:ext uri="{FF2B5EF4-FFF2-40B4-BE49-F238E27FC236}">
                <a16:creationId xmlns:a16="http://schemas.microsoft.com/office/drawing/2014/main" id="{7D3D351D-51C7-4518-AA30-0DB350734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5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2EECCE-90B4-46BA-91D1-C2F4D53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70" y="1074454"/>
            <a:ext cx="4593675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Genres to Target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04744B-02B8-4B47-8A89-649C4A254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821774"/>
            <a:ext cx="3950208" cy="314832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looked at which genres to start creating films in based on their profit margins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Mystery, Animation, Horror, Sci-Fi, and Adventure movies yielded the best results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4F5078-D29C-4ACC-9B3E-BC9B0D9E3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79475" y="991904"/>
            <a:ext cx="6269058" cy="48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E19F182-EBC0-4688-94E5-A66975CC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87928"/>
            <a:ext cx="4034874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Genres to target (cont.)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D725EE-8147-4DF1-B21E-32D7BC0DC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821774"/>
            <a:ext cx="3950208" cy="314832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looked at which genres were rated highest based on IMDB user ratings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was not much overlap with the genres we previously looked at</a:t>
            </a:r>
          </a:p>
        </p:txBody>
      </p:sp>
      <p:pic>
        <p:nvPicPr>
          <p:cNvPr id="15" name="Content Placeholder 14" descr="A picture containing colorful&#10;&#10;Description automatically generated">
            <a:extLst>
              <a:ext uri="{FF2B5EF4-FFF2-40B4-BE49-F238E27FC236}">
                <a16:creationId xmlns:a16="http://schemas.microsoft.com/office/drawing/2014/main" id="{19A1903D-A3F6-4163-9291-BBBB0B16F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33732" y="1012273"/>
            <a:ext cx="6884457" cy="4528653"/>
          </a:xfrm>
          <a:prstGeom prst="rect">
            <a:avLst/>
          </a:prstGeom>
        </p:spPr>
      </p:pic>
      <p:sp>
        <p:nvSpPr>
          <p:cNvPr id="13" name="AutoShape 14">
            <a:extLst>
              <a:ext uri="{FF2B5EF4-FFF2-40B4-BE49-F238E27FC236}">
                <a16:creationId xmlns:a16="http://schemas.microsoft.com/office/drawing/2014/main" id="{80969C1F-42F0-427D-9892-1E73F667B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EDBC97-C030-439F-9217-CBA95DF81755}"/>
              </a:ext>
            </a:extLst>
          </p:cNvPr>
          <p:cNvSpPr/>
          <p:nvPr/>
        </p:nvSpPr>
        <p:spPr>
          <a:xfrm>
            <a:off x="6715125" y="695325"/>
            <a:ext cx="3819525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7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88E53FC-7EDD-4EB0-B8A5-D9CE4211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324739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of release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BFFE23-F63A-489E-90FB-CD82B9F5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821774"/>
            <a:ext cx="3950208" cy="314832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looked at what times of the year these genres fared better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Mystery, Animation, Sci-Fi movies perform consistently well year-round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DF73E6-1F9B-4396-81DC-344CC8D5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581B9D-F433-4BE8-B80A-AC0A4D8C1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501396"/>
            <a:ext cx="75438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20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2894F4-923B-40A3-B2B3-B66A3B2F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3" y="987928"/>
            <a:ext cx="4636007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Hiring Profitable directors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ED9D04-0CE7-49CE-974D-90F2FF5F1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705" y="2693671"/>
            <a:ext cx="3687417" cy="314832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evaluated certain directors based on their profitability domestic and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Lots of overlap between directors that are successful domestically and worldwide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1853231-B192-4A71-BD1F-E07E2A3F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9" y="3452626"/>
            <a:ext cx="7439025" cy="336232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FF88BC1-C10E-4D76-98E1-D75B99905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860" y="256802"/>
            <a:ext cx="72199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5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4A99-D2E9-4BA9-AD4D-BB42F078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854-65CC-42E1-9FAC-BC9CF989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239500" cy="4024125"/>
          </a:xfrm>
        </p:spPr>
        <p:txBody>
          <a:bodyPr/>
          <a:lstStyle/>
          <a:p>
            <a:r>
              <a:rPr lang="en-US" dirty="0"/>
              <a:t>Creating films of the following genres will have a higher likelihood of success: Mystery, Animation, Horror, Sci-Fi, and Adventure</a:t>
            </a:r>
          </a:p>
          <a:p>
            <a:endParaRPr lang="en-US" dirty="0"/>
          </a:p>
          <a:p>
            <a:r>
              <a:rPr lang="en-US" dirty="0"/>
              <a:t>Mystery and Sci-Fi movies have the most consistent box office numbers</a:t>
            </a:r>
          </a:p>
          <a:p>
            <a:endParaRPr lang="en-US" dirty="0"/>
          </a:p>
          <a:p>
            <a:r>
              <a:rPr lang="en-US" dirty="0"/>
              <a:t>Choosing profitable directors will give us both domestic and worldwide success</a:t>
            </a:r>
          </a:p>
        </p:txBody>
      </p:sp>
    </p:spTree>
    <p:extLst>
      <p:ext uri="{BB962C8B-B14F-4D97-AF65-F5344CB8AC3E}">
        <p14:creationId xmlns:p14="http://schemas.microsoft.com/office/powerpoint/2010/main" val="30839189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347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Strategic insights for Microsoft Entering the movie industry</vt:lpstr>
      <vt:lpstr>Introduction</vt:lpstr>
      <vt:lpstr>Assumptions</vt:lpstr>
      <vt:lpstr>Questions we answered</vt:lpstr>
      <vt:lpstr>Genres to Target </vt:lpstr>
      <vt:lpstr>Genres to target (cont.)</vt:lpstr>
      <vt:lpstr>TIME of release</vt:lpstr>
      <vt:lpstr>Hiring Profitable directors</vt:lpstr>
      <vt:lpstr>Recommendations</vt:lpstr>
      <vt:lpstr>SUGGESTIONS FOR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insights for Microsoft Entering the movie industry</dc:title>
  <dc:creator>Michael Flores</dc:creator>
  <cp:lastModifiedBy>Michael Flores</cp:lastModifiedBy>
  <cp:revision>25</cp:revision>
  <dcterms:created xsi:type="dcterms:W3CDTF">2020-06-20T15:50:04Z</dcterms:created>
  <dcterms:modified xsi:type="dcterms:W3CDTF">2020-06-22T01:03:48Z</dcterms:modified>
</cp:coreProperties>
</file>