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63" r:id="rId2"/>
    <p:sldId id="649" r:id="rId3"/>
    <p:sldId id="662" r:id="rId4"/>
    <p:sldId id="659" r:id="rId5"/>
    <p:sldId id="664" r:id="rId6"/>
    <p:sldId id="665" r:id="rId7"/>
    <p:sldId id="666" r:id="rId8"/>
    <p:sldId id="667" r:id="rId9"/>
    <p:sldId id="658" r:id="rId10"/>
    <p:sldId id="654" r:id="rId11"/>
    <p:sldId id="657" r:id="rId12"/>
    <p:sldId id="669" r:id="rId13"/>
    <p:sldId id="6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47" d="100"/>
          <a:sy n="147" d="100"/>
        </p:scale>
        <p:origin x="66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7AFF2-0F92-646B-8FB4-7AD5A76E6E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6F2E63-263E-E10B-134E-13B56EB311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5C275E-962E-3DA5-1F06-EF43D2A6B2EC}"/>
              </a:ext>
            </a:extLst>
          </p:cNvPr>
          <p:cNvSpPr>
            <a:spLocks noGrp="1"/>
          </p:cNvSpPr>
          <p:nvPr>
            <p:ph type="dt" sz="half" idx="10"/>
          </p:nvPr>
        </p:nvSpPr>
        <p:spPr/>
        <p:txBody>
          <a:bodyPr/>
          <a:lstStyle/>
          <a:p>
            <a:fld id="{0911840D-B1B6-4F4C-8F7A-D049DD024074}" type="datetimeFigureOut">
              <a:rPr lang="en-US" smtClean="0"/>
              <a:t>5/13/2025</a:t>
            </a:fld>
            <a:endParaRPr lang="en-US"/>
          </a:p>
        </p:txBody>
      </p:sp>
      <p:sp>
        <p:nvSpPr>
          <p:cNvPr id="5" name="Footer Placeholder 4">
            <a:extLst>
              <a:ext uri="{FF2B5EF4-FFF2-40B4-BE49-F238E27FC236}">
                <a16:creationId xmlns:a16="http://schemas.microsoft.com/office/drawing/2014/main" id="{9933AAEA-D1F0-D0DB-34F2-B9D2037B5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7DDF2-1EEB-B6EE-2A7A-55EB948D990A}"/>
              </a:ext>
            </a:extLst>
          </p:cNvPr>
          <p:cNvSpPr>
            <a:spLocks noGrp="1"/>
          </p:cNvSpPr>
          <p:nvPr>
            <p:ph type="sldNum" sz="quarter" idx="12"/>
          </p:nvPr>
        </p:nvSpPr>
        <p:spPr/>
        <p:txBody>
          <a:bodyPr/>
          <a:lstStyle/>
          <a:p>
            <a:fld id="{5DED60C6-B340-4B53-9D9D-955B8612AEF0}" type="slidenum">
              <a:rPr lang="en-US" smtClean="0"/>
              <a:t>‹#›</a:t>
            </a:fld>
            <a:endParaRPr lang="en-US"/>
          </a:p>
        </p:txBody>
      </p:sp>
    </p:spTree>
    <p:extLst>
      <p:ext uri="{BB962C8B-B14F-4D97-AF65-F5344CB8AC3E}">
        <p14:creationId xmlns:p14="http://schemas.microsoft.com/office/powerpoint/2010/main" val="3900947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119A-1331-59A5-B3FC-502E59C5E3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C9FD35-69C4-674C-3656-339B3E66B7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70B12-DED9-50E1-C15B-807E931D10B9}"/>
              </a:ext>
            </a:extLst>
          </p:cNvPr>
          <p:cNvSpPr>
            <a:spLocks noGrp="1"/>
          </p:cNvSpPr>
          <p:nvPr>
            <p:ph type="dt" sz="half" idx="10"/>
          </p:nvPr>
        </p:nvSpPr>
        <p:spPr/>
        <p:txBody>
          <a:bodyPr/>
          <a:lstStyle/>
          <a:p>
            <a:fld id="{0911840D-B1B6-4F4C-8F7A-D049DD024074}" type="datetimeFigureOut">
              <a:rPr lang="en-US" smtClean="0"/>
              <a:t>5/13/2025</a:t>
            </a:fld>
            <a:endParaRPr lang="en-US"/>
          </a:p>
        </p:txBody>
      </p:sp>
      <p:sp>
        <p:nvSpPr>
          <p:cNvPr id="5" name="Footer Placeholder 4">
            <a:extLst>
              <a:ext uri="{FF2B5EF4-FFF2-40B4-BE49-F238E27FC236}">
                <a16:creationId xmlns:a16="http://schemas.microsoft.com/office/drawing/2014/main" id="{8B3E4A59-62DF-23B1-EB9C-CC92E6C22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BD3C5C-E505-E22D-593F-D4AA721830AA}"/>
              </a:ext>
            </a:extLst>
          </p:cNvPr>
          <p:cNvSpPr>
            <a:spLocks noGrp="1"/>
          </p:cNvSpPr>
          <p:nvPr>
            <p:ph type="sldNum" sz="quarter" idx="12"/>
          </p:nvPr>
        </p:nvSpPr>
        <p:spPr/>
        <p:txBody>
          <a:bodyPr/>
          <a:lstStyle/>
          <a:p>
            <a:fld id="{5DED60C6-B340-4B53-9D9D-955B8612AEF0}" type="slidenum">
              <a:rPr lang="en-US" smtClean="0"/>
              <a:t>‹#›</a:t>
            </a:fld>
            <a:endParaRPr lang="en-US"/>
          </a:p>
        </p:txBody>
      </p:sp>
    </p:spTree>
    <p:extLst>
      <p:ext uri="{BB962C8B-B14F-4D97-AF65-F5344CB8AC3E}">
        <p14:creationId xmlns:p14="http://schemas.microsoft.com/office/powerpoint/2010/main" val="288445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1D8A77-4EF2-D506-4A1E-6153EE4FC1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7F1516-9A0C-42D9-A648-5E52DA13A6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46D63-AC56-3BCC-5F09-08885A6F1D1B}"/>
              </a:ext>
            </a:extLst>
          </p:cNvPr>
          <p:cNvSpPr>
            <a:spLocks noGrp="1"/>
          </p:cNvSpPr>
          <p:nvPr>
            <p:ph type="dt" sz="half" idx="10"/>
          </p:nvPr>
        </p:nvSpPr>
        <p:spPr/>
        <p:txBody>
          <a:bodyPr/>
          <a:lstStyle/>
          <a:p>
            <a:fld id="{0911840D-B1B6-4F4C-8F7A-D049DD024074}" type="datetimeFigureOut">
              <a:rPr lang="en-US" smtClean="0"/>
              <a:t>5/13/2025</a:t>
            </a:fld>
            <a:endParaRPr lang="en-US"/>
          </a:p>
        </p:txBody>
      </p:sp>
      <p:sp>
        <p:nvSpPr>
          <p:cNvPr id="5" name="Footer Placeholder 4">
            <a:extLst>
              <a:ext uri="{FF2B5EF4-FFF2-40B4-BE49-F238E27FC236}">
                <a16:creationId xmlns:a16="http://schemas.microsoft.com/office/drawing/2014/main" id="{3B2F8E35-3095-D1BA-650C-608BC99AD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44385-4D53-A63E-5C83-1B5E10675D8D}"/>
              </a:ext>
            </a:extLst>
          </p:cNvPr>
          <p:cNvSpPr>
            <a:spLocks noGrp="1"/>
          </p:cNvSpPr>
          <p:nvPr>
            <p:ph type="sldNum" sz="quarter" idx="12"/>
          </p:nvPr>
        </p:nvSpPr>
        <p:spPr/>
        <p:txBody>
          <a:bodyPr/>
          <a:lstStyle/>
          <a:p>
            <a:fld id="{5DED60C6-B340-4B53-9D9D-955B8612AEF0}" type="slidenum">
              <a:rPr lang="en-US" smtClean="0"/>
              <a:t>‹#›</a:t>
            </a:fld>
            <a:endParaRPr lang="en-US"/>
          </a:p>
        </p:txBody>
      </p:sp>
    </p:spTree>
    <p:extLst>
      <p:ext uri="{BB962C8B-B14F-4D97-AF65-F5344CB8AC3E}">
        <p14:creationId xmlns:p14="http://schemas.microsoft.com/office/powerpoint/2010/main" val="3754467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E34C-A4D6-0672-F914-C1B46FE55A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BE225-A80E-AFF4-4628-0617F2EBE7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D3B1D-F0AC-5B0F-DBD2-8FC1E89DF0A2}"/>
              </a:ext>
            </a:extLst>
          </p:cNvPr>
          <p:cNvSpPr>
            <a:spLocks noGrp="1"/>
          </p:cNvSpPr>
          <p:nvPr>
            <p:ph type="dt" sz="half" idx="10"/>
          </p:nvPr>
        </p:nvSpPr>
        <p:spPr/>
        <p:txBody>
          <a:bodyPr/>
          <a:lstStyle/>
          <a:p>
            <a:fld id="{0911840D-B1B6-4F4C-8F7A-D049DD024074}" type="datetimeFigureOut">
              <a:rPr lang="en-US" smtClean="0"/>
              <a:t>5/13/2025</a:t>
            </a:fld>
            <a:endParaRPr lang="en-US"/>
          </a:p>
        </p:txBody>
      </p:sp>
      <p:sp>
        <p:nvSpPr>
          <p:cNvPr id="5" name="Footer Placeholder 4">
            <a:extLst>
              <a:ext uri="{FF2B5EF4-FFF2-40B4-BE49-F238E27FC236}">
                <a16:creationId xmlns:a16="http://schemas.microsoft.com/office/drawing/2014/main" id="{F74814EF-34F2-C7B4-3A12-0BDD5F29A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B9735-1317-99BB-0F16-8FBDBE2CAE23}"/>
              </a:ext>
            </a:extLst>
          </p:cNvPr>
          <p:cNvSpPr>
            <a:spLocks noGrp="1"/>
          </p:cNvSpPr>
          <p:nvPr>
            <p:ph type="sldNum" sz="quarter" idx="12"/>
          </p:nvPr>
        </p:nvSpPr>
        <p:spPr/>
        <p:txBody>
          <a:bodyPr/>
          <a:lstStyle/>
          <a:p>
            <a:fld id="{5DED60C6-B340-4B53-9D9D-955B8612AEF0}" type="slidenum">
              <a:rPr lang="en-US" smtClean="0"/>
              <a:t>‹#›</a:t>
            </a:fld>
            <a:endParaRPr lang="en-US"/>
          </a:p>
        </p:txBody>
      </p:sp>
    </p:spTree>
    <p:extLst>
      <p:ext uri="{BB962C8B-B14F-4D97-AF65-F5344CB8AC3E}">
        <p14:creationId xmlns:p14="http://schemas.microsoft.com/office/powerpoint/2010/main" val="277421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455C-9666-D745-2E9C-53E02D259F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AD3FB7-7100-8F33-9E77-E2ACBD2671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F8A063-CF40-1914-83BC-FAEC1B31FC09}"/>
              </a:ext>
            </a:extLst>
          </p:cNvPr>
          <p:cNvSpPr>
            <a:spLocks noGrp="1"/>
          </p:cNvSpPr>
          <p:nvPr>
            <p:ph type="dt" sz="half" idx="10"/>
          </p:nvPr>
        </p:nvSpPr>
        <p:spPr/>
        <p:txBody>
          <a:bodyPr/>
          <a:lstStyle/>
          <a:p>
            <a:fld id="{0911840D-B1B6-4F4C-8F7A-D049DD024074}" type="datetimeFigureOut">
              <a:rPr lang="en-US" smtClean="0"/>
              <a:t>5/13/2025</a:t>
            </a:fld>
            <a:endParaRPr lang="en-US"/>
          </a:p>
        </p:txBody>
      </p:sp>
      <p:sp>
        <p:nvSpPr>
          <p:cNvPr id="5" name="Footer Placeholder 4">
            <a:extLst>
              <a:ext uri="{FF2B5EF4-FFF2-40B4-BE49-F238E27FC236}">
                <a16:creationId xmlns:a16="http://schemas.microsoft.com/office/drawing/2014/main" id="{3A750ADA-C6CB-A5BF-A8ED-6BBC442DB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8B6B9-BD35-5166-FFB8-FADE6D1616B5}"/>
              </a:ext>
            </a:extLst>
          </p:cNvPr>
          <p:cNvSpPr>
            <a:spLocks noGrp="1"/>
          </p:cNvSpPr>
          <p:nvPr>
            <p:ph type="sldNum" sz="quarter" idx="12"/>
          </p:nvPr>
        </p:nvSpPr>
        <p:spPr/>
        <p:txBody>
          <a:bodyPr/>
          <a:lstStyle/>
          <a:p>
            <a:fld id="{5DED60C6-B340-4B53-9D9D-955B8612AEF0}" type="slidenum">
              <a:rPr lang="en-US" smtClean="0"/>
              <a:t>‹#›</a:t>
            </a:fld>
            <a:endParaRPr lang="en-US"/>
          </a:p>
        </p:txBody>
      </p:sp>
    </p:spTree>
    <p:extLst>
      <p:ext uri="{BB962C8B-B14F-4D97-AF65-F5344CB8AC3E}">
        <p14:creationId xmlns:p14="http://schemas.microsoft.com/office/powerpoint/2010/main" val="267651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5CD3-0BBF-85B0-AFDA-85852E7A42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678FA-3A35-9E4E-B596-963CF32CE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60284E-4F48-3862-4E63-B5F70BE897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DF2DF5-12E1-C7FE-BD3B-D537F852EA28}"/>
              </a:ext>
            </a:extLst>
          </p:cNvPr>
          <p:cNvSpPr>
            <a:spLocks noGrp="1"/>
          </p:cNvSpPr>
          <p:nvPr>
            <p:ph type="dt" sz="half" idx="10"/>
          </p:nvPr>
        </p:nvSpPr>
        <p:spPr/>
        <p:txBody>
          <a:bodyPr/>
          <a:lstStyle/>
          <a:p>
            <a:fld id="{0911840D-B1B6-4F4C-8F7A-D049DD024074}" type="datetimeFigureOut">
              <a:rPr lang="en-US" smtClean="0"/>
              <a:t>5/13/2025</a:t>
            </a:fld>
            <a:endParaRPr lang="en-US"/>
          </a:p>
        </p:txBody>
      </p:sp>
      <p:sp>
        <p:nvSpPr>
          <p:cNvPr id="6" name="Footer Placeholder 5">
            <a:extLst>
              <a:ext uri="{FF2B5EF4-FFF2-40B4-BE49-F238E27FC236}">
                <a16:creationId xmlns:a16="http://schemas.microsoft.com/office/drawing/2014/main" id="{79556BED-C879-2B1A-FCC3-0D2319341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CB5264-3AD5-3963-495D-CD9F84DE88AD}"/>
              </a:ext>
            </a:extLst>
          </p:cNvPr>
          <p:cNvSpPr>
            <a:spLocks noGrp="1"/>
          </p:cNvSpPr>
          <p:nvPr>
            <p:ph type="sldNum" sz="quarter" idx="12"/>
          </p:nvPr>
        </p:nvSpPr>
        <p:spPr/>
        <p:txBody>
          <a:bodyPr/>
          <a:lstStyle/>
          <a:p>
            <a:fld id="{5DED60C6-B340-4B53-9D9D-955B8612AEF0}" type="slidenum">
              <a:rPr lang="en-US" smtClean="0"/>
              <a:t>‹#›</a:t>
            </a:fld>
            <a:endParaRPr lang="en-US"/>
          </a:p>
        </p:txBody>
      </p:sp>
    </p:spTree>
    <p:extLst>
      <p:ext uri="{BB962C8B-B14F-4D97-AF65-F5344CB8AC3E}">
        <p14:creationId xmlns:p14="http://schemas.microsoft.com/office/powerpoint/2010/main" val="143497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D9128-8DB8-F9E6-B624-685E161BA5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EF44C2-5138-B575-3E1D-620E941F33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14432C-6147-E8DF-BEF3-031DFF69F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5A7D1B-D5EC-5F0F-F687-0E6ADC5598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8F4B1F-7E0C-9B48-9D24-96444B5AA8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B3C064-5F56-5B76-49E7-A7BA7A5C8C8E}"/>
              </a:ext>
            </a:extLst>
          </p:cNvPr>
          <p:cNvSpPr>
            <a:spLocks noGrp="1"/>
          </p:cNvSpPr>
          <p:nvPr>
            <p:ph type="dt" sz="half" idx="10"/>
          </p:nvPr>
        </p:nvSpPr>
        <p:spPr/>
        <p:txBody>
          <a:bodyPr/>
          <a:lstStyle/>
          <a:p>
            <a:fld id="{0911840D-B1B6-4F4C-8F7A-D049DD024074}" type="datetimeFigureOut">
              <a:rPr lang="en-US" smtClean="0"/>
              <a:t>5/13/2025</a:t>
            </a:fld>
            <a:endParaRPr lang="en-US"/>
          </a:p>
        </p:txBody>
      </p:sp>
      <p:sp>
        <p:nvSpPr>
          <p:cNvPr id="8" name="Footer Placeholder 7">
            <a:extLst>
              <a:ext uri="{FF2B5EF4-FFF2-40B4-BE49-F238E27FC236}">
                <a16:creationId xmlns:a16="http://schemas.microsoft.com/office/drawing/2014/main" id="{F09BB6F8-3C8D-FB03-2228-CCC7818C0C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C29102-1CAD-5A8E-D1D9-AAB6AE7B47CD}"/>
              </a:ext>
            </a:extLst>
          </p:cNvPr>
          <p:cNvSpPr>
            <a:spLocks noGrp="1"/>
          </p:cNvSpPr>
          <p:nvPr>
            <p:ph type="sldNum" sz="quarter" idx="12"/>
          </p:nvPr>
        </p:nvSpPr>
        <p:spPr/>
        <p:txBody>
          <a:bodyPr/>
          <a:lstStyle/>
          <a:p>
            <a:fld id="{5DED60C6-B340-4B53-9D9D-955B8612AEF0}" type="slidenum">
              <a:rPr lang="en-US" smtClean="0"/>
              <a:t>‹#›</a:t>
            </a:fld>
            <a:endParaRPr lang="en-US"/>
          </a:p>
        </p:txBody>
      </p:sp>
    </p:spTree>
    <p:extLst>
      <p:ext uri="{BB962C8B-B14F-4D97-AF65-F5344CB8AC3E}">
        <p14:creationId xmlns:p14="http://schemas.microsoft.com/office/powerpoint/2010/main" val="51070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2D089-5FA9-2C17-4401-D6C5C3C52F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3B2CCA-970D-45E5-3210-4A106E076240}"/>
              </a:ext>
            </a:extLst>
          </p:cNvPr>
          <p:cNvSpPr>
            <a:spLocks noGrp="1"/>
          </p:cNvSpPr>
          <p:nvPr>
            <p:ph type="dt" sz="half" idx="10"/>
          </p:nvPr>
        </p:nvSpPr>
        <p:spPr/>
        <p:txBody>
          <a:bodyPr/>
          <a:lstStyle/>
          <a:p>
            <a:fld id="{0911840D-B1B6-4F4C-8F7A-D049DD024074}" type="datetimeFigureOut">
              <a:rPr lang="en-US" smtClean="0"/>
              <a:t>5/13/2025</a:t>
            </a:fld>
            <a:endParaRPr lang="en-US"/>
          </a:p>
        </p:txBody>
      </p:sp>
      <p:sp>
        <p:nvSpPr>
          <p:cNvPr id="4" name="Footer Placeholder 3">
            <a:extLst>
              <a:ext uri="{FF2B5EF4-FFF2-40B4-BE49-F238E27FC236}">
                <a16:creationId xmlns:a16="http://schemas.microsoft.com/office/drawing/2014/main" id="{754F2600-BD8D-846C-CE2E-13E648A95D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1440D1-F721-2A20-44A7-A8963ACC6097}"/>
              </a:ext>
            </a:extLst>
          </p:cNvPr>
          <p:cNvSpPr>
            <a:spLocks noGrp="1"/>
          </p:cNvSpPr>
          <p:nvPr>
            <p:ph type="sldNum" sz="quarter" idx="12"/>
          </p:nvPr>
        </p:nvSpPr>
        <p:spPr/>
        <p:txBody>
          <a:bodyPr/>
          <a:lstStyle/>
          <a:p>
            <a:fld id="{5DED60C6-B340-4B53-9D9D-955B8612AEF0}" type="slidenum">
              <a:rPr lang="en-US" smtClean="0"/>
              <a:t>‹#›</a:t>
            </a:fld>
            <a:endParaRPr lang="en-US"/>
          </a:p>
        </p:txBody>
      </p:sp>
    </p:spTree>
    <p:extLst>
      <p:ext uri="{BB962C8B-B14F-4D97-AF65-F5344CB8AC3E}">
        <p14:creationId xmlns:p14="http://schemas.microsoft.com/office/powerpoint/2010/main" val="1003713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960FCF-9A6F-E720-1BB6-92CD30EB81EB}"/>
              </a:ext>
            </a:extLst>
          </p:cNvPr>
          <p:cNvSpPr>
            <a:spLocks noGrp="1"/>
          </p:cNvSpPr>
          <p:nvPr>
            <p:ph type="dt" sz="half" idx="10"/>
          </p:nvPr>
        </p:nvSpPr>
        <p:spPr/>
        <p:txBody>
          <a:bodyPr/>
          <a:lstStyle/>
          <a:p>
            <a:fld id="{0911840D-B1B6-4F4C-8F7A-D049DD024074}" type="datetimeFigureOut">
              <a:rPr lang="en-US" smtClean="0"/>
              <a:t>5/13/2025</a:t>
            </a:fld>
            <a:endParaRPr lang="en-US"/>
          </a:p>
        </p:txBody>
      </p:sp>
      <p:sp>
        <p:nvSpPr>
          <p:cNvPr id="3" name="Footer Placeholder 2">
            <a:extLst>
              <a:ext uri="{FF2B5EF4-FFF2-40B4-BE49-F238E27FC236}">
                <a16:creationId xmlns:a16="http://schemas.microsoft.com/office/drawing/2014/main" id="{FE58EDE9-167A-AF02-345A-5D7BDC98BC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9C7587-1459-22B9-7D31-C3FFB424FB92}"/>
              </a:ext>
            </a:extLst>
          </p:cNvPr>
          <p:cNvSpPr>
            <a:spLocks noGrp="1"/>
          </p:cNvSpPr>
          <p:nvPr>
            <p:ph type="sldNum" sz="quarter" idx="12"/>
          </p:nvPr>
        </p:nvSpPr>
        <p:spPr/>
        <p:txBody>
          <a:bodyPr/>
          <a:lstStyle/>
          <a:p>
            <a:fld id="{5DED60C6-B340-4B53-9D9D-955B8612AEF0}" type="slidenum">
              <a:rPr lang="en-US" smtClean="0"/>
              <a:t>‹#›</a:t>
            </a:fld>
            <a:endParaRPr lang="en-US"/>
          </a:p>
        </p:txBody>
      </p:sp>
    </p:spTree>
    <p:extLst>
      <p:ext uri="{BB962C8B-B14F-4D97-AF65-F5344CB8AC3E}">
        <p14:creationId xmlns:p14="http://schemas.microsoft.com/office/powerpoint/2010/main" val="2890086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3088-25A6-16A4-87C7-364A50049C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670C9D-327A-2B82-EB04-92AE0B3C06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0DD316-489A-58D2-C27C-486D2BE8F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ADA075-77E0-7AE6-796F-AD04A18D239C}"/>
              </a:ext>
            </a:extLst>
          </p:cNvPr>
          <p:cNvSpPr>
            <a:spLocks noGrp="1"/>
          </p:cNvSpPr>
          <p:nvPr>
            <p:ph type="dt" sz="half" idx="10"/>
          </p:nvPr>
        </p:nvSpPr>
        <p:spPr/>
        <p:txBody>
          <a:bodyPr/>
          <a:lstStyle/>
          <a:p>
            <a:fld id="{0911840D-B1B6-4F4C-8F7A-D049DD024074}" type="datetimeFigureOut">
              <a:rPr lang="en-US" smtClean="0"/>
              <a:t>5/13/2025</a:t>
            </a:fld>
            <a:endParaRPr lang="en-US"/>
          </a:p>
        </p:txBody>
      </p:sp>
      <p:sp>
        <p:nvSpPr>
          <p:cNvPr id="6" name="Footer Placeholder 5">
            <a:extLst>
              <a:ext uri="{FF2B5EF4-FFF2-40B4-BE49-F238E27FC236}">
                <a16:creationId xmlns:a16="http://schemas.microsoft.com/office/drawing/2014/main" id="{A2109F5F-52A4-834F-EC07-A41500E439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F8A2BB-A5F1-CD29-9745-549B3DB29FF0}"/>
              </a:ext>
            </a:extLst>
          </p:cNvPr>
          <p:cNvSpPr>
            <a:spLocks noGrp="1"/>
          </p:cNvSpPr>
          <p:nvPr>
            <p:ph type="sldNum" sz="quarter" idx="12"/>
          </p:nvPr>
        </p:nvSpPr>
        <p:spPr/>
        <p:txBody>
          <a:bodyPr/>
          <a:lstStyle/>
          <a:p>
            <a:fld id="{5DED60C6-B340-4B53-9D9D-955B8612AEF0}" type="slidenum">
              <a:rPr lang="en-US" smtClean="0"/>
              <a:t>‹#›</a:t>
            </a:fld>
            <a:endParaRPr lang="en-US"/>
          </a:p>
        </p:txBody>
      </p:sp>
    </p:spTree>
    <p:extLst>
      <p:ext uri="{BB962C8B-B14F-4D97-AF65-F5344CB8AC3E}">
        <p14:creationId xmlns:p14="http://schemas.microsoft.com/office/powerpoint/2010/main" val="1488175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3528A-B9C0-2818-D6CB-C75F253B6A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8118B5-9D82-7301-E51F-A08DF7CD25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8C061B-DCF8-D0EA-DE0F-98C15F79F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AEB7A4-5D7B-19BA-CBEE-346F392F859E}"/>
              </a:ext>
            </a:extLst>
          </p:cNvPr>
          <p:cNvSpPr>
            <a:spLocks noGrp="1"/>
          </p:cNvSpPr>
          <p:nvPr>
            <p:ph type="dt" sz="half" idx="10"/>
          </p:nvPr>
        </p:nvSpPr>
        <p:spPr/>
        <p:txBody>
          <a:bodyPr/>
          <a:lstStyle/>
          <a:p>
            <a:fld id="{0911840D-B1B6-4F4C-8F7A-D049DD024074}" type="datetimeFigureOut">
              <a:rPr lang="en-US" smtClean="0"/>
              <a:t>5/13/2025</a:t>
            </a:fld>
            <a:endParaRPr lang="en-US"/>
          </a:p>
        </p:txBody>
      </p:sp>
      <p:sp>
        <p:nvSpPr>
          <p:cNvPr id="6" name="Footer Placeholder 5">
            <a:extLst>
              <a:ext uri="{FF2B5EF4-FFF2-40B4-BE49-F238E27FC236}">
                <a16:creationId xmlns:a16="http://schemas.microsoft.com/office/drawing/2014/main" id="{E321C63E-AD35-F50D-550F-2AC258CF7C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4C046-3776-AEDD-D2E2-F6A29FC75D06}"/>
              </a:ext>
            </a:extLst>
          </p:cNvPr>
          <p:cNvSpPr>
            <a:spLocks noGrp="1"/>
          </p:cNvSpPr>
          <p:nvPr>
            <p:ph type="sldNum" sz="quarter" idx="12"/>
          </p:nvPr>
        </p:nvSpPr>
        <p:spPr/>
        <p:txBody>
          <a:bodyPr/>
          <a:lstStyle/>
          <a:p>
            <a:fld id="{5DED60C6-B340-4B53-9D9D-955B8612AEF0}" type="slidenum">
              <a:rPr lang="en-US" smtClean="0"/>
              <a:t>‹#›</a:t>
            </a:fld>
            <a:endParaRPr lang="en-US"/>
          </a:p>
        </p:txBody>
      </p:sp>
    </p:spTree>
    <p:extLst>
      <p:ext uri="{BB962C8B-B14F-4D97-AF65-F5344CB8AC3E}">
        <p14:creationId xmlns:p14="http://schemas.microsoft.com/office/powerpoint/2010/main" val="4055496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436462-44B2-1E91-9545-CA33F5D582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B4328A-C826-0FA5-D145-A8F2B62930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11D6BC-BDDE-CB26-92A8-3554545BD1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911840D-B1B6-4F4C-8F7A-D049DD024074}" type="datetimeFigureOut">
              <a:rPr lang="en-US" smtClean="0"/>
              <a:t>5/13/2025</a:t>
            </a:fld>
            <a:endParaRPr lang="en-US"/>
          </a:p>
        </p:txBody>
      </p:sp>
      <p:sp>
        <p:nvSpPr>
          <p:cNvPr id="5" name="Footer Placeholder 4">
            <a:extLst>
              <a:ext uri="{FF2B5EF4-FFF2-40B4-BE49-F238E27FC236}">
                <a16:creationId xmlns:a16="http://schemas.microsoft.com/office/drawing/2014/main" id="{FB64D3E4-CBA3-86FC-F1CD-126C9E8D97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0C3D513-353F-138F-2AA8-8BB3F3CB4C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ED60C6-B340-4B53-9D9D-955B8612AEF0}" type="slidenum">
              <a:rPr lang="en-US" smtClean="0"/>
              <a:t>‹#›</a:t>
            </a:fld>
            <a:endParaRPr lang="en-US"/>
          </a:p>
        </p:txBody>
      </p:sp>
    </p:spTree>
    <p:extLst>
      <p:ext uri="{BB962C8B-B14F-4D97-AF65-F5344CB8AC3E}">
        <p14:creationId xmlns:p14="http://schemas.microsoft.com/office/powerpoint/2010/main" val="3371002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rxiv.org/abs/1607.06450"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801254-60C7-13C3-A711-CD6B0811C8C0}"/>
              </a:ext>
            </a:extLst>
          </p:cNvPr>
          <p:cNvSpPr>
            <a:spLocks noGrp="1"/>
          </p:cNvSpPr>
          <p:nvPr>
            <p:ph type="title"/>
          </p:nvPr>
        </p:nvSpPr>
        <p:spPr/>
        <p:txBody>
          <a:bodyPr>
            <a:normAutofit/>
          </a:bodyPr>
          <a:lstStyle/>
          <a:p>
            <a:r>
              <a:rPr lang="en-US" sz="4400" dirty="0"/>
              <a:t>How Does Self Attention Work</a:t>
            </a:r>
          </a:p>
        </p:txBody>
      </p:sp>
      <p:sp>
        <p:nvSpPr>
          <p:cNvPr id="5" name="Text Placeholder 4">
            <a:extLst>
              <a:ext uri="{FF2B5EF4-FFF2-40B4-BE49-F238E27FC236}">
                <a16:creationId xmlns:a16="http://schemas.microsoft.com/office/drawing/2014/main" id="{C6F976CE-F518-747D-CF76-6F044DA74B7B}"/>
              </a:ext>
            </a:extLst>
          </p:cNvPr>
          <p:cNvSpPr>
            <a:spLocks noGrp="1"/>
          </p:cNvSpPr>
          <p:nvPr>
            <p:ph type="body" idx="1"/>
          </p:nvPr>
        </p:nvSpPr>
        <p:spPr/>
        <p:txBody>
          <a:bodyPr/>
          <a:lstStyle/>
          <a:p>
            <a:endParaRPr lang="en-US"/>
          </a:p>
        </p:txBody>
      </p:sp>
      <p:pic>
        <p:nvPicPr>
          <p:cNvPr id="6" name="Picture 5">
            <a:extLst>
              <a:ext uri="{FF2B5EF4-FFF2-40B4-BE49-F238E27FC236}">
                <a16:creationId xmlns:a16="http://schemas.microsoft.com/office/drawing/2014/main" id="{2428727E-3CE9-59AE-6E63-0FAD011B27DE}"/>
              </a:ext>
            </a:extLst>
          </p:cNvPr>
          <p:cNvPicPr>
            <a:picLocks noChangeAspect="1"/>
          </p:cNvPicPr>
          <p:nvPr/>
        </p:nvPicPr>
        <p:blipFill>
          <a:blip r:embed="rId2"/>
          <a:stretch>
            <a:fillRect/>
          </a:stretch>
        </p:blipFill>
        <p:spPr>
          <a:xfrm>
            <a:off x="11436178" y="6089650"/>
            <a:ext cx="650789" cy="648324"/>
          </a:xfrm>
          <a:prstGeom prst="rect">
            <a:avLst/>
          </a:prstGeom>
        </p:spPr>
      </p:pic>
    </p:spTree>
    <p:extLst>
      <p:ext uri="{BB962C8B-B14F-4D97-AF65-F5344CB8AC3E}">
        <p14:creationId xmlns:p14="http://schemas.microsoft.com/office/powerpoint/2010/main" val="2892627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C24A-FBD1-6BAE-031A-C5A82E48A94A}"/>
              </a:ext>
            </a:extLst>
          </p:cNvPr>
          <p:cNvSpPr>
            <a:spLocks noGrp="1"/>
          </p:cNvSpPr>
          <p:nvPr>
            <p:ph type="title"/>
          </p:nvPr>
        </p:nvSpPr>
        <p:spPr/>
        <p:txBody>
          <a:bodyPr/>
          <a:lstStyle/>
          <a:p>
            <a:r>
              <a:rPr lang="en-US" dirty="0"/>
              <a:t>Positional Encoding</a:t>
            </a:r>
          </a:p>
        </p:txBody>
      </p:sp>
      <p:sp>
        <p:nvSpPr>
          <p:cNvPr id="3" name="Content Placeholder 2">
            <a:extLst>
              <a:ext uri="{FF2B5EF4-FFF2-40B4-BE49-F238E27FC236}">
                <a16:creationId xmlns:a16="http://schemas.microsoft.com/office/drawing/2014/main" id="{74F61348-E2BB-A531-508D-835D0CC808ED}"/>
              </a:ext>
            </a:extLst>
          </p:cNvPr>
          <p:cNvSpPr>
            <a:spLocks noGrp="1"/>
          </p:cNvSpPr>
          <p:nvPr>
            <p:ph idx="1"/>
          </p:nvPr>
        </p:nvSpPr>
        <p:spPr>
          <a:xfrm>
            <a:off x="838200" y="1706007"/>
            <a:ext cx="4679092" cy="4991039"/>
          </a:xfrm>
        </p:spPr>
        <p:txBody>
          <a:bodyPr>
            <a:normAutofit/>
          </a:bodyPr>
          <a:lstStyle/>
          <a:p>
            <a:r>
              <a:rPr lang="en-US" sz="1800" dirty="0"/>
              <a:t>One thing that’s missing from the model as we have described it so far is a way to account for the order of the words in the input sequence.</a:t>
            </a:r>
          </a:p>
          <a:p>
            <a:r>
              <a:rPr lang="en-US" sz="1800" dirty="0"/>
              <a:t>To address this, the transformer adds a vector to each input embedding. </a:t>
            </a:r>
          </a:p>
          <a:p>
            <a:r>
              <a:rPr lang="en-US" sz="1800" dirty="0"/>
              <a:t>These vectors follow a specific pattern that the model learns, which helps it determine the position of each word, or the distance between different words in the sequence</a:t>
            </a:r>
          </a:p>
          <a:p>
            <a:r>
              <a:rPr lang="en-US" sz="1800" dirty="0"/>
              <a:t>The intuition here is that adding these values to the embeddings provides meaningful distances between the embedding vectors.</a:t>
            </a:r>
          </a:p>
          <a:p>
            <a:endParaRPr lang="en-US" sz="1800" dirty="0"/>
          </a:p>
          <a:p>
            <a:endParaRPr lang="en-US" sz="1800" dirty="0"/>
          </a:p>
        </p:txBody>
      </p:sp>
      <p:pic>
        <p:nvPicPr>
          <p:cNvPr id="5" name="Picture 4">
            <a:extLst>
              <a:ext uri="{FF2B5EF4-FFF2-40B4-BE49-F238E27FC236}">
                <a16:creationId xmlns:a16="http://schemas.microsoft.com/office/drawing/2014/main" id="{E26AFA1C-3D5E-A70D-A9C8-5CA306BED980}"/>
              </a:ext>
            </a:extLst>
          </p:cNvPr>
          <p:cNvPicPr>
            <a:picLocks noChangeAspect="1"/>
          </p:cNvPicPr>
          <p:nvPr/>
        </p:nvPicPr>
        <p:blipFill>
          <a:blip r:embed="rId2"/>
          <a:stretch>
            <a:fillRect/>
          </a:stretch>
        </p:blipFill>
        <p:spPr>
          <a:xfrm>
            <a:off x="5961568" y="1706007"/>
            <a:ext cx="5295156" cy="3382543"/>
          </a:xfrm>
          <a:prstGeom prst="rect">
            <a:avLst/>
          </a:prstGeom>
        </p:spPr>
      </p:pic>
      <p:pic>
        <p:nvPicPr>
          <p:cNvPr id="8" name="Picture 7">
            <a:extLst>
              <a:ext uri="{FF2B5EF4-FFF2-40B4-BE49-F238E27FC236}">
                <a16:creationId xmlns:a16="http://schemas.microsoft.com/office/drawing/2014/main" id="{FE6A4AC3-EC43-1BB2-43DD-80C2EE81416D}"/>
              </a:ext>
            </a:extLst>
          </p:cNvPr>
          <p:cNvPicPr>
            <a:picLocks noChangeAspect="1"/>
          </p:cNvPicPr>
          <p:nvPr/>
        </p:nvPicPr>
        <p:blipFill>
          <a:blip r:embed="rId3"/>
          <a:stretch>
            <a:fillRect/>
          </a:stretch>
        </p:blipFill>
        <p:spPr>
          <a:xfrm>
            <a:off x="11436178" y="6089650"/>
            <a:ext cx="650789" cy="648324"/>
          </a:xfrm>
          <a:prstGeom prst="rect">
            <a:avLst/>
          </a:prstGeom>
        </p:spPr>
      </p:pic>
    </p:spTree>
    <p:extLst>
      <p:ext uri="{BB962C8B-B14F-4D97-AF65-F5344CB8AC3E}">
        <p14:creationId xmlns:p14="http://schemas.microsoft.com/office/powerpoint/2010/main" val="378120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2766B-8895-7078-B449-A0BA666B7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58E24C-E5BE-4ACE-AF8C-16CED66E6273}"/>
              </a:ext>
            </a:extLst>
          </p:cNvPr>
          <p:cNvSpPr>
            <a:spLocks noGrp="1"/>
          </p:cNvSpPr>
          <p:nvPr>
            <p:ph type="title"/>
          </p:nvPr>
        </p:nvSpPr>
        <p:spPr/>
        <p:txBody>
          <a:bodyPr/>
          <a:lstStyle/>
          <a:p>
            <a:r>
              <a:rPr lang="en-US" dirty="0"/>
              <a:t>The Residual Connections</a:t>
            </a:r>
          </a:p>
        </p:txBody>
      </p:sp>
      <p:sp>
        <p:nvSpPr>
          <p:cNvPr id="3" name="Content Placeholder 2">
            <a:extLst>
              <a:ext uri="{FF2B5EF4-FFF2-40B4-BE49-F238E27FC236}">
                <a16:creationId xmlns:a16="http://schemas.microsoft.com/office/drawing/2014/main" id="{598B7955-20F7-EC00-23F8-6ECF7457E456}"/>
              </a:ext>
            </a:extLst>
          </p:cNvPr>
          <p:cNvSpPr>
            <a:spLocks noGrp="1"/>
          </p:cNvSpPr>
          <p:nvPr>
            <p:ph idx="1"/>
          </p:nvPr>
        </p:nvSpPr>
        <p:spPr>
          <a:xfrm>
            <a:off x="838200" y="1706007"/>
            <a:ext cx="4555524" cy="4991039"/>
          </a:xfrm>
        </p:spPr>
        <p:txBody>
          <a:bodyPr>
            <a:normAutofit/>
          </a:bodyPr>
          <a:lstStyle/>
          <a:p>
            <a:pPr marL="0" indent="0">
              <a:buNone/>
            </a:pPr>
            <a:r>
              <a:rPr lang="en-US" sz="1800" b="0" i="0" dirty="0">
                <a:solidFill>
                  <a:srgbClr val="222222"/>
                </a:solidFill>
                <a:effectLst/>
              </a:rPr>
              <a:t>One detail in the architecture of the encoder that we need to mention before moving on, is that each sub-layer (self-attention, </a:t>
            </a:r>
            <a:r>
              <a:rPr lang="en-US" sz="1800" b="0" i="0" dirty="0" err="1">
                <a:solidFill>
                  <a:srgbClr val="222222"/>
                </a:solidFill>
                <a:effectLst/>
              </a:rPr>
              <a:t>ffnn</a:t>
            </a:r>
            <a:r>
              <a:rPr lang="en-US" sz="1800" b="0" i="0" dirty="0">
                <a:solidFill>
                  <a:srgbClr val="222222"/>
                </a:solidFill>
                <a:effectLst/>
              </a:rPr>
              <a:t>) in each encoder has a residual connection around it, and is followed by a </a:t>
            </a:r>
            <a:r>
              <a:rPr lang="en-US" sz="1800" b="0" i="0" u="none" strike="noStrike" dirty="0">
                <a:solidFill>
                  <a:srgbClr val="4183C4"/>
                </a:solidFill>
                <a:effectLst/>
                <a:hlinkClick r:id="rId2"/>
              </a:rPr>
              <a:t>layer-normalization</a:t>
            </a:r>
            <a:r>
              <a:rPr lang="en-US" sz="1800" b="0" i="0" dirty="0">
                <a:solidFill>
                  <a:srgbClr val="222222"/>
                </a:solidFill>
                <a:effectLst/>
              </a:rPr>
              <a:t> step.</a:t>
            </a:r>
            <a:endParaRPr lang="en-US" sz="1800" dirty="0"/>
          </a:p>
        </p:txBody>
      </p:sp>
      <p:pic>
        <p:nvPicPr>
          <p:cNvPr id="5" name="Picture 4">
            <a:extLst>
              <a:ext uri="{FF2B5EF4-FFF2-40B4-BE49-F238E27FC236}">
                <a16:creationId xmlns:a16="http://schemas.microsoft.com/office/drawing/2014/main" id="{F884F674-1364-C95E-9D65-E8D2D944365D}"/>
              </a:ext>
            </a:extLst>
          </p:cNvPr>
          <p:cNvPicPr>
            <a:picLocks noChangeAspect="1"/>
          </p:cNvPicPr>
          <p:nvPr/>
        </p:nvPicPr>
        <p:blipFill>
          <a:blip r:embed="rId3"/>
          <a:stretch>
            <a:fillRect/>
          </a:stretch>
        </p:blipFill>
        <p:spPr>
          <a:xfrm>
            <a:off x="6190581" y="1706007"/>
            <a:ext cx="5163219" cy="3632826"/>
          </a:xfrm>
          <a:prstGeom prst="rect">
            <a:avLst/>
          </a:prstGeom>
        </p:spPr>
      </p:pic>
      <p:pic>
        <p:nvPicPr>
          <p:cNvPr id="7" name="Picture 6">
            <a:extLst>
              <a:ext uri="{FF2B5EF4-FFF2-40B4-BE49-F238E27FC236}">
                <a16:creationId xmlns:a16="http://schemas.microsoft.com/office/drawing/2014/main" id="{58A273D7-82FC-F67D-9A4B-D5ED32152A9F}"/>
              </a:ext>
            </a:extLst>
          </p:cNvPr>
          <p:cNvPicPr>
            <a:picLocks noChangeAspect="1"/>
          </p:cNvPicPr>
          <p:nvPr/>
        </p:nvPicPr>
        <p:blipFill>
          <a:blip r:embed="rId4"/>
          <a:stretch>
            <a:fillRect/>
          </a:stretch>
        </p:blipFill>
        <p:spPr>
          <a:xfrm>
            <a:off x="11436178" y="6089650"/>
            <a:ext cx="650789" cy="648324"/>
          </a:xfrm>
          <a:prstGeom prst="rect">
            <a:avLst/>
          </a:prstGeom>
        </p:spPr>
      </p:pic>
    </p:spTree>
    <p:extLst>
      <p:ext uri="{BB962C8B-B14F-4D97-AF65-F5344CB8AC3E}">
        <p14:creationId xmlns:p14="http://schemas.microsoft.com/office/powerpoint/2010/main" val="929792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71CA1-A916-FE3A-BFCF-5B63E2523812}"/>
              </a:ext>
            </a:extLst>
          </p:cNvPr>
          <p:cNvSpPr>
            <a:spLocks noGrp="1"/>
          </p:cNvSpPr>
          <p:nvPr>
            <p:ph type="title"/>
          </p:nvPr>
        </p:nvSpPr>
        <p:spPr/>
        <p:txBody>
          <a:bodyPr/>
          <a:lstStyle/>
          <a:p>
            <a:r>
              <a:rPr lang="en-US" dirty="0"/>
              <a:t>The Residual Connections</a:t>
            </a:r>
          </a:p>
        </p:txBody>
      </p:sp>
      <p:sp>
        <p:nvSpPr>
          <p:cNvPr id="3" name="Content Placeholder 2">
            <a:extLst>
              <a:ext uri="{FF2B5EF4-FFF2-40B4-BE49-F238E27FC236}">
                <a16:creationId xmlns:a16="http://schemas.microsoft.com/office/drawing/2014/main" id="{B9B9B347-6043-3490-BE39-52040E85CAB9}"/>
              </a:ext>
            </a:extLst>
          </p:cNvPr>
          <p:cNvSpPr>
            <a:spLocks noGrp="1"/>
          </p:cNvSpPr>
          <p:nvPr>
            <p:ph idx="1"/>
          </p:nvPr>
        </p:nvSpPr>
        <p:spPr>
          <a:xfrm>
            <a:off x="838201" y="1706007"/>
            <a:ext cx="4716162" cy="1722993"/>
          </a:xfrm>
        </p:spPr>
        <p:txBody>
          <a:bodyPr/>
          <a:lstStyle/>
          <a:p>
            <a:pPr marL="0" indent="0">
              <a:buNone/>
            </a:pPr>
            <a:r>
              <a:rPr lang="en-US" b="0" i="0" dirty="0">
                <a:solidFill>
                  <a:srgbClr val="222222"/>
                </a:solidFill>
                <a:effectLst/>
              </a:rPr>
              <a:t>The residual connections goes for the sub-layers of the decoder as well. </a:t>
            </a:r>
          </a:p>
        </p:txBody>
      </p:sp>
      <p:pic>
        <p:nvPicPr>
          <p:cNvPr id="6" name="Picture 5">
            <a:extLst>
              <a:ext uri="{FF2B5EF4-FFF2-40B4-BE49-F238E27FC236}">
                <a16:creationId xmlns:a16="http://schemas.microsoft.com/office/drawing/2014/main" id="{33D73BEB-BC58-5536-7725-93B9A6869A0B}"/>
              </a:ext>
            </a:extLst>
          </p:cNvPr>
          <p:cNvPicPr>
            <a:picLocks noChangeAspect="1"/>
          </p:cNvPicPr>
          <p:nvPr/>
        </p:nvPicPr>
        <p:blipFill>
          <a:blip r:embed="rId2"/>
          <a:stretch>
            <a:fillRect/>
          </a:stretch>
        </p:blipFill>
        <p:spPr>
          <a:xfrm>
            <a:off x="6049674" y="1777850"/>
            <a:ext cx="5304126" cy="3127782"/>
          </a:xfrm>
          <a:prstGeom prst="rect">
            <a:avLst/>
          </a:prstGeom>
        </p:spPr>
      </p:pic>
      <p:pic>
        <p:nvPicPr>
          <p:cNvPr id="7" name="Picture 6">
            <a:extLst>
              <a:ext uri="{FF2B5EF4-FFF2-40B4-BE49-F238E27FC236}">
                <a16:creationId xmlns:a16="http://schemas.microsoft.com/office/drawing/2014/main" id="{309607D2-E764-A59F-E75C-1B5343F0A042}"/>
              </a:ext>
            </a:extLst>
          </p:cNvPr>
          <p:cNvPicPr>
            <a:picLocks noChangeAspect="1"/>
          </p:cNvPicPr>
          <p:nvPr/>
        </p:nvPicPr>
        <p:blipFill>
          <a:blip r:embed="rId3"/>
          <a:stretch>
            <a:fillRect/>
          </a:stretch>
        </p:blipFill>
        <p:spPr>
          <a:xfrm>
            <a:off x="11436178" y="6089650"/>
            <a:ext cx="650789" cy="648324"/>
          </a:xfrm>
          <a:prstGeom prst="rect">
            <a:avLst/>
          </a:prstGeom>
        </p:spPr>
      </p:pic>
    </p:spTree>
    <p:extLst>
      <p:ext uri="{BB962C8B-B14F-4D97-AF65-F5344CB8AC3E}">
        <p14:creationId xmlns:p14="http://schemas.microsoft.com/office/powerpoint/2010/main" val="867562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E261-ECBA-9A48-01C9-59B129352222}"/>
              </a:ext>
            </a:extLst>
          </p:cNvPr>
          <p:cNvSpPr>
            <a:spLocks noGrp="1"/>
          </p:cNvSpPr>
          <p:nvPr>
            <p:ph type="title"/>
          </p:nvPr>
        </p:nvSpPr>
        <p:spPr/>
        <p:txBody>
          <a:bodyPr/>
          <a:lstStyle/>
          <a:p>
            <a:r>
              <a:rPr lang="en-US" dirty="0"/>
              <a:t>Layer Normalization</a:t>
            </a:r>
          </a:p>
        </p:txBody>
      </p:sp>
      <p:sp>
        <p:nvSpPr>
          <p:cNvPr id="3" name="Content Placeholder 2">
            <a:extLst>
              <a:ext uri="{FF2B5EF4-FFF2-40B4-BE49-F238E27FC236}">
                <a16:creationId xmlns:a16="http://schemas.microsoft.com/office/drawing/2014/main" id="{C045229C-A473-FD7C-080C-03EFD049525C}"/>
              </a:ext>
            </a:extLst>
          </p:cNvPr>
          <p:cNvSpPr>
            <a:spLocks noGrp="1"/>
          </p:cNvSpPr>
          <p:nvPr>
            <p:ph idx="1"/>
          </p:nvPr>
        </p:nvSpPr>
        <p:spPr>
          <a:xfrm>
            <a:off x="838200" y="1706007"/>
            <a:ext cx="4926227" cy="4991039"/>
          </a:xfrm>
        </p:spPr>
        <p:txBody>
          <a:bodyPr>
            <a:normAutofit/>
          </a:bodyPr>
          <a:lstStyle/>
          <a:p>
            <a:pPr marL="0" indent="0">
              <a:buNone/>
            </a:pPr>
            <a:r>
              <a:rPr lang="en-US" sz="1400" dirty="0"/>
              <a:t>Layer normalization in Transformers stabilizes and accelerates training by </a:t>
            </a:r>
            <a:r>
              <a:rPr lang="en-US" sz="1400" b="1" dirty="0"/>
              <a:t>normalizing the inputs across the features for each token</a:t>
            </a:r>
            <a:r>
              <a:rPr lang="en-US" sz="1400" dirty="0"/>
              <a:t> (rather than across the batch like batch norm).</a:t>
            </a:r>
          </a:p>
          <a:p>
            <a:pPr>
              <a:buNone/>
            </a:pPr>
            <a:r>
              <a:rPr lang="en-US" sz="1400" b="1" dirty="0"/>
              <a:t>In brief:</a:t>
            </a:r>
          </a:p>
          <a:p>
            <a:pPr marL="0" indent="0">
              <a:buNone/>
            </a:pPr>
            <a:r>
              <a:rPr lang="en-US" sz="1400" dirty="0"/>
              <a:t>It ensures that the inputs to each layer (like self-attention or feedforward) have </a:t>
            </a:r>
            <a:r>
              <a:rPr lang="en-US" sz="1400" b="1" dirty="0"/>
              <a:t>zero mean and unit variance</a:t>
            </a:r>
            <a:r>
              <a:rPr lang="en-US" sz="1400" dirty="0"/>
              <a:t>, which helps:</a:t>
            </a:r>
          </a:p>
          <a:p>
            <a:pPr>
              <a:buFont typeface="Arial" panose="020B0604020202020204" pitchFamily="34" charset="0"/>
              <a:buChar char="•"/>
            </a:pPr>
            <a:r>
              <a:rPr lang="en-US" sz="1400" dirty="0"/>
              <a:t>Prevent internal covariate shift,</a:t>
            </a:r>
          </a:p>
          <a:p>
            <a:pPr>
              <a:buFont typeface="Arial" panose="020B0604020202020204" pitchFamily="34" charset="0"/>
              <a:buChar char="•"/>
            </a:pPr>
            <a:r>
              <a:rPr lang="en-US" sz="1400" dirty="0"/>
              <a:t>Improve gradient flow,</a:t>
            </a:r>
          </a:p>
          <a:p>
            <a:pPr>
              <a:buFont typeface="Arial" panose="020B0604020202020204" pitchFamily="34" charset="0"/>
              <a:buChar char="•"/>
            </a:pPr>
            <a:r>
              <a:rPr lang="en-US" sz="1400" dirty="0"/>
              <a:t>Enable faster convergence.</a:t>
            </a:r>
          </a:p>
          <a:p>
            <a:r>
              <a:rPr lang="en-US" sz="1400" dirty="0"/>
              <a:t>In Transformers, it's usually applied either </a:t>
            </a:r>
            <a:r>
              <a:rPr lang="en-US" sz="1400" b="1" dirty="0"/>
              <a:t>before or after</a:t>
            </a:r>
            <a:r>
              <a:rPr lang="en-US" sz="1400" dirty="0"/>
              <a:t> each sub-layer (attention or feedforward), often with a residual connection.</a:t>
            </a:r>
          </a:p>
          <a:p>
            <a:endParaRPr lang="en-US" sz="1400" dirty="0"/>
          </a:p>
        </p:txBody>
      </p:sp>
      <p:pic>
        <p:nvPicPr>
          <p:cNvPr id="5" name="Picture 4">
            <a:extLst>
              <a:ext uri="{FF2B5EF4-FFF2-40B4-BE49-F238E27FC236}">
                <a16:creationId xmlns:a16="http://schemas.microsoft.com/office/drawing/2014/main" id="{9B41F5B5-FED2-89C8-C1C7-094A15A0304D}"/>
              </a:ext>
            </a:extLst>
          </p:cNvPr>
          <p:cNvPicPr>
            <a:picLocks noChangeAspect="1"/>
          </p:cNvPicPr>
          <p:nvPr/>
        </p:nvPicPr>
        <p:blipFill>
          <a:blip r:embed="rId2"/>
          <a:stretch>
            <a:fillRect/>
          </a:stretch>
        </p:blipFill>
        <p:spPr>
          <a:xfrm>
            <a:off x="5931747" y="1706006"/>
            <a:ext cx="5237479" cy="4805157"/>
          </a:xfrm>
          <a:prstGeom prst="rect">
            <a:avLst/>
          </a:prstGeom>
        </p:spPr>
      </p:pic>
      <p:pic>
        <p:nvPicPr>
          <p:cNvPr id="7" name="Picture 6">
            <a:extLst>
              <a:ext uri="{FF2B5EF4-FFF2-40B4-BE49-F238E27FC236}">
                <a16:creationId xmlns:a16="http://schemas.microsoft.com/office/drawing/2014/main" id="{88FC6C82-0AF9-6D77-CD8A-74A5060DC7AF}"/>
              </a:ext>
            </a:extLst>
          </p:cNvPr>
          <p:cNvPicPr>
            <a:picLocks noChangeAspect="1"/>
          </p:cNvPicPr>
          <p:nvPr/>
        </p:nvPicPr>
        <p:blipFill>
          <a:blip r:embed="rId3"/>
          <a:stretch>
            <a:fillRect/>
          </a:stretch>
        </p:blipFill>
        <p:spPr>
          <a:xfrm>
            <a:off x="11436178" y="6089650"/>
            <a:ext cx="650789" cy="648324"/>
          </a:xfrm>
          <a:prstGeom prst="rect">
            <a:avLst/>
          </a:prstGeom>
        </p:spPr>
      </p:pic>
    </p:spTree>
    <p:extLst>
      <p:ext uri="{BB962C8B-B14F-4D97-AF65-F5344CB8AC3E}">
        <p14:creationId xmlns:p14="http://schemas.microsoft.com/office/powerpoint/2010/main" val="2581997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8E227-4816-0D5A-84DB-21912C2B21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9089A4-86A4-1B87-EBDD-336D3E842C4D}"/>
              </a:ext>
            </a:extLst>
          </p:cNvPr>
          <p:cNvSpPr>
            <a:spLocks noGrp="1"/>
          </p:cNvSpPr>
          <p:nvPr>
            <p:ph type="title"/>
          </p:nvPr>
        </p:nvSpPr>
        <p:spPr/>
        <p:txBody>
          <a:bodyPr/>
          <a:lstStyle/>
          <a:p>
            <a:r>
              <a:rPr lang="en-US" dirty="0"/>
              <a:t>Self-Attention</a:t>
            </a:r>
          </a:p>
        </p:txBody>
      </p:sp>
      <p:sp>
        <p:nvSpPr>
          <p:cNvPr id="3" name="Content Placeholder 2">
            <a:extLst>
              <a:ext uri="{FF2B5EF4-FFF2-40B4-BE49-F238E27FC236}">
                <a16:creationId xmlns:a16="http://schemas.microsoft.com/office/drawing/2014/main" id="{69687FC8-E78B-9597-F116-4296E75B89F1}"/>
              </a:ext>
            </a:extLst>
          </p:cNvPr>
          <p:cNvSpPr>
            <a:spLocks noGrp="1"/>
          </p:cNvSpPr>
          <p:nvPr>
            <p:ph idx="1"/>
          </p:nvPr>
        </p:nvSpPr>
        <p:spPr>
          <a:xfrm>
            <a:off x="838201" y="1706007"/>
            <a:ext cx="5612026" cy="4991039"/>
          </a:xfrm>
        </p:spPr>
        <p:txBody>
          <a:bodyPr>
            <a:normAutofit fontScale="92500" lnSpcReduction="10000"/>
          </a:bodyPr>
          <a:lstStyle/>
          <a:p>
            <a:r>
              <a:rPr lang="en-US" sz="1800" dirty="0"/>
              <a:t>Say the following sentence is an input sentence we want to translate:</a:t>
            </a:r>
          </a:p>
          <a:p>
            <a:pPr indent="0">
              <a:buNone/>
            </a:pPr>
            <a:r>
              <a:rPr lang="en-US" sz="1700" i="1" dirty="0">
                <a:highlight>
                  <a:srgbClr val="C0C0C0"/>
                </a:highlight>
              </a:rPr>
              <a:t>”The animal didn't cross the street because it was too tired”</a:t>
            </a:r>
          </a:p>
          <a:p>
            <a:r>
              <a:rPr lang="en-US" sz="1800" dirty="0"/>
              <a:t>What does “it” in this sentence refer to? Is it referring to the street or to the animal? It’s a simple question to a human, but not as simple to an algorithm.</a:t>
            </a:r>
          </a:p>
          <a:p>
            <a:r>
              <a:rPr lang="en-US" sz="1800" dirty="0"/>
              <a:t>When the model is processing the word “it”, self-attention allows it to associate “it” with “animal”.</a:t>
            </a:r>
          </a:p>
          <a:p>
            <a:r>
              <a:rPr lang="en-US" sz="1800" dirty="0"/>
              <a:t>As the model processes each word (each position in the input sequence), self attention allows it to look at other positions in the input sequence for clues that can help lead to a better encoding for this word.</a:t>
            </a:r>
          </a:p>
          <a:p>
            <a:r>
              <a:rPr lang="en-US" sz="1800" dirty="0"/>
              <a:t>If you’re familiar with RNNs, think of how maintaining a hidden state allows an RNN to incorporate its representation of previous words/vectors it has processed with the current one it’s processing. </a:t>
            </a:r>
          </a:p>
          <a:p>
            <a:r>
              <a:rPr lang="en-US" sz="1800" dirty="0"/>
              <a:t>Self-attention is the method the Transformer uses to bake the “understanding” of other relevant words into the one we’re currently processing.</a:t>
            </a:r>
          </a:p>
        </p:txBody>
      </p:sp>
      <p:pic>
        <p:nvPicPr>
          <p:cNvPr id="6" name="Picture 5">
            <a:extLst>
              <a:ext uri="{FF2B5EF4-FFF2-40B4-BE49-F238E27FC236}">
                <a16:creationId xmlns:a16="http://schemas.microsoft.com/office/drawing/2014/main" id="{FC692AFD-C7C5-CAF0-5EDA-7B2A00469039}"/>
              </a:ext>
            </a:extLst>
          </p:cNvPr>
          <p:cNvPicPr>
            <a:picLocks noChangeAspect="1"/>
          </p:cNvPicPr>
          <p:nvPr/>
        </p:nvPicPr>
        <p:blipFill>
          <a:blip r:embed="rId2"/>
          <a:stretch>
            <a:fillRect/>
          </a:stretch>
        </p:blipFill>
        <p:spPr>
          <a:xfrm>
            <a:off x="6450227" y="1884603"/>
            <a:ext cx="5680164" cy="2904144"/>
          </a:xfrm>
          <a:prstGeom prst="rect">
            <a:avLst/>
          </a:prstGeom>
        </p:spPr>
      </p:pic>
      <p:pic>
        <p:nvPicPr>
          <p:cNvPr id="8" name="Picture 7">
            <a:extLst>
              <a:ext uri="{FF2B5EF4-FFF2-40B4-BE49-F238E27FC236}">
                <a16:creationId xmlns:a16="http://schemas.microsoft.com/office/drawing/2014/main" id="{C190905E-6265-0496-F408-DFE20FC0E8DE}"/>
              </a:ext>
            </a:extLst>
          </p:cNvPr>
          <p:cNvPicPr>
            <a:picLocks noChangeAspect="1"/>
          </p:cNvPicPr>
          <p:nvPr/>
        </p:nvPicPr>
        <p:blipFill>
          <a:blip r:embed="rId3"/>
          <a:stretch>
            <a:fillRect/>
          </a:stretch>
        </p:blipFill>
        <p:spPr>
          <a:xfrm>
            <a:off x="11436178" y="6089650"/>
            <a:ext cx="650789" cy="648324"/>
          </a:xfrm>
          <a:prstGeom prst="rect">
            <a:avLst/>
          </a:prstGeom>
        </p:spPr>
      </p:pic>
    </p:spTree>
    <p:extLst>
      <p:ext uri="{BB962C8B-B14F-4D97-AF65-F5344CB8AC3E}">
        <p14:creationId xmlns:p14="http://schemas.microsoft.com/office/powerpoint/2010/main" val="400169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62BF-C13B-1C39-29D7-2C4F89EA8489}"/>
              </a:ext>
            </a:extLst>
          </p:cNvPr>
          <p:cNvSpPr>
            <a:spLocks noGrp="1"/>
          </p:cNvSpPr>
          <p:nvPr>
            <p:ph type="title"/>
          </p:nvPr>
        </p:nvSpPr>
        <p:spPr/>
        <p:txBody>
          <a:bodyPr/>
          <a:lstStyle/>
          <a:p>
            <a:r>
              <a:rPr lang="en-US" dirty="0"/>
              <a:t>Key, Query, Value Vectors</a:t>
            </a:r>
          </a:p>
        </p:txBody>
      </p:sp>
      <p:sp>
        <p:nvSpPr>
          <p:cNvPr id="5" name="Content Placeholder 2">
            <a:extLst>
              <a:ext uri="{FF2B5EF4-FFF2-40B4-BE49-F238E27FC236}">
                <a16:creationId xmlns:a16="http://schemas.microsoft.com/office/drawing/2014/main" id="{0F21C28E-68CC-9D22-55AC-BADAD093DB37}"/>
              </a:ext>
            </a:extLst>
          </p:cNvPr>
          <p:cNvSpPr>
            <a:spLocks noGrp="1"/>
          </p:cNvSpPr>
          <p:nvPr>
            <p:ph idx="1"/>
          </p:nvPr>
        </p:nvSpPr>
        <p:spPr>
          <a:xfrm>
            <a:off x="838200" y="1706007"/>
            <a:ext cx="5068330" cy="4991039"/>
          </a:xfrm>
        </p:spPr>
        <p:txBody>
          <a:bodyPr>
            <a:normAutofit fontScale="92500" lnSpcReduction="20000"/>
          </a:bodyPr>
          <a:lstStyle/>
          <a:p>
            <a:r>
              <a:rPr lang="en-US" sz="1800" dirty="0"/>
              <a:t>The first step in calculating self-attention is to create three vectors from each of the encoder’s input vectors (in this case, the embedding of each word). </a:t>
            </a:r>
          </a:p>
          <a:p>
            <a:pPr algn="l" fontAlgn="base">
              <a:spcBef>
                <a:spcPts val="1125"/>
              </a:spcBef>
              <a:spcAft>
                <a:spcPts val="1125"/>
              </a:spcAft>
            </a:pPr>
            <a:r>
              <a:rPr lang="en-US" sz="1800" b="0" i="0" dirty="0">
                <a:solidFill>
                  <a:srgbClr val="222222"/>
                </a:solidFill>
                <a:effectLst/>
              </a:rPr>
              <a:t>The “query”, “key”, and “value” vectors are abstractions that are useful for calculating and thinking about attention. </a:t>
            </a:r>
          </a:p>
          <a:p>
            <a:r>
              <a:rPr lang="en-US" sz="1800" dirty="0"/>
              <a:t>So, for each word, we create a Query vector, a Key vector, and a Value vector. </a:t>
            </a:r>
          </a:p>
          <a:p>
            <a:r>
              <a:rPr lang="en-US" sz="1800" dirty="0"/>
              <a:t>These vectors are created by multiplying the embedding by three matrices that we train during the training process.</a:t>
            </a:r>
          </a:p>
          <a:p>
            <a:r>
              <a:rPr lang="en-US" sz="1800" dirty="0"/>
              <a:t>Notice that these new vectors are smaller in dimension than the embedding vector. </a:t>
            </a:r>
          </a:p>
          <a:p>
            <a:r>
              <a:rPr lang="en-US" sz="1800" dirty="0"/>
              <a:t>Their dimensionality is 64, while the embedding and encoder input/output vectors have dimensionality of 512. </a:t>
            </a:r>
          </a:p>
          <a:p>
            <a:r>
              <a:rPr lang="en-US" sz="1800" dirty="0"/>
              <a:t>They don’t HAVE to be smaller, this is an architecture choice to make the computation of multiheaded attention (mostly) constant.</a:t>
            </a:r>
          </a:p>
          <a:p>
            <a:endParaRPr lang="en-US" sz="1800" dirty="0"/>
          </a:p>
        </p:txBody>
      </p:sp>
      <p:pic>
        <p:nvPicPr>
          <p:cNvPr id="6" name="Content Placeholder 4">
            <a:extLst>
              <a:ext uri="{FF2B5EF4-FFF2-40B4-BE49-F238E27FC236}">
                <a16:creationId xmlns:a16="http://schemas.microsoft.com/office/drawing/2014/main" id="{00EF89A0-4254-E46A-8484-ED4AD59FDB6D}"/>
              </a:ext>
            </a:extLst>
          </p:cNvPr>
          <p:cNvPicPr>
            <a:picLocks noChangeAspect="1"/>
          </p:cNvPicPr>
          <p:nvPr/>
        </p:nvPicPr>
        <p:blipFill>
          <a:blip r:embed="rId2"/>
          <a:stretch>
            <a:fillRect/>
          </a:stretch>
        </p:blipFill>
        <p:spPr>
          <a:xfrm>
            <a:off x="6033441" y="1757775"/>
            <a:ext cx="5320359" cy="3524738"/>
          </a:xfrm>
          <a:prstGeom prst="rect">
            <a:avLst/>
          </a:prstGeom>
        </p:spPr>
      </p:pic>
      <p:pic>
        <p:nvPicPr>
          <p:cNvPr id="9" name="Picture 8">
            <a:extLst>
              <a:ext uri="{FF2B5EF4-FFF2-40B4-BE49-F238E27FC236}">
                <a16:creationId xmlns:a16="http://schemas.microsoft.com/office/drawing/2014/main" id="{8F8EE219-35A9-F3EE-666F-6D502D770AAA}"/>
              </a:ext>
            </a:extLst>
          </p:cNvPr>
          <p:cNvPicPr>
            <a:picLocks noChangeAspect="1"/>
          </p:cNvPicPr>
          <p:nvPr/>
        </p:nvPicPr>
        <p:blipFill>
          <a:blip r:embed="rId3"/>
          <a:stretch>
            <a:fillRect/>
          </a:stretch>
        </p:blipFill>
        <p:spPr>
          <a:xfrm>
            <a:off x="11436178" y="6089650"/>
            <a:ext cx="650789" cy="648324"/>
          </a:xfrm>
          <a:prstGeom prst="rect">
            <a:avLst/>
          </a:prstGeom>
        </p:spPr>
      </p:pic>
    </p:spTree>
    <p:extLst>
      <p:ext uri="{BB962C8B-B14F-4D97-AF65-F5344CB8AC3E}">
        <p14:creationId xmlns:p14="http://schemas.microsoft.com/office/powerpoint/2010/main" val="243933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B38EB-6B57-C921-5BC7-21C721345414}"/>
              </a:ext>
            </a:extLst>
          </p:cNvPr>
          <p:cNvSpPr>
            <a:spLocks noGrp="1"/>
          </p:cNvSpPr>
          <p:nvPr>
            <p:ph type="title"/>
          </p:nvPr>
        </p:nvSpPr>
        <p:spPr/>
        <p:txBody>
          <a:bodyPr/>
          <a:lstStyle/>
          <a:p>
            <a:r>
              <a:rPr lang="en-US" dirty="0"/>
              <a:t>Key, Query, Value Vectors</a:t>
            </a:r>
          </a:p>
        </p:txBody>
      </p:sp>
      <p:sp>
        <p:nvSpPr>
          <p:cNvPr id="7" name="TextBox 6">
            <a:extLst>
              <a:ext uri="{FF2B5EF4-FFF2-40B4-BE49-F238E27FC236}">
                <a16:creationId xmlns:a16="http://schemas.microsoft.com/office/drawing/2014/main" id="{7D2C7044-8708-D941-4A36-025161FFE012}"/>
              </a:ext>
            </a:extLst>
          </p:cNvPr>
          <p:cNvSpPr txBox="1"/>
          <p:nvPr/>
        </p:nvSpPr>
        <p:spPr>
          <a:xfrm>
            <a:off x="838200" y="1788814"/>
            <a:ext cx="5204254" cy="4955203"/>
          </a:xfrm>
          <a:prstGeom prst="rect">
            <a:avLst/>
          </a:prstGeom>
          <a:noFill/>
        </p:spPr>
        <p:txBody>
          <a:bodyPr wrap="square">
            <a:spAutoFit/>
          </a:bodyPr>
          <a:lstStyle/>
          <a:p>
            <a:pPr marL="285750" indent="-285750" algn="l" fontAlgn="base">
              <a:spcBef>
                <a:spcPts val="600"/>
              </a:spcBef>
              <a:spcAft>
                <a:spcPts val="600"/>
              </a:spcAft>
              <a:buFont typeface="Arial" panose="020B0604020202020204" pitchFamily="34" charset="0"/>
              <a:buChar char="•"/>
            </a:pPr>
            <a:r>
              <a:rPr lang="en-US" sz="1600" b="0" i="0" dirty="0">
                <a:solidFill>
                  <a:srgbClr val="222222"/>
                </a:solidFill>
                <a:effectLst/>
              </a:rPr>
              <a:t>The </a:t>
            </a:r>
            <a:r>
              <a:rPr lang="en-US" sz="1600" b="1" i="0" dirty="0">
                <a:solidFill>
                  <a:srgbClr val="222222"/>
                </a:solidFill>
                <a:effectLst/>
              </a:rPr>
              <a:t>second step</a:t>
            </a:r>
            <a:r>
              <a:rPr lang="en-US" sz="1600" b="0" i="0" dirty="0">
                <a:solidFill>
                  <a:srgbClr val="222222"/>
                </a:solidFill>
                <a:effectLst/>
              </a:rPr>
              <a:t> in calculating self-attention is to calculate a score. </a:t>
            </a:r>
          </a:p>
          <a:p>
            <a:pPr marL="285750" indent="-285750" algn="l" fontAlgn="base">
              <a:spcBef>
                <a:spcPts val="600"/>
              </a:spcBef>
              <a:spcAft>
                <a:spcPts val="600"/>
              </a:spcAft>
              <a:buFont typeface="Arial" panose="020B0604020202020204" pitchFamily="34" charset="0"/>
              <a:buChar char="•"/>
            </a:pPr>
            <a:r>
              <a:rPr lang="en-US" sz="1600" b="0" i="0" dirty="0">
                <a:solidFill>
                  <a:srgbClr val="222222"/>
                </a:solidFill>
                <a:effectLst/>
              </a:rPr>
              <a:t>Say we’re calculating the self-attention for the first word in this example, “Thinking”. </a:t>
            </a:r>
          </a:p>
          <a:p>
            <a:pPr marL="285750" indent="-285750" algn="l" fontAlgn="base">
              <a:spcBef>
                <a:spcPts val="600"/>
              </a:spcBef>
              <a:spcAft>
                <a:spcPts val="600"/>
              </a:spcAft>
              <a:buFont typeface="Arial" panose="020B0604020202020204" pitchFamily="34" charset="0"/>
              <a:buChar char="•"/>
            </a:pPr>
            <a:r>
              <a:rPr lang="en-US" sz="1600" b="0" i="0" dirty="0">
                <a:solidFill>
                  <a:srgbClr val="222222"/>
                </a:solidFill>
                <a:effectLst/>
              </a:rPr>
              <a:t>We need to score each word of the input sentence against this word. </a:t>
            </a:r>
          </a:p>
          <a:p>
            <a:pPr marL="285750" indent="-285750" algn="l" fontAlgn="base">
              <a:spcBef>
                <a:spcPts val="600"/>
              </a:spcBef>
              <a:spcAft>
                <a:spcPts val="600"/>
              </a:spcAft>
              <a:buFont typeface="Arial" panose="020B0604020202020204" pitchFamily="34" charset="0"/>
              <a:buChar char="•"/>
            </a:pPr>
            <a:r>
              <a:rPr lang="en-US" sz="1600" b="0" i="0" dirty="0">
                <a:solidFill>
                  <a:srgbClr val="222222"/>
                </a:solidFill>
                <a:effectLst/>
              </a:rPr>
              <a:t>The score determines how much focus to place on other parts of the input sentence as we encode a word at a certain position.</a:t>
            </a:r>
          </a:p>
          <a:p>
            <a:pPr marL="285750" indent="-285750" algn="l" fontAlgn="base">
              <a:spcBef>
                <a:spcPts val="600"/>
              </a:spcBef>
              <a:spcAft>
                <a:spcPts val="600"/>
              </a:spcAft>
              <a:buFont typeface="Arial" panose="020B0604020202020204" pitchFamily="34" charset="0"/>
              <a:buChar char="•"/>
            </a:pPr>
            <a:r>
              <a:rPr lang="en-US" sz="1600" b="0" i="0" dirty="0">
                <a:solidFill>
                  <a:srgbClr val="222222"/>
                </a:solidFill>
                <a:effectLst/>
              </a:rPr>
              <a:t>The score is calculated by taking the dot product of the </a:t>
            </a:r>
            <a:r>
              <a:rPr lang="en-US" sz="1600" b="0" i="0" dirty="0">
                <a:solidFill>
                  <a:srgbClr val="B36AE2"/>
                </a:solidFill>
                <a:effectLst/>
              </a:rPr>
              <a:t>query vector</a:t>
            </a:r>
            <a:r>
              <a:rPr lang="en-US" sz="1600" b="0" i="0" dirty="0">
                <a:solidFill>
                  <a:srgbClr val="222222"/>
                </a:solidFill>
                <a:effectLst/>
              </a:rPr>
              <a:t> with the </a:t>
            </a:r>
            <a:r>
              <a:rPr lang="en-US" sz="1600" b="0" i="0" dirty="0">
                <a:solidFill>
                  <a:srgbClr val="F39019"/>
                </a:solidFill>
                <a:effectLst/>
              </a:rPr>
              <a:t>key vector</a:t>
            </a:r>
            <a:r>
              <a:rPr lang="en-US" sz="1600" b="0" i="0" dirty="0">
                <a:solidFill>
                  <a:srgbClr val="222222"/>
                </a:solidFill>
                <a:effectLst/>
              </a:rPr>
              <a:t> of the respective word we’re scoring.</a:t>
            </a:r>
          </a:p>
          <a:p>
            <a:pPr marL="285750" indent="-285750" algn="l" fontAlgn="base">
              <a:spcBef>
                <a:spcPts val="600"/>
              </a:spcBef>
              <a:spcAft>
                <a:spcPts val="600"/>
              </a:spcAft>
              <a:buFont typeface="Arial" panose="020B0604020202020204" pitchFamily="34" charset="0"/>
              <a:buChar char="•"/>
            </a:pPr>
            <a:r>
              <a:rPr lang="en-US" sz="1600" b="0" i="0" dirty="0">
                <a:solidFill>
                  <a:srgbClr val="222222"/>
                </a:solidFill>
                <a:effectLst/>
              </a:rPr>
              <a:t>So if we’re processing the self-attention for the word in position </a:t>
            </a:r>
            <a:r>
              <a:rPr lang="en-US" sz="1600" b="0" i="0" dirty="0">
                <a:solidFill>
                  <a:srgbClr val="70BF41"/>
                </a:solidFill>
                <a:effectLst/>
              </a:rPr>
              <a:t>#1</a:t>
            </a:r>
            <a:r>
              <a:rPr lang="en-US" sz="1600" b="0" i="0" dirty="0">
                <a:solidFill>
                  <a:srgbClr val="222222"/>
                </a:solidFill>
                <a:effectLst/>
              </a:rPr>
              <a:t>, the first score would be the dot product of </a:t>
            </a:r>
            <a:r>
              <a:rPr lang="en-US" sz="1600" b="0" i="0" dirty="0">
                <a:solidFill>
                  <a:srgbClr val="B36AE2"/>
                </a:solidFill>
                <a:effectLst/>
              </a:rPr>
              <a:t>q1</a:t>
            </a:r>
            <a:r>
              <a:rPr lang="en-US" sz="1600" b="0" i="0" dirty="0">
                <a:solidFill>
                  <a:srgbClr val="222222"/>
                </a:solidFill>
                <a:effectLst/>
              </a:rPr>
              <a:t> and </a:t>
            </a:r>
            <a:r>
              <a:rPr lang="en-US" sz="1600" b="0" i="0" dirty="0">
                <a:solidFill>
                  <a:srgbClr val="F39019"/>
                </a:solidFill>
                <a:effectLst/>
              </a:rPr>
              <a:t>k1</a:t>
            </a:r>
            <a:r>
              <a:rPr lang="en-US" sz="1600" b="0" i="0" dirty="0">
                <a:solidFill>
                  <a:srgbClr val="222222"/>
                </a:solidFill>
                <a:effectLst/>
              </a:rPr>
              <a:t>. </a:t>
            </a:r>
          </a:p>
          <a:p>
            <a:pPr marL="285750" indent="-285750" algn="l" fontAlgn="base">
              <a:spcBef>
                <a:spcPts val="600"/>
              </a:spcBef>
              <a:spcAft>
                <a:spcPts val="600"/>
              </a:spcAft>
              <a:buFont typeface="Arial" panose="020B0604020202020204" pitchFamily="34" charset="0"/>
              <a:buChar char="•"/>
            </a:pPr>
            <a:r>
              <a:rPr lang="en-US" sz="1600" b="0" i="0" dirty="0">
                <a:solidFill>
                  <a:srgbClr val="222222"/>
                </a:solidFill>
                <a:effectLst/>
              </a:rPr>
              <a:t>The second score would be the dot product of </a:t>
            </a:r>
            <a:r>
              <a:rPr lang="en-US" sz="1600" b="0" i="0" dirty="0">
                <a:solidFill>
                  <a:srgbClr val="B36AE2"/>
                </a:solidFill>
                <a:effectLst/>
              </a:rPr>
              <a:t>q1</a:t>
            </a:r>
            <a:r>
              <a:rPr lang="en-US" sz="1600" b="0" i="0" dirty="0">
                <a:solidFill>
                  <a:srgbClr val="222222"/>
                </a:solidFill>
                <a:effectLst/>
              </a:rPr>
              <a:t> and </a:t>
            </a:r>
            <a:r>
              <a:rPr lang="en-US" sz="1600" b="0" i="0" dirty="0">
                <a:solidFill>
                  <a:srgbClr val="F39019"/>
                </a:solidFill>
                <a:effectLst/>
              </a:rPr>
              <a:t>k2</a:t>
            </a:r>
            <a:r>
              <a:rPr lang="en-US" sz="1600" b="0" i="0" dirty="0">
                <a:solidFill>
                  <a:srgbClr val="222222"/>
                </a:solidFill>
                <a:effectLst/>
              </a:rPr>
              <a:t>.</a:t>
            </a:r>
          </a:p>
        </p:txBody>
      </p:sp>
      <p:pic>
        <p:nvPicPr>
          <p:cNvPr id="11" name="Picture 10">
            <a:extLst>
              <a:ext uri="{FF2B5EF4-FFF2-40B4-BE49-F238E27FC236}">
                <a16:creationId xmlns:a16="http://schemas.microsoft.com/office/drawing/2014/main" id="{CD83E6E0-0AAB-674F-641E-F7312DCAB8C8}"/>
              </a:ext>
            </a:extLst>
          </p:cNvPr>
          <p:cNvPicPr>
            <a:picLocks noChangeAspect="1"/>
          </p:cNvPicPr>
          <p:nvPr/>
        </p:nvPicPr>
        <p:blipFill>
          <a:blip r:embed="rId2"/>
          <a:stretch>
            <a:fillRect/>
          </a:stretch>
        </p:blipFill>
        <p:spPr>
          <a:xfrm>
            <a:off x="6807208" y="1788814"/>
            <a:ext cx="5106765" cy="2892391"/>
          </a:xfrm>
          <a:prstGeom prst="rect">
            <a:avLst/>
          </a:prstGeom>
        </p:spPr>
      </p:pic>
      <p:pic>
        <p:nvPicPr>
          <p:cNvPr id="14" name="Picture 13">
            <a:extLst>
              <a:ext uri="{FF2B5EF4-FFF2-40B4-BE49-F238E27FC236}">
                <a16:creationId xmlns:a16="http://schemas.microsoft.com/office/drawing/2014/main" id="{E989918B-C1BB-A8B0-6B6F-1375DD08300C}"/>
              </a:ext>
            </a:extLst>
          </p:cNvPr>
          <p:cNvPicPr>
            <a:picLocks noChangeAspect="1"/>
          </p:cNvPicPr>
          <p:nvPr/>
        </p:nvPicPr>
        <p:blipFill>
          <a:blip r:embed="rId3"/>
          <a:stretch>
            <a:fillRect/>
          </a:stretch>
        </p:blipFill>
        <p:spPr>
          <a:xfrm>
            <a:off x="11436178" y="6089650"/>
            <a:ext cx="650789" cy="648324"/>
          </a:xfrm>
          <a:prstGeom prst="rect">
            <a:avLst/>
          </a:prstGeom>
        </p:spPr>
      </p:pic>
    </p:spTree>
    <p:extLst>
      <p:ext uri="{BB962C8B-B14F-4D97-AF65-F5344CB8AC3E}">
        <p14:creationId xmlns:p14="http://schemas.microsoft.com/office/powerpoint/2010/main" val="409989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E9F9A-39DF-404D-FEC0-05F52634EE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9A057A-4421-0231-A78B-F14E8C85544E}"/>
              </a:ext>
            </a:extLst>
          </p:cNvPr>
          <p:cNvSpPr>
            <a:spLocks noGrp="1"/>
          </p:cNvSpPr>
          <p:nvPr>
            <p:ph type="title"/>
          </p:nvPr>
        </p:nvSpPr>
        <p:spPr/>
        <p:txBody>
          <a:bodyPr/>
          <a:lstStyle/>
          <a:p>
            <a:r>
              <a:rPr lang="en-US" dirty="0"/>
              <a:t>Key, Query, Value Vectors</a:t>
            </a:r>
          </a:p>
        </p:txBody>
      </p:sp>
      <p:sp>
        <p:nvSpPr>
          <p:cNvPr id="7" name="TextBox 6">
            <a:extLst>
              <a:ext uri="{FF2B5EF4-FFF2-40B4-BE49-F238E27FC236}">
                <a16:creationId xmlns:a16="http://schemas.microsoft.com/office/drawing/2014/main" id="{26B31D70-E9C0-3257-4485-9E20F1A48A38}"/>
              </a:ext>
            </a:extLst>
          </p:cNvPr>
          <p:cNvSpPr txBox="1"/>
          <p:nvPr/>
        </p:nvSpPr>
        <p:spPr>
          <a:xfrm>
            <a:off x="838200" y="1788814"/>
            <a:ext cx="5204254" cy="4878259"/>
          </a:xfrm>
          <a:prstGeom prst="rect">
            <a:avLst/>
          </a:prstGeom>
          <a:noFill/>
        </p:spPr>
        <p:txBody>
          <a:bodyPr wrap="square">
            <a:spAutoFit/>
          </a:bodyPr>
          <a:lstStyle/>
          <a:p>
            <a:pPr marL="285750" indent="-285750" algn="l" fontAlgn="base">
              <a:spcBef>
                <a:spcPts val="600"/>
              </a:spcBef>
              <a:spcAft>
                <a:spcPts val="600"/>
              </a:spcAft>
              <a:buFont typeface="Arial" panose="020B0604020202020204" pitchFamily="34" charset="0"/>
              <a:buChar char="•"/>
            </a:pPr>
            <a:r>
              <a:rPr lang="en-US" sz="1600" b="0" i="0" dirty="0">
                <a:solidFill>
                  <a:srgbClr val="222222"/>
                </a:solidFill>
                <a:effectLst/>
              </a:rPr>
              <a:t>The </a:t>
            </a:r>
            <a:r>
              <a:rPr lang="en-US" sz="1600" b="1" i="0" dirty="0">
                <a:solidFill>
                  <a:srgbClr val="222222"/>
                </a:solidFill>
                <a:effectLst/>
              </a:rPr>
              <a:t>third and fourth steps</a:t>
            </a:r>
            <a:r>
              <a:rPr lang="en-US" sz="1600" b="0" i="0" dirty="0">
                <a:solidFill>
                  <a:srgbClr val="222222"/>
                </a:solidFill>
                <a:effectLst/>
              </a:rPr>
              <a:t> are to divide the scores by 8 (the square root of the dimension of the key vectors used in the paper – 64. </a:t>
            </a:r>
          </a:p>
          <a:p>
            <a:pPr marL="285750" indent="-285750" algn="l" fontAlgn="base">
              <a:spcBef>
                <a:spcPts val="600"/>
              </a:spcBef>
              <a:spcAft>
                <a:spcPts val="600"/>
              </a:spcAft>
              <a:buFont typeface="Arial" panose="020B0604020202020204" pitchFamily="34" charset="0"/>
              <a:buChar char="•"/>
            </a:pPr>
            <a:r>
              <a:rPr lang="en-US" sz="1600" b="0" i="0" dirty="0">
                <a:solidFill>
                  <a:srgbClr val="222222"/>
                </a:solidFill>
                <a:effectLst/>
              </a:rPr>
              <a:t>This leads to having more stable gradients. </a:t>
            </a:r>
          </a:p>
          <a:p>
            <a:pPr marL="285750" indent="-285750" algn="l" fontAlgn="base">
              <a:spcBef>
                <a:spcPts val="600"/>
              </a:spcBef>
              <a:spcAft>
                <a:spcPts val="600"/>
              </a:spcAft>
              <a:buFont typeface="Arial" panose="020B0604020202020204" pitchFamily="34" charset="0"/>
              <a:buChar char="•"/>
            </a:pPr>
            <a:r>
              <a:rPr lang="en-US" sz="1600" b="0" i="0" dirty="0">
                <a:solidFill>
                  <a:srgbClr val="222222"/>
                </a:solidFill>
                <a:effectLst/>
              </a:rPr>
              <a:t>There could be other possible values here, but this is the default), then pass the result through a </a:t>
            </a:r>
            <a:r>
              <a:rPr lang="en-US" sz="1600" b="0" i="0" dirty="0" err="1">
                <a:solidFill>
                  <a:srgbClr val="222222"/>
                </a:solidFill>
                <a:effectLst/>
              </a:rPr>
              <a:t>softmax</a:t>
            </a:r>
            <a:r>
              <a:rPr lang="en-US" sz="1600" b="0" i="0" dirty="0">
                <a:solidFill>
                  <a:srgbClr val="222222"/>
                </a:solidFill>
                <a:effectLst/>
              </a:rPr>
              <a:t> operation. </a:t>
            </a:r>
          </a:p>
          <a:p>
            <a:pPr marL="285750" indent="-285750" algn="l" fontAlgn="base">
              <a:spcBef>
                <a:spcPts val="600"/>
              </a:spcBef>
              <a:spcAft>
                <a:spcPts val="600"/>
              </a:spcAft>
              <a:buFont typeface="Arial" panose="020B0604020202020204" pitchFamily="34" charset="0"/>
              <a:buChar char="•"/>
            </a:pPr>
            <a:r>
              <a:rPr lang="en-US" sz="1600" b="0" i="0" dirty="0" err="1">
                <a:solidFill>
                  <a:srgbClr val="222222"/>
                </a:solidFill>
                <a:effectLst/>
              </a:rPr>
              <a:t>Softmax</a:t>
            </a:r>
            <a:r>
              <a:rPr lang="en-US" sz="1600" b="0" i="0" dirty="0">
                <a:solidFill>
                  <a:srgbClr val="222222"/>
                </a:solidFill>
                <a:effectLst/>
              </a:rPr>
              <a:t> normalizes the scores so they’re all positive and add up to 1.</a:t>
            </a:r>
          </a:p>
          <a:p>
            <a:pPr marL="285750" indent="-285750" algn="l" fontAlgn="base">
              <a:spcBef>
                <a:spcPts val="600"/>
              </a:spcBef>
              <a:spcAft>
                <a:spcPts val="600"/>
              </a:spcAft>
              <a:buFont typeface="Arial" panose="020B0604020202020204" pitchFamily="34" charset="0"/>
              <a:buChar char="•"/>
            </a:pPr>
            <a:r>
              <a:rPr lang="en-US" sz="1600" dirty="0">
                <a:effectLst/>
              </a:rPr>
              <a:t>This </a:t>
            </a:r>
            <a:r>
              <a:rPr lang="en-US" sz="1600" dirty="0" err="1">
                <a:effectLst/>
              </a:rPr>
              <a:t>softmax</a:t>
            </a:r>
            <a:r>
              <a:rPr lang="en-US" sz="1600" dirty="0">
                <a:effectLst/>
              </a:rPr>
              <a:t> score determines how much each word will be expressed at this position. </a:t>
            </a:r>
          </a:p>
          <a:p>
            <a:pPr marL="285750" indent="-285750" algn="l" fontAlgn="base">
              <a:spcBef>
                <a:spcPts val="600"/>
              </a:spcBef>
              <a:spcAft>
                <a:spcPts val="600"/>
              </a:spcAft>
              <a:buFont typeface="Arial" panose="020B0604020202020204" pitchFamily="34" charset="0"/>
              <a:buChar char="•"/>
            </a:pPr>
            <a:r>
              <a:rPr lang="en-US" sz="1600" dirty="0">
                <a:effectLst/>
              </a:rPr>
              <a:t>Clearly the word at this position will have the highest </a:t>
            </a:r>
            <a:r>
              <a:rPr lang="en-US" sz="1600" dirty="0" err="1">
                <a:effectLst/>
              </a:rPr>
              <a:t>softmax</a:t>
            </a:r>
            <a:r>
              <a:rPr lang="en-US" sz="1600" dirty="0">
                <a:effectLst/>
              </a:rPr>
              <a:t> score, but sometimes it’s useful to attend to another word that is relevant to the current word.</a:t>
            </a:r>
          </a:p>
          <a:p>
            <a:pPr>
              <a:buNone/>
            </a:pPr>
            <a:br>
              <a:rPr lang="en-US" sz="1600" dirty="0">
                <a:effectLst/>
              </a:rPr>
            </a:br>
            <a:endParaRPr lang="en-US" sz="1600" b="0" i="0" dirty="0">
              <a:solidFill>
                <a:srgbClr val="222222"/>
              </a:solidFill>
              <a:effectLst/>
            </a:endParaRPr>
          </a:p>
        </p:txBody>
      </p:sp>
      <p:pic>
        <p:nvPicPr>
          <p:cNvPr id="4" name="Picture 3">
            <a:extLst>
              <a:ext uri="{FF2B5EF4-FFF2-40B4-BE49-F238E27FC236}">
                <a16:creationId xmlns:a16="http://schemas.microsoft.com/office/drawing/2014/main" id="{B5902E70-7A4D-9A48-93E5-4A6D2DC8F247}"/>
              </a:ext>
            </a:extLst>
          </p:cNvPr>
          <p:cNvPicPr>
            <a:picLocks noChangeAspect="1"/>
          </p:cNvPicPr>
          <p:nvPr/>
        </p:nvPicPr>
        <p:blipFill>
          <a:blip r:embed="rId2"/>
          <a:stretch>
            <a:fillRect/>
          </a:stretch>
        </p:blipFill>
        <p:spPr>
          <a:xfrm>
            <a:off x="6890533" y="1788814"/>
            <a:ext cx="4194653" cy="3005906"/>
          </a:xfrm>
          <a:prstGeom prst="rect">
            <a:avLst/>
          </a:prstGeom>
        </p:spPr>
      </p:pic>
      <p:pic>
        <p:nvPicPr>
          <p:cNvPr id="10" name="Picture 9">
            <a:extLst>
              <a:ext uri="{FF2B5EF4-FFF2-40B4-BE49-F238E27FC236}">
                <a16:creationId xmlns:a16="http://schemas.microsoft.com/office/drawing/2014/main" id="{1168A11E-D2DA-2EA0-C271-ABB676E25A48}"/>
              </a:ext>
            </a:extLst>
          </p:cNvPr>
          <p:cNvPicPr>
            <a:picLocks noChangeAspect="1"/>
          </p:cNvPicPr>
          <p:nvPr/>
        </p:nvPicPr>
        <p:blipFill>
          <a:blip r:embed="rId3"/>
          <a:stretch>
            <a:fillRect/>
          </a:stretch>
        </p:blipFill>
        <p:spPr>
          <a:xfrm>
            <a:off x="11436178" y="6089650"/>
            <a:ext cx="650789" cy="648324"/>
          </a:xfrm>
          <a:prstGeom prst="rect">
            <a:avLst/>
          </a:prstGeom>
        </p:spPr>
      </p:pic>
    </p:spTree>
    <p:extLst>
      <p:ext uri="{BB962C8B-B14F-4D97-AF65-F5344CB8AC3E}">
        <p14:creationId xmlns:p14="http://schemas.microsoft.com/office/powerpoint/2010/main" val="1459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3F21B-3EE8-EAB8-4BC7-07D973012A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46341D-B42E-A87A-A3D6-EA0E9A8FB244}"/>
              </a:ext>
            </a:extLst>
          </p:cNvPr>
          <p:cNvSpPr>
            <a:spLocks noGrp="1"/>
          </p:cNvSpPr>
          <p:nvPr>
            <p:ph type="title"/>
          </p:nvPr>
        </p:nvSpPr>
        <p:spPr/>
        <p:txBody>
          <a:bodyPr/>
          <a:lstStyle/>
          <a:p>
            <a:r>
              <a:rPr lang="en-US" dirty="0"/>
              <a:t>Key, Query, Value Vectors</a:t>
            </a:r>
          </a:p>
        </p:txBody>
      </p:sp>
      <p:sp>
        <p:nvSpPr>
          <p:cNvPr id="7" name="TextBox 6">
            <a:extLst>
              <a:ext uri="{FF2B5EF4-FFF2-40B4-BE49-F238E27FC236}">
                <a16:creationId xmlns:a16="http://schemas.microsoft.com/office/drawing/2014/main" id="{C0198F61-A679-946E-AD2E-24750C96F9BA}"/>
              </a:ext>
            </a:extLst>
          </p:cNvPr>
          <p:cNvSpPr txBox="1"/>
          <p:nvPr/>
        </p:nvSpPr>
        <p:spPr>
          <a:xfrm>
            <a:off x="838200" y="1788814"/>
            <a:ext cx="5204254" cy="4801314"/>
          </a:xfrm>
          <a:prstGeom prst="rect">
            <a:avLst/>
          </a:prstGeom>
          <a:noFill/>
        </p:spPr>
        <p:txBody>
          <a:bodyPr wrap="square">
            <a:spAutoFit/>
          </a:bodyPr>
          <a:lstStyle/>
          <a:p>
            <a:pPr marL="285750" indent="-285750" algn="l" fontAlgn="base">
              <a:spcBef>
                <a:spcPts val="600"/>
              </a:spcBef>
              <a:spcAft>
                <a:spcPts val="600"/>
              </a:spcAft>
              <a:buFont typeface="Arial" panose="020B0604020202020204" pitchFamily="34" charset="0"/>
              <a:buChar char="•"/>
            </a:pPr>
            <a:r>
              <a:rPr lang="en-US" sz="1600" b="1" i="0" dirty="0">
                <a:solidFill>
                  <a:srgbClr val="222222"/>
                </a:solidFill>
                <a:effectLst/>
              </a:rPr>
              <a:t>The fifth step </a:t>
            </a:r>
            <a:r>
              <a:rPr lang="en-US" sz="1600" b="0" i="0" dirty="0">
                <a:solidFill>
                  <a:srgbClr val="222222"/>
                </a:solidFill>
                <a:effectLst/>
              </a:rPr>
              <a:t>is to multiply each value vector by the </a:t>
            </a:r>
            <a:r>
              <a:rPr lang="en-US" sz="1600" b="0" i="0" dirty="0" err="1">
                <a:solidFill>
                  <a:srgbClr val="222222"/>
                </a:solidFill>
                <a:effectLst/>
              </a:rPr>
              <a:t>softmax</a:t>
            </a:r>
            <a:r>
              <a:rPr lang="en-US" sz="1600" b="0" i="0" dirty="0">
                <a:solidFill>
                  <a:srgbClr val="222222"/>
                </a:solidFill>
                <a:effectLst/>
              </a:rPr>
              <a:t> score (in preparation to sum them up). </a:t>
            </a:r>
          </a:p>
          <a:p>
            <a:pPr marL="285750" indent="-285750" algn="l" fontAlgn="base">
              <a:spcBef>
                <a:spcPts val="600"/>
              </a:spcBef>
              <a:spcAft>
                <a:spcPts val="600"/>
              </a:spcAft>
              <a:buFont typeface="Arial" panose="020B0604020202020204" pitchFamily="34" charset="0"/>
              <a:buChar char="•"/>
            </a:pPr>
            <a:r>
              <a:rPr lang="en-US" sz="1600" b="0" i="0" dirty="0">
                <a:solidFill>
                  <a:srgbClr val="222222"/>
                </a:solidFill>
                <a:effectLst/>
              </a:rPr>
              <a:t>The intuition here is to keep intact the values of the word(s) we want to focus on and drown-out irrelevant words (by multiplying them by tiny numbers like 0.001, for example).</a:t>
            </a:r>
          </a:p>
          <a:p>
            <a:pPr marL="285750" indent="-285750" algn="l" fontAlgn="base">
              <a:spcBef>
                <a:spcPts val="600"/>
              </a:spcBef>
              <a:spcAft>
                <a:spcPts val="600"/>
              </a:spcAft>
              <a:buFont typeface="Arial" panose="020B0604020202020204" pitchFamily="34" charset="0"/>
              <a:buChar char="•"/>
            </a:pPr>
            <a:r>
              <a:rPr lang="en-US" sz="1600" b="1" i="0" dirty="0">
                <a:solidFill>
                  <a:srgbClr val="222222"/>
                </a:solidFill>
                <a:effectLst/>
              </a:rPr>
              <a:t>The sixth step </a:t>
            </a:r>
            <a:r>
              <a:rPr lang="en-US" sz="1600" b="0" i="0" dirty="0">
                <a:solidFill>
                  <a:srgbClr val="222222"/>
                </a:solidFill>
                <a:effectLst/>
              </a:rPr>
              <a:t>is to sum up the weighted value vectors. This produces the output of the self-attention layer at this position (for the first word).</a:t>
            </a:r>
          </a:p>
          <a:p>
            <a:pPr fontAlgn="base">
              <a:spcBef>
                <a:spcPts val="600"/>
              </a:spcBef>
              <a:spcAft>
                <a:spcPts val="600"/>
              </a:spcAft>
            </a:pPr>
            <a:r>
              <a:rPr lang="en-US" sz="1600" dirty="0">
                <a:solidFill>
                  <a:srgbClr val="222222"/>
                </a:solidFill>
              </a:rPr>
              <a:t>That concludes the self-attention calculation. The resulting vector is one we can send along to the feed-forward neural network. </a:t>
            </a:r>
          </a:p>
          <a:p>
            <a:pPr fontAlgn="base">
              <a:spcBef>
                <a:spcPts val="600"/>
              </a:spcBef>
              <a:spcAft>
                <a:spcPts val="600"/>
              </a:spcAft>
            </a:pPr>
            <a:r>
              <a:rPr lang="en-US" sz="1600" dirty="0">
                <a:solidFill>
                  <a:srgbClr val="222222"/>
                </a:solidFill>
              </a:rPr>
              <a:t>In the actual implementation, however, this calculation is done in matrix form for faster processing. </a:t>
            </a:r>
          </a:p>
          <a:p>
            <a:pPr fontAlgn="base">
              <a:spcBef>
                <a:spcPts val="600"/>
              </a:spcBef>
              <a:spcAft>
                <a:spcPts val="600"/>
              </a:spcAft>
            </a:pPr>
            <a:r>
              <a:rPr lang="en-US" sz="1600" dirty="0">
                <a:solidFill>
                  <a:srgbClr val="222222"/>
                </a:solidFill>
              </a:rPr>
              <a:t>So let’s look at that now that we’ve seen the intuition of the calculation on the word level.</a:t>
            </a:r>
          </a:p>
        </p:txBody>
      </p:sp>
      <p:pic>
        <p:nvPicPr>
          <p:cNvPr id="5" name="Picture 4">
            <a:extLst>
              <a:ext uri="{FF2B5EF4-FFF2-40B4-BE49-F238E27FC236}">
                <a16:creationId xmlns:a16="http://schemas.microsoft.com/office/drawing/2014/main" id="{71907574-7FC4-3421-9467-144967A0D49C}"/>
              </a:ext>
            </a:extLst>
          </p:cNvPr>
          <p:cNvPicPr>
            <a:picLocks noChangeAspect="1"/>
          </p:cNvPicPr>
          <p:nvPr/>
        </p:nvPicPr>
        <p:blipFill>
          <a:blip r:embed="rId2"/>
          <a:stretch>
            <a:fillRect/>
          </a:stretch>
        </p:blipFill>
        <p:spPr>
          <a:xfrm>
            <a:off x="7742908" y="1788814"/>
            <a:ext cx="3898282" cy="3842952"/>
          </a:xfrm>
          <a:prstGeom prst="rect">
            <a:avLst/>
          </a:prstGeom>
        </p:spPr>
      </p:pic>
      <p:pic>
        <p:nvPicPr>
          <p:cNvPr id="10" name="Picture 9">
            <a:extLst>
              <a:ext uri="{FF2B5EF4-FFF2-40B4-BE49-F238E27FC236}">
                <a16:creationId xmlns:a16="http://schemas.microsoft.com/office/drawing/2014/main" id="{3C20C4ED-5C09-CB2B-BD60-132708E1A304}"/>
              </a:ext>
            </a:extLst>
          </p:cNvPr>
          <p:cNvPicPr>
            <a:picLocks noChangeAspect="1"/>
          </p:cNvPicPr>
          <p:nvPr/>
        </p:nvPicPr>
        <p:blipFill>
          <a:blip r:embed="rId3"/>
          <a:stretch>
            <a:fillRect/>
          </a:stretch>
        </p:blipFill>
        <p:spPr>
          <a:xfrm>
            <a:off x="11436178" y="6089650"/>
            <a:ext cx="650789" cy="648324"/>
          </a:xfrm>
          <a:prstGeom prst="rect">
            <a:avLst/>
          </a:prstGeom>
        </p:spPr>
      </p:pic>
    </p:spTree>
    <p:extLst>
      <p:ext uri="{BB962C8B-B14F-4D97-AF65-F5344CB8AC3E}">
        <p14:creationId xmlns:p14="http://schemas.microsoft.com/office/powerpoint/2010/main" val="96162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85C9-2E91-A142-1D8D-59D17B0C226E}"/>
              </a:ext>
            </a:extLst>
          </p:cNvPr>
          <p:cNvSpPr>
            <a:spLocks noGrp="1"/>
          </p:cNvSpPr>
          <p:nvPr>
            <p:ph type="title"/>
          </p:nvPr>
        </p:nvSpPr>
        <p:spPr/>
        <p:txBody>
          <a:bodyPr>
            <a:normAutofit/>
          </a:bodyPr>
          <a:lstStyle/>
          <a:p>
            <a:pPr fontAlgn="base">
              <a:spcAft>
                <a:spcPts val="1125"/>
              </a:spcAft>
            </a:pPr>
            <a:r>
              <a:rPr lang="en-US" dirty="0"/>
              <a:t>Matrix Calculation of Self-Attention</a:t>
            </a:r>
          </a:p>
        </p:txBody>
      </p:sp>
      <p:sp>
        <p:nvSpPr>
          <p:cNvPr id="3" name="Content Placeholder 2">
            <a:extLst>
              <a:ext uri="{FF2B5EF4-FFF2-40B4-BE49-F238E27FC236}">
                <a16:creationId xmlns:a16="http://schemas.microsoft.com/office/drawing/2014/main" id="{F8B5E121-E564-6DF6-861B-A5CA59FF644B}"/>
              </a:ext>
            </a:extLst>
          </p:cNvPr>
          <p:cNvSpPr>
            <a:spLocks noGrp="1"/>
          </p:cNvSpPr>
          <p:nvPr>
            <p:ph idx="1"/>
          </p:nvPr>
        </p:nvSpPr>
        <p:spPr>
          <a:xfrm>
            <a:off x="838200" y="1706007"/>
            <a:ext cx="4790303" cy="4991039"/>
          </a:xfrm>
        </p:spPr>
        <p:txBody>
          <a:bodyPr>
            <a:normAutofit/>
          </a:bodyPr>
          <a:lstStyle/>
          <a:p>
            <a:pPr marL="0" indent="0">
              <a:buNone/>
            </a:pPr>
            <a:r>
              <a:rPr lang="en-US" sz="1600" b="1" i="0" dirty="0">
                <a:solidFill>
                  <a:srgbClr val="222222"/>
                </a:solidFill>
                <a:effectLst/>
                <a:latin typeface="Helvetica" panose="020B0604020202020204" pitchFamily="34" charset="0"/>
              </a:rPr>
              <a:t>The first step</a:t>
            </a:r>
            <a:r>
              <a:rPr lang="en-US" sz="1600" b="0" i="0" dirty="0">
                <a:solidFill>
                  <a:srgbClr val="222222"/>
                </a:solidFill>
                <a:effectLst/>
                <a:latin typeface="Helvetica" panose="020B0604020202020204" pitchFamily="34" charset="0"/>
              </a:rPr>
              <a:t> is to calculate the Query, Key, and Value matrices. </a:t>
            </a:r>
          </a:p>
          <a:p>
            <a:pPr marL="0" indent="0">
              <a:buNone/>
            </a:pPr>
            <a:r>
              <a:rPr lang="en-US" sz="1600" b="0" i="0" dirty="0">
                <a:solidFill>
                  <a:srgbClr val="222222"/>
                </a:solidFill>
                <a:effectLst/>
                <a:latin typeface="Helvetica" panose="020B0604020202020204" pitchFamily="34" charset="0"/>
              </a:rPr>
              <a:t>We do that by packing our embeddings into a matrix </a:t>
            </a:r>
            <a:r>
              <a:rPr lang="en-US" sz="1600" b="0" i="0" dirty="0">
                <a:solidFill>
                  <a:srgbClr val="70BF41"/>
                </a:solidFill>
                <a:effectLst/>
                <a:latin typeface="Helvetica" panose="020B0604020202020204" pitchFamily="34" charset="0"/>
              </a:rPr>
              <a:t>X</a:t>
            </a:r>
            <a:r>
              <a:rPr lang="en-US" sz="1600" b="0" i="0" dirty="0">
                <a:solidFill>
                  <a:srgbClr val="222222"/>
                </a:solidFill>
                <a:effectLst/>
                <a:latin typeface="Helvetica" panose="020B0604020202020204" pitchFamily="34" charset="0"/>
              </a:rPr>
              <a:t>, and multiplying it by the weight matrices we’ve trained (</a:t>
            </a:r>
            <a:r>
              <a:rPr lang="en-US" sz="1600" b="0" i="0" dirty="0">
                <a:solidFill>
                  <a:srgbClr val="B36AE2"/>
                </a:solidFill>
                <a:effectLst/>
                <a:latin typeface="Helvetica" panose="020B0604020202020204" pitchFamily="34" charset="0"/>
              </a:rPr>
              <a:t>WQ</a:t>
            </a:r>
            <a:r>
              <a:rPr lang="en-US" sz="1600" b="0" i="0" dirty="0">
                <a:solidFill>
                  <a:srgbClr val="222222"/>
                </a:solidFill>
                <a:effectLst/>
                <a:latin typeface="Helvetica" panose="020B0604020202020204" pitchFamily="34" charset="0"/>
              </a:rPr>
              <a:t>, </a:t>
            </a:r>
            <a:r>
              <a:rPr lang="en-US" sz="1600" b="0" i="0" dirty="0">
                <a:solidFill>
                  <a:srgbClr val="F39019"/>
                </a:solidFill>
                <a:effectLst/>
                <a:latin typeface="Helvetica" panose="020B0604020202020204" pitchFamily="34" charset="0"/>
              </a:rPr>
              <a:t>WK</a:t>
            </a:r>
            <a:r>
              <a:rPr lang="en-US" sz="1600" b="0" i="0" dirty="0">
                <a:solidFill>
                  <a:srgbClr val="222222"/>
                </a:solidFill>
                <a:effectLst/>
                <a:latin typeface="Helvetica" panose="020B0604020202020204" pitchFamily="34" charset="0"/>
              </a:rPr>
              <a:t>, </a:t>
            </a:r>
            <a:r>
              <a:rPr lang="en-US" sz="1600" b="0" i="0" dirty="0">
                <a:solidFill>
                  <a:srgbClr val="5CBCE9"/>
                </a:solidFill>
                <a:effectLst/>
                <a:latin typeface="Helvetica" panose="020B0604020202020204" pitchFamily="34" charset="0"/>
              </a:rPr>
              <a:t>WV</a:t>
            </a:r>
            <a:r>
              <a:rPr lang="en-US" sz="1600" b="0" i="0" dirty="0">
                <a:solidFill>
                  <a:srgbClr val="222222"/>
                </a:solidFill>
                <a:effectLst/>
                <a:latin typeface="Helvetica" panose="020B0604020202020204" pitchFamily="34" charset="0"/>
              </a:rPr>
              <a:t>).</a:t>
            </a:r>
            <a:endParaRPr lang="en-US" sz="1600" dirty="0"/>
          </a:p>
        </p:txBody>
      </p:sp>
      <p:pic>
        <p:nvPicPr>
          <p:cNvPr id="5" name="Picture 4">
            <a:extLst>
              <a:ext uri="{FF2B5EF4-FFF2-40B4-BE49-F238E27FC236}">
                <a16:creationId xmlns:a16="http://schemas.microsoft.com/office/drawing/2014/main" id="{24A5C33B-95E2-90D4-6518-1B1021160254}"/>
              </a:ext>
            </a:extLst>
          </p:cNvPr>
          <p:cNvPicPr>
            <a:picLocks noChangeAspect="1"/>
          </p:cNvPicPr>
          <p:nvPr/>
        </p:nvPicPr>
        <p:blipFill>
          <a:blip r:embed="rId2"/>
          <a:stretch>
            <a:fillRect/>
          </a:stretch>
        </p:blipFill>
        <p:spPr>
          <a:xfrm>
            <a:off x="6205121" y="1706007"/>
            <a:ext cx="5148679" cy="3965075"/>
          </a:xfrm>
          <a:prstGeom prst="rect">
            <a:avLst/>
          </a:prstGeom>
        </p:spPr>
      </p:pic>
      <p:pic>
        <p:nvPicPr>
          <p:cNvPr id="7" name="Picture 6">
            <a:extLst>
              <a:ext uri="{FF2B5EF4-FFF2-40B4-BE49-F238E27FC236}">
                <a16:creationId xmlns:a16="http://schemas.microsoft.com/office/drawing/2014/main" id="{D91BFDA3-C82C-CE15-E839-1F49D64DD77D}"/>
              </a:ext>
            </a:extLst>
          </p:cNvPr>
          <p:cNvPicPr>
            <a:picLocks noChangeAspect="1"/>
          </p:cNvPicPr>
          <p:nvPr/>
        </p:nvPicPr>
        <p:blipFill>
          <a:blip r:embed="rId3"/>
          <a:stretch>
            <a:fillRect/>
          </a:stretch>
        </p:blipFill>
        <p:spPr>
          <a:xfrm>
            <a:off x="11436178" y="6089650"/>
            <a:ext cx="650789" cy="648324"/>
          </a:xfrm>
          <a:prstGeom prst="rect">
            <a:avLst/>
          </a:prstGeom>
        </p:spPr>
      </p:pic>
    </p:spTree>
    <p:extLst>
      <p:ext uri="{BB962C8B-B14F-4D97-AF65-F5344CB8AC3E}">
        <p14:creationId xmlns:p14="http://schemas.microsoft.com/office/powerpoint/2010/main" val="3409809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B919F-07CD-D0D2-E2D6-2D8F42EF7C62}"/>
              </a:ext>
            </a:extLst>
          </p:cNvPr>
          <p:cNvSpPr>
            <a:spLocks noGrp="1"/>
          </p:cNvSpPr>
          <p:nvPr>
            <p:ph type="title"/>
          </p:nvPr>
        </p:nvSpPr>
        <p:spPr/>
        <p:txBody>
          <a:bodyPr/>
          <a:lstStyle/>
          <a:p>
            <a:r>
              <a:rPr lang="en-US" dirty="0"/>
              <a:t>Matrix Calculation of Self-Attention</a:t>
            </a:r>
          </a:p>
        </p:txBody>
      </p:sp>
      <p:sp>
        <p:nvSpPr>
          <p:cNvPr id="3" name="Content Placeholder 2">
            <a:extLst>
              <a:ext uri="{FF2B5EF4-FFF2-40B4-BE49-F238E27FC236}">
                <a16:creationId xmlns:a16="http://schemas.microsoft.com/office/drawing/2014/main" id="{01B36BF9-79CC-9EE9-A627-B99C1753BCEC}"/>
              </a:ext>
            </a:extLst>
          </p:cNvPr>
          <p:cNvSpPr>
            <a:spLocks noGrp="1"/>
          </p:cNvSpPr>
          <p:nvPr>
            <p:ph idx="1"/>
          </p:nvPr>
        </p:nvSpPr>
        <p:spPr>
          <a:xfrm>
            <a:off x="838200" y="1706007"/>
            <a:ext cx="10515600" cy="1722993"/>
          </a:xfrm>
        </p:spPr>
        <p:txBody>
          <a:bodyPr/>
          <a:lstStyle/>
          <a:p>
            <a:pPr marL="0" indent="0">
              <a:buNone/>
            </a:pPr>
            <a:r>
              <a:rPr lang="en-US" b="1" i="0" dirty="0">
                <a:solidFill>
                  <a:srgbClr val="222222"/>
                </a:solidFill>
                <a:effectLst/>
              </a:rPr>
              <a:t>Finally</a:t>
            </a:r>
            <a:r>
              <a:rPr lang="en-US" b="0" i="0" dirty="0">
                <a:solidFill>
                  <a:srgbClr val="222222"/>
                </a:solidFill>
                <a:effectLst/>
              </a:rPr>
              <a:t>, since we’re dealing with matrices, we can condense steps two through six in one formula to calculate the outputs of the self-attention layer.</a:t>
            </a:r>
            <a:endParaRPr lang="en-US" dirty="0"/>
          </a:p>
        </p:txBody>
      </p:sp>
      <p:pic>
        <p:nvPicPr>
          <p:cNvPr id="5" name="Picture 4">
            <a:extLst>
              <a:ext uri="{FF2B5EF4-FFF2-40B4-BE49-F238E27FC236}">
                <a16:creationId xmlns:a16="http://schemas.microsoft.com/office/drawing/2014/main" id="{8C8C5556-DF7D-7A06-6F3F-7E61CD09A1CC}"/>
              </a:ext>
            </a:extLst>
          </p:cNvPr>
          <p:cNvPicPr>
            <a:picLocks noChangeAspect="1"/>
          </p:cNvPicPr>
          <p:nvPr/>
        </p:nvPicPr>
        <p:blipFill>
          <a:blip r:embed="rId2"/>
          <a:stretch>
            <a:fillRect/>
          </a:stretch>
        </p:blipFill>
        <p:spPr>
          <a:xfrm>
            <a:off x="3639064" y="2860968"/>
            <a:ext cx="4616636" cy="2519887"/>
          </a:xfrm>
          <a:prstGeom prst="rect">
            <a:avLst/>
          </a:prstGeom>
        </p:spPr>
      </p:pic>
      <p:pic>
        <p:nvPicPr>
          <p:cNvPr id="7" name="Picture 6">
            <a:extLst>
              <a:ext uri="{FF2B5EF4-FFF2-40B4-BE49-F238E27FC236}">
                <a16:creationId xmlns:a16="http://schemas.microsoft.com/office/drawing/2014/main" id="{6B8A2FCC-CB5D-C03E-DE48-F5A4AC459C46}"/>
              </a:ext>
            </a:extLst>
          </p:cNvPr>
          <p:cNvPicPr>
            <a:picLocks noChangeAspect="1"/>
          </p:cNvPicPr>
          <p:nvPr/>
        </p:nvPicPr>
        <p:blipFill>
          <a:blip r:embed="rId3"/>
          <a:stretch>
            <a:fillRect/>
          </a:stretch>
        </p:blipFill>
        <p:spPr>
          <a:xfrm>
            <a:off x="11436178" y="6089650"/>
            <a:ext cx="650789" cy="648324"/>
          </a:xfrm>
          <a:prstGeom prst="rect">
            <a:avLst/>
          </a:prstGeom>
        </p:spPr>
      </p:pic>
    </p:spTree>
    <p:extLst>
      <p:ext uri="{BB962C8B-B14F-4D97-AF65-F5344CB8AC3E}">
        <p14:creationId xmlns:p14="http://schemas.microsoft.com/office/powerpoint/2010/main" val="1041566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518E6-DD7D-FDE0-FA4E-B2185C0F2063}"/>
              </a:ext>
            </a:extLst>
          </p:cNvPr>
          <p:cNvSpPr>
            <a:spLocks noGrp="1"/>
          </p:cNvSpPr>
          <p:nvPr>
            <p:ph type="title"/>
          </p:nvPr>
        </p:nvSpPr>
        <p:spPr/>
        <p:txBody>
          <a:bodyPr/>
          <a:lstStyle/>
          <a:p>
            <a:r>
              <a:rPr lang="en-US" dirty="0"/>
              <a:t>Multi-Head Attention</a:t>
            </a:r>
          </a:p>
        </p:txBody>
      </p:sp>
      <p:pic>
        <p:nvPicPr>
          <p:cNvPr id="5" name="Content Placeholder 4">
            <a:extLst>
              <a:ext uri="{FF2B5EF4-FFF2-40B4-BE49-F238E27FC236}">
                <a16:creationId xmlns:a16="http://schemas.microsoft.com/office/drawing/2014/main" id="{660635D3-D75F-11F4-F09B-9299FD172A92}"/>
              </a:ext>
            </a:extLst>
          </p:cNvPr>
          <p:cNvPicPr>
            <a:picLocks noGrp="1" noChangeAspect="1"/>
          </p:cNvPicPr>
          <p:nvPr>
            <p:ph idx="1"/>
          </p:nvPr>
        </p:nvPicPr>
        <p:blipFill>
          <a:blip r:embed="rId2"/>
          <a:stretch>
            <a:fillRect/>
          </a:stretch>
        </p:blipFill>
        <p:spPr>
          <a:xfrm>
            <a:off x="6280614" y="1706563"/>
            <a:ext cx="5073186" cy="2828367"/>
          </a:xfrm>
        </p:spPr>
      </p:pic>
      <p:sp>
        <p:nvSpPr>
          <p:cNvPr id="9" name="TextBox 8">
            <a:extLst>
              <a:ext uri="{FF2B5EF4-FFF2-40B4-BE49-F238E27FC236}">
                <a16:creationId xmlns:a16="http://schemas.microsoft.com/office/drawing/2014/main" id="{4BB4B912-E1E2-C365-58B4-0E80973B6302}"/>
              </a:ext>
            </a:extLst>
          </p:cNvPr>
          <p:cNvSpPr txBox="1"/>
          <p:nvPr/>
        </p:nvSpPr>
        <p:spPr>
          <a:xfrm>
            <a:off x="838200" y="1634354"/>
            <a:ext cx="5191897" cy="2872581"/>
          </a:xfrm>
          <a:prstGeom prst="rect">
            <a:avLst/>
          </a:prstGeom>
          <a:noFill/>
        </p:spPr>
        <p:txBody>
          <a:bodyPr wrap="square">
            <a:spAutoFit/>
          </a:bodyPr>
          <a:lstStyle/>
          <a:p>
            <a:pPr algn="l" fontAlgn="base">
              <a:spcBef>
                <a:spcPts val="1125"/>
              </a:spcBef>
              <a:spcAft>
                <a:spcPts val="1125"/>
              </a:spcAft>
              <a:buNone/>
            </a:pPr>
            <a:r>
              <a:rPr lang="en-US" sz="1600" b="0" i="0" dirty="0">
                <a:solidFill>
                  <a:srgbClr val="222222"/>
                </a:solidFill>
                <a:effectLst/>
              </a:rPr>
              <a:t>The paper further refined the self-attention layer by adding a mechanism called “multi-headed” attention. This improves the performance of the attention layer in two ways:</a:t>
            </a:r>
          </a:p>
          <a:p>
            <a:pPr algn="l" fontAlgn="base">
              <a:spcBef>
                <a:spcPts val="1125"/>
              </a:spcBef>
              <a:spcAft>
                <a:spcPts val="1125"/>
              </a:spcAft>
              <a:buFont typeface="+mj-lt"/>
              <a:buAutoNum type="arabicPeriod"/>
            </a:pPr>
            <a:r>
              <a:rPr lang="en-US" sz="1600" b="0" i="0" dirty="0">
                <a:solidFill>
                  <a:srgbClr val="222222"/>
                </a:solidFill>
                <a:effectLst/>
              </a:rPr>
              <a:t>It expands the model’s ability to focus on different positions. For example,  z1 contains a little bit of every other encoding, but it could be dominated by the actual word itself. </a:t>
            </a:r>
          </a:p>
          <a:p>
            <a:pPr algn="l" fontAlgn="base">
              <a:spcBef>
                <a:spcPts val="1125"/>
              </a:spcBef>
              <a:spcAft>
                <a:spcPts val="1125"/>
              </a:spcAft>
              <a:buFont typeface="+mj-lt"/>
              <a:buAutoNum type="arabicPeriod"/>
            </a:pPr>
            <a:r>
              <a:rPr lang="en-US" sz="1600" b="0" i="0" dirty="0">
                <a:solidFill>
                  <a:srgbClr val="222222"/>
                </a:solidFill>
                <a:effectLst/>
              </a:rPr>
              <a:t>It gives the attention layer multiple “representation subspaces</a:t>
            </a:r>
          </a:p>
        </p:txBody>
      </p:sp>
      <p:pic>
        <p:nvPicPr>
          <p:cNvPr id="10" name="Picture 9">
            <a:extLst>
              <a:ext uri="{FF2B5EF4-FFF2-40B4-BE49-F238E27FC236}">
                <a16:creationId xmlns:a16="http://schemas.microsoft.com/office/drawing/2014/main" id="{DD786BBF-526B-6A15-5720-EC9D88FF8D90}"/>
              </a:ext>
            </a:extLst>
          </p:cNvPr>
          <p:cNvPicPr>
            <a:picLocks noChangeAspect="1"/>
          </p:cNvPicPr>
          <p:nvPr/>
        </p:nvPicPr>
        <p:blipFill>
          <a:blip r:embed="rId3"/>
          <a:stretch>
            <a:fillRect/>
          </a:stretch>
        </p:blipFill>
        <p:spPr>
          <a:xfrm>
            <a:off x="11436178" y="6089650"/>
            <a:ext cx="650789" cy="648324"/>
          </a:xfrm>
          <a:prstGeom prst="rect">
            <a:avLst/>
          </a:prstGeom>
        </p:spPr>
      </p:pic>
    </p:spTree>
    <p:extLst>
      <p:ext uri="{BB962C8B-B14F-4D97-AF65-F5344CB8AC3E}">
        <p14:creationId xmlns:p14="http://schemas.microsoft.com/office/powerpoint/2010/main" val="1919245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1167</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Helvetica</vt:lpstr>
      <vt:lpstr>Office Theme</vt:lpstr>
      <vt:lpstr>How Does Self Attention Work</vt:lpstr>
      <vt:lpstr>Self-Attention</vt:lpstr>
      <vt:lpstr>Key, Query, Value Vectors</vt:lpstr>
      <vt:lpstr>Key, Query, Value Vectors</vt:lpstr>
      <vt:lpstr>Key, Query, Value Vectors</vt:lpstr>
      <vt:lpstr>Key, Query, Value Vectors</vt:lpstr>
      <vt:lpstr>Matrix Calculation of Self-Attention</vt:lpstr>
      <vt:lpstr>Matrix Calculation of Self-Attention</vt:lpstr>
      <vt:lpstr>Multi-Head Attention</vt:lpstr>
      <vt:lpstr>Positional Encoding</vt:lpstr>
      <vt:lpstr>The Residual Connections</vt:lpstr>
      <vt:lpstr>The Residual Connections</vt:lpstr>
      <vt:lpstr>Layer Normalization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Fasha</dc:creator>
  <cp:lastModifiedBy>Mohammed Fasha</cp:lastModifiedBy>
  <cp:revision>1</cp:revision>
  <dcterms:created xsi:type="dcterms:W3CDTF">2025-05-13T04:17:30Z</dcterms:created>
  <dcterms:modified xsi:type="dcterms:W3CDTF">2025-05-13T04:18:16Z</dcterms:modified>
</cp:coreProperties>
</file>