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60" r:id="rId4"/>
    <p:sldId id="271" r:id="rId5"/>
    <p:sldId id="262" r:id="rId6"/>
    <p:sldId id="278" r:id="rId7"/>
    <p:sldId id="279" r:id="rId8"/>
    <p:sldId id="280" r:id="rId9"/>
    <p:sldId id="281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168" y="228"/>
      </p:cViewPr>
      <p:guideLst>
        <p:guide orient="horz" pos="4020"/>
        <p:guide orient="horz" pos="4247"/>
        <p:guide pos="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B82FB-B15A-4407-8DEA-2D19F596754F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11802-7BC1-4CFA-AD1F-A8F1ACD7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4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11802-7BC1-4CFA-AD1F-A8F1ACD7EB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0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11802-7BC1-4CFA-AD1F-A8F1ACD7EB3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184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3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0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8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0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5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3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3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1F9F-EB3C-496A-908D-D4F406E45D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EE9B-6526-4ED7-84D3-F50CF7B08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047" y="2199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------ ResNet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2346" y="5561133"/>
            <a:ext cx="3979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 Albert, Jack, Tiger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396" y="60385"/>
            <a:ext cx="1194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7419" y="931653"/>
            <a:ext cx="11559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makes deeper neuron network possible!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helps solve two main problems.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allow gradient to flow through alternative shortcut path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problems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easier to learn an identity function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(Complete explanations are shown in a paper,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Mappings in Deep Residual Networks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understandings of ResNet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Make the structure more flexible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Combine features of shallow layers and deeper layers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88" y="931653"/>
            <a:ext cx="4189886" cy="24585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77" y="2343127"/>
            <a:ext cx="4322553" cy="78969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206124" y="2456333"/>
            <a:ext cx="759845" cy="5632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4989" y="343045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124" y="2967555"/>
            <a:ext cx="41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6776" y="6346974"/>
            <a:ext cx="11640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10]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Dwivedi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(January 4). Understanding and Coding a ResNet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https://towardsdatascience.com/understanding-and-coding-a-resnet-in-keras-446d7ff84d33</a:t>
            </a: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Shaoqing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Sun. (2016). Deep Residual Learning for Image Recognition. 2016 IEEE Conference on Computer Vision and Pattern Recognition (CVPR). IEEE Computer Society.</a:t>
            </a:r>
          </a:p>
        </p:txBody>
      </p:sp>
    </p:spTree>
    <p:extLst>
      <p:ext uri="{BB962C8B-B14F-4D97-AF65-F5344CB8AC3E}">
        <p14:creationId xmlns:p14="http://schemas.microsoft.com/office/powerpoint/2010/main" val="6694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396" y="60385"/>
            <a:ext cx="1194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improvements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396" y="802155"/>
            <a:ext cx="11869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regularizations (For example, L2) to a really deep ResNet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structure in the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some other paths in the block or between blocks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12" y="1252527"/>
            <a:ext cx="2049990" cy="26048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54634" y="3755077"/>
            <a:ext cx="47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34574" y="4539503"/>
            <a:ext cx="0" cy="15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80559" y="4692612"/>
            <a:ext cx="1906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21" idx="0"/>
          </p:cNvCxnSpPr>
          <p:nvPr/>
        </p:nvCxnSpPr>
        <p:spPr>
          <a:xfrm>
            <a:off x="1880559" y="4675359"/>
            <a:ext cx="0" cy="603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34574" y="4692612"/>
            <a:ext cx="0" cy="28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20" idx="0"/>
          </p:cNvCxnSpPr>
          <p:nvPr/>
        </p:nvCxnSpPr>
        <p:spPr>
          <a:xfrm>
            <a:off x="3786996" y="4683985"/>
            <a:ext cx="0" cy="52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76578" y="4994536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29000" y="5209719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22563" y="5278729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475781" y="5041503"/>
            <a:ext cx="71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Conv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429000" y="5235594"/>
            <a:ext cx="71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identity</a:t>
            </a:r>
            <a:endParaRPr lang="zh-CN" altLang="en-US" sz="1200" dirty="0"/>
          </a:p>
        </p:txBody>
      </p:sp>
      <p:cxnSp>
        <p:nvCxnSpPr>
          <p:cNvPr id="25" name="直接连接符 24"/>
          <p:cNvCxnSpPr>
            <a:stCxn id="17" idx="2"/>
            <a:endCxn id="32" idx="0"/>
          </p:cNvCxnSpPr>
          <p:nvPr/>
        </p:nvCxnSpPr>
        <p:spPr>
          <a:xfrm>
            <a:off x="2734574" y="5348219"/>
            <a:ext cx="0" cy="219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880559" y="6141849"/>
            <a:ext cx="19064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880559" y="5632413"/>
            <a:ext cx="0" cy="50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786996" y="5568195"/>
            <a:ext cx="0" cy="573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561383" y="5317070"/>
            <a:ext cx="71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Conv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2376578" y="5568195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475781" y="5632413"/>
            <a:ext cx="71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Conv</a:t>
            </a:r>
            <a:endParaRPr lang="zh-CN" altLang="en-US" sz="12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2734574" y="5909412"/>
            <a:ext cx="0" cy="54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7237561" y="3959366"/>
            <a:ext cx="0" cy="580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126744" y="4296403"/>
            <a:ext cx="1" cy="650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79565" y="4535189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49" y="4942537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808388" y="4571690"/>
            <a:ext cx="98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Conv layers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8768749" y="4968412"/>
            <a:ext cx="71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identity</a:t>
            </a:r>
            <a:endParaRPr lang="zh-CN" altLang="en-US" sz="1200" dirty="0"/>
          </a:p>
        </p:txBody>
      </p: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237561" y="4888872"/>
            <a:ext cx="0" cy="606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237561" y="6124596"/>
            <a:ext cx="1889184" cy="1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2"/>
          </p:cNvCxnSpPr>
          <p:nvPr/>
        </p:nvCxnSpPr>
        <p:spPr>
          <a:xfrm>
            <a:off x="9126745" y="5296220"/>
            <a:ext cx="0" cy="828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879565" y="5495340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804079" y="5527470"/>
            <a:ext cx="98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Conv layers</a:t>
            </a:r>
            <a:endParaRPr lang="zh-CN" altLang="en-US" sz="1200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7237560" y="5849023"/>
            <a:ext cx="0" cy="615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endCxn id="79" idx="0"/>
          </p:cNvCxnSpPr>
          <p:nvPr/>
        </p:nvCxnSpPr>
        <p:spPr>
          <a:xfrm>
            <a:off x="8182152" y="5297410"/>
            <a:ext cx="1" cy="215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824157" y="5512593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824157" y="5538468"/>
            <a:ext cx="71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identity</a:t>
            </a:r>
            <a:endParaRPr lang="zh-CN" altLang="en-US" sz="1200" dirty="0"/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8182152" y="5871069"/>
            <a:ext cx="1" cy="270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7237561" y="5288532"/>
            <a:ext cx="944591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67419" y="4462168"/>
            <a:ext cx="118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block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747761" y="4395455"/>
            <a:ext cx="131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blocks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>
            <a:endCxn id="92" idx="0"/>
          </p:cNvCxnSpPr>
          <p:nvPr/>
        </p:nvCxnSpPr>
        <p:spPr>
          <a:xfrm>
            <a:off x="8184308" y="4296403"/>
            <a:ext cx="0" cy="23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826312" y="4528970"/>
            <a:ext cx="715992" cy="353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7826312" y="4554845"/>
            <a:ext cx="71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identity</a:t>
            </a:r>
            <a:endParaRPr lang="zh-CN" altLang="en-US" sz="1200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8184308" y="4887446"/>
            <a:ext cx="0" cy="23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237560" y="4282994"/>
            <a:ext cx="1889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7237560" y="5094092"/>
            <a:ext cx="944592" cy="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659593" y="4183654"/>
            <a:ext cx="1975449" cy="956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5987807" y="4067693"/>
            <a:ext cx="83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659593" y="5253361"/>
            <a:ext cx="1975449" cy="100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5987807" y="5269530"/>
            <a:ext cx="83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9353" y="6535844"/>
            <a:ext cx="112500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Sun, J. (2016, October). Identity mappings in deep residual networks. In European conference on computer vision (pp. 630-645). Springer, Cham.</a:t>
            </a:r>
          </a:p>
        </p:txBody>
      </p:sp>
    </p:spTree>
    <p:extLst>
      <p:ext uri="{BB962C8B-B14F-4D97-AF65-F5344CB8AC3E}">
        <p14:creationId xmlns:p14="http://schemas.microsoft.com/office/powerpoint/2010/main" val="35846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20" grpId="0" animBg="1"/>
      <p:bldP spid="21" grpId="0" animBg="1"/>
      <p:bldP spid="22" grpId="0"/>
      <p:bldP spid="23" grpId="0"/>
      <p:bldP spid="31" grpId="0"/>
      <p:bldP spid="32" grpId="0" animBg="1"/>
      <p:bldP spid="33" grpId="0"/>
      <p:bldP spid="50" grpId="0" animBg="1"/>
      <p:bldP spid="51" grpId="0" animBg="1"/>
      <p:bldP spid="53" grpId="0"/>
      <p:bldP spid="54" grpId="0"/>
      <p:bldP spid="60" grpId="0" animBg="1"/>
      <p:bldP spid="61" grpId="0"/>
      <p:bldP spid="79" grpId="0" animBg="1"/>
      <p:bldP spid="80" grpId="0"/>
      <p:bldP spid="87" grpId="0"/>
      <p:bldP spid="88" grpId="0"/>
      <p:bldP spid="92" grpId="0" animBg="1"/>
      <p:bldP spid="93" grpId="0"/>
      <p:bldP spid="101" grpId="0" animBg="1"/>
      <p:bldP spid="102" grpId="0"/>
      <p:bldP spid="103" grpId="0" animBg="1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9396" y="992037"/>
            <a:ext cx="1004114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deep neuron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solves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ResNet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Code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VS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PlainNet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Shortcut VS Projection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ResNet101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improvements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96" y="60385"/>
            <a:ext cx="5426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2690A3-66AE-46BF-B25C-BD861C05E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" y="2125744"/>
            <a:ext cx="4885722" cy="28022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396" y="60385"/>
            <a:ext cx="1194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deep neuron network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1F0138-546A-47E0-AA3D-055BD320CFFE}"/>
              </a:ext>
            </a:extLst>
          </p:cNvPr>
          <p:cNvSpPr/>
          <p:nvPr/>
        </p:nvSpPr>
        <p:spPr>
          <a:xfrm>
            <a:off x="446202" y="1142294"/>
            <a:ext cx="3884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A9459C-A52D-4015-AB90-8A876D05714A}"/>
              </a:ext>
            </a:extLst>
          </p:cNvPr>
          <p:cNvSpPr/>
          <p:nvPr/>
        </p:nvSpPr>
        <p:spPr>
          <a:xfrm>
            <a:off x="6717972" y="1142294"/>
            <a:ext cx="4512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problems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6B9CCA-2746-4C63-804F-6B7A0EA6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972" y="2125744"/>
            <a:ext cx="4512297" cy="28052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11422" y="4912956"/>
            <a:ext cx="3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3595" y="4912956"/>
            <a:ext cx="3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776" y="6346974"/>
            <a:ext cx="11640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Dwivedi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(January 4). Understanding and Coding a ResNet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https://towardsdatascience.com/understanding-and-coding-a-resnet-in-keras-446d7ff84d33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Shaoqing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Sun. (2016). Deep Residual Learning for Image Recognition. 2016 IEEE Conference on Computer Vision and Pattern Recognition (CVPR). IEEE Computer Society.</a:t>
            </a:r>
          </a:p>
        </p:txBody>
      </p:sp>
    </p:spTree>
    <p:extLst>
      <p:ext uri="{BB962C8B-B14F-4D97-AF65-F5344CB8AC3E}">
        <p14:creationId xmlns:p14="http://schemas.microsoft.com/office/powerpoint/2010/main" val="73251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BDA8A4-6F9B-4142-B949-EB1C1AE21032}"/>
              </a:ext>
            </a:extLst>
          </p:cNvPr>
          <p:cNvSpPr/>
          <p:nvPr/>
        </p:nvSpPr>
        <p:spPr>
          <a:xfrm>
            <a:off x="446202" y="939474"/>
            <a:ext cx="11224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and degradation problems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CC02567-D43F-4D15-88CA-44EBACAE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02" y="1564857"/>
            <a:ext cx="4108054" cy="2199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396" y="60385"/>
            <a:ext cx="1194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solves problems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0CA91D-BEF2-4A59-85C1-FCA337D7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6" y="2200714"/>
            <a:ext cx="6267450" cy="12382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3AAE507-A8FA-43EE-8D3E-16D81631E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4" y="3764593"/>
            <a:ext cx="2124075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F7659E-2E2B-42D5-9888-74C510E54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55" y="4702550"/>
            <a:ext cx="6055250" cy="8810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56576" y="4145593"/>
            <a:ext cx="3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3445" y="3286314"/>
            <a:ext cx="3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0293" y="5502125"/>
            <a:ext cx="3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641011" y="2732983"/>
            <a:ext cx="610255" cy="2125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6202" y="6345329"/>
            <a:ext cx="114323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5]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Sun, J. (2016, October). Identity mappings in deep residual networks. In European conference on computer vision (pp. 630-645). Springer, Cham.</a:t>
            </a:r>
          </a:p>
        </p:txBody>
      </p:sp>
    </p:spTree>
    <p:extLst>
      <p:ext uri="{BB962C8B-B14F-4D97-AF65-F5344CB8AC3E}">
        <p14:creationId xmlns:p14="http://schemas.microsoft.com/office/powerpoint/2010/main" val="29900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50485F-59B4-47D3-9E0D-24E85BA11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07"/>
          <a:stretch/>
        </p:blipFill>
        <p:spPr>
          <a:xfrm>
            <a:off x="7782437" y="3183643"/>
            <a:ext cx="3478050" cy="2361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635AD9-E555-4BB7-B528-48463A380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55" y="4536992"/>
            <a:ext cx="5967427" cy="17681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7CAD16-3B86-44B8-9AC0-B0CBDF2722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55" y="3213487"/>
            <a:ext cx="5967427" cy="12769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7E5CB9-15CD-4F72-A5C6-B898F83E1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67" y="756890"/>
            <a:ext cx="9816367" cy="19525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396" y="60385"/>
            <a:ext cx="1194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ResNet works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4D4621-0244-46CE-8557-3616B32173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88" y="3183643"/>
            <a:ext cx="332413" cy="12825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DA6DB-A425-4FCA-A57C-CA2A3FFFE5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3" t="16805" r="63200" b="2458"/>
          <a:stretch/>
        </p:blipFill>
        <p:spPr>
          <a:xfrm>
            <a:off x="1228888" y="4708812"/>
            <a:ext cx="332413" cy="12856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F6A504-5395-4DFE-8505-AE1A06DE1F54}"/>
              </a:ext>
            </a:extLst>
          </p:cNvPr>
          <p:cNvSpPr txBox="1"/>
          <p:nvPr/>
        </p:nvSpPr>
        <p:spPr>
          <a:xfrm>
            <a:off x="8075965" y="5921648"/>
            <a:ext cx="359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parameters Save time!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92335" y="2621072"/>
            <a:ext cx="3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11729" y="5543586"/>
            <a:ext cx="37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3253" y="6257905"/>
            <a:ext cx="3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996" y="1056679"/>
            <a:ext cx="176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7996" y="2698016"/>
            <a:ext cx="277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674" y="6535194"/>
            <a:ext cx="119950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[6, 7, 8]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Dwivedi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(January 4). Understanding and Coding a ResNet in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https://towardsdatascience.com/understanding-and-coding-a-resnet-in-keras-446d7ff84d33</a:t>
            </a:r>
          </a:p>
        </p:txBody>
      </p:sp>
    </p:spTree>
    <p:extLst>
      <p:ext uri="{BB962C8B-B14F-4D97-AF65-F5344CB8AC3E}">
        <p14:creationId xmlns:p14="http://schemas.microsoft.com/office/powerpoint/2010/main" val="18676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4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396" y="60385"/>
            <a:ext cx="11947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Code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925" y="970284"/>
            <a:ext cx="18510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5" name="矩形 4"/>
          <p:cNvSpPr/>
          <p:nvPr/>
        </p:nvSpPr>
        <p:spPr>
          <a:xfrm>
            <a:off x="415925" y="3007106"/>
            <a:ext cx="18510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7" name="矩形 6"/>
          <p:cNvSpPr/>
          <p:nvPr/>
        </p:nvSpPr>
        <p:spPr>
          <a:xfrm>
            <a:off x="6183630" y="3006471"/>
            <a:ext cx="18510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pic>
        <p:nvPicPr>
          <p:cNvPr id="9" name="图片 8" descr="1_OZnNAvahx-vMrWuFoqvSYg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970284"/>
            <a:ext cx="5769610" cy="19339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" y="3646701"/>
            <a:ext cx="4846701" cy="2503020"/>
          </a:xfrm>
          <a:prstGeom prst="rect">
            <a:avLst/>
          </a:prstGeom>
        </p:spPr>
      </p:pic>
      <p:graphicFrame>
        <p:nvGraphicFramePr>
          <p:cNvPr id="13" name="表格 12"/>
          <p:cNvGraphicFramePr/>
          <p:nvPr>
            <p:extLst/>
          </p:nvPr>
        </p:nvGraphicFramePr>
        <p:xfrm>
          <a:off x="721995" y="1501779"/>
          <a:ext cx="334708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sym typeface="+mn-ea"/>
                        </a:rPr>
                        <a:t>Name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sym typeface="+mn-ea"/>
                        </a:rPr>
                        <a:t>Hand Images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Train images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1080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Test images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Classes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extLst/>
          </p:nvPr>
        </p:nvGraphicFramePr>
        <p:xfrm>
          <a:off x="6521450" y="3467481"/>
          <a:ext cx="489775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sym typeface="+mn-ea"/>
                        </a:rPr>
                        <a:t>Validation images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162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Epochs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Batch size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Learning rate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0.001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Optimizer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0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Loss function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Cross Entropy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0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Activation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Relu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0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1" dirty="0">
                          <a:sym typeface="+mn-ea"/>
                        </a:rPr>
                        <a:t>Strategies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Normalization</a:t>
                      </a:r>
                      <a:r>
                        <a:rPr lang="en-US" altLang="zh-CN" sz="1600" dirty="0">
                          <a:sym typeface="+mn-ea"/>
                        </a:rPr>
                        <a:t>, Checkpoint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77130" y="6149721"/>
            <a:ext cx="336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925" y="6526669"/>
            <a:ext cx="12786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US" altLang="zh-CN" sz="1000" dirty="0" smtClean="0"/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Kaiming He, Xiangyu Zhang, Shaoqing Ren, &amp; Jian Sun. (2016). Deep Residual Learning for Image Recognition. 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Computer Society.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7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9396" y="60385"/>
            <a:ext cx="11947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VS PlainNet</a:t>
            </a:r>
          </a:p>
        </p:txBody>
      </p:sp>
      <p:pic>
        <p:nvPicPr>
          <p:cNvPr id="3" name="Picture 2" descr="res_train_loss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27300"/>
            <a:ext cx="5832000" cy="4320000"/>
          </a:xfrm>
          <a:prstGeom prst="rect">
            <a:avLst/>
          </a:prstGeom>
        </p:spPr>
      </p:pic>
      <p:pic>
        <p:nvPicPr>
          <p:cNvPr id="5" name="Picture 4" descr="res_valid_loss"/>
          <p:cNvPicPr/>
          <p:nvPr/>
        </p:nvPicPr>
        <p:blipFill>
          <a:blip r:embed="rId3"/>
          <a:stretch>
            <a:fillRect/>
          </a:stretch>
        </p:blipFill>
        <p:spPr>
          <a:xfrm>
            <a:off x="6361430" y="2527300"/>
            <a:ext cx="5832000" cy="432000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extLst/>
          </p:nvPr>
        </p:nvGraphicFramePr>
        <p:xfrm>
          <a:off x="1191260" y="930910"/>
          <a:ext cx="4879340" cy="146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ResNet </a:t>
                      </a:r>
                      <a:endParaRPr lang="en-US" altLang="zh-C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Test Accuracy/%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18 layers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97.50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34 layers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98.33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50 layers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97.50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extLst/>
          </p:nvPr>
        </p:nvGraphicFramePr>
        <p:xfrm>
          <a:off x="6273800" y="930910"/>
          <a:ext cx="4879340" cy="146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 PL UMing CN" panose="020B0309010101010101" charset="-122"/>
                          <a:cs typeface="Times New Roman" panose="02020603050405020304" pitchFamily="18" charset="0"/>
                        </a:rPr>
                        <a:t>PlainNet</a:t>
                      </a:r>
                      <a:r>
                        <a:rPr lang="en-US" altLang="zh-CN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 PL UMing CN" panose="020B0309010101010101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 PL UMing CN" panose="020B0309010101010101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Test Accuracy</a:t>
                      </a:r>
                      <a:r>
                        <a:rPr lang="en-US" altLang="zh-CN" sz="1800" b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  <a:sym typeface="+mn-ea"/>
                        </a:rPr>
                        <a:t>/%</a:t>
                      </a:r>
                      <a:endParaRPr lang="en-US" altLang="zh-C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18 layers</a:t>
                      </a:r>
                      <a:endParaRPr lang="en-US" altLang="zh-CN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100.00</a:t>
                      </a:r>
                      <a:endParaRPr lang="en-US" altLang="zh-C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34 layers</a:t>
                      </a:r>
                      <a:endParaRPr lang="en-US" altLang="zh-CN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92.50</a:t>
                      </a:r>
                      <a:endParaRPr lang="en-US" altLang="zh-C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50 layers</a:t>
                      </a:r>
                      <a:endParaRPr lang="en-US" altLang="zh-CN" b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80.00</a:t>
                      </a:r>
                      <a:endParaRPr lang="en-US" altLang="zh-CN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1" descr="res_train_acc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527300"/>
            <a:ext cx="5832000" cy="4320000"/>
          </a:xfrm>
          <a:prstGeom prst="rect">
            <a:avLst/>
          </a:prstGeom>
        </p:spPr>
      </p:pic>
      <p:pic>
        <p:nvPicPr>
          <p:cNvPr id="11" name="Picture 3" descr="res_valid_acc"/>
          <p:cNvPicPr/>
          <p:nvPr/>
        </p:nvPicPr>
        <p:blipFill>
          <a:blip r:embed="rId5"/>
          <a:stretch>
            <a:fillRect/>
          </a:stretch>
        </p:blipFill>
        <p:spPr>
          <a:xfrm>
            <a:off x="6361430" y="2527300"/>
            <a:ext cx="5832000" cy="432000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extLst/>
          </p:nvPr>
        </p:nvGraphicFramePr>
        <p:xfrm>
          <a:off x="3816985" y="930910"/>
          <a:ext cx="4879340" cy="146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 PL UMing CN" panose="020B0309010101010101" charset="-122"/>
                          <a:cs typeface="Times New Roman" panose="02020603050405020304" pitchFamily="18" charset="0"/>
                        </a:rPr>
                        <a:t>PlainNet</a:t>
                      </a:r>
                      <a:r>
                        <a:rPr lang="en-US" altLang="zh-C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 PL UMing CN" panose="020B0309010101010101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Test Accuracy</a:t>
                      </a:r>
                      <a:r>
                        <a:rPr lang="en-US" altLang="zh-CN" sz="18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  <a:sym typeface="+mn-ea"/>
                        </a:rPr>
                        <a:t>/%</a:t>
                      </a:r>
                      <a:endParaRPr lang="en-US" altLang="zh-C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18 layers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100.00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34 layers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92.50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50 layers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j-lt"/>
                          <a:cs typeface="Times New Roman" panose="02020603050405020304" pitchFamily="18" charset="0"/>
                        </a:rPr>
                        <a:t>80.00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2527300"/>
            <a:ext cx="5832000" cy="432000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7"/>
          <a:stretch>
            <a:fillRect/>
          </a:stretch>
        </p:blipFill>
        <p:spPr>
          <a:xfrm>
            <a:off x="6361430" y="2527300"/>
            <a:ext cx="5832000" cy="4320000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2527300"/>
            <a:ext cx="5832000" cy="432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430" y="2527300"/>
            <a:ext cx="5832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000000 L 0.214740 -0.000185 " pathEditMode="relative" rAng="0" ptsTypes="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3256" y="815312"/>
            <a:ext cx="18389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extLst/>
          </p:nvPr>
        </p:nvGraphicFramePr>
        <p:xfrm>
          <a:off x="5723244" y="1275687"/>
          <a:ext cx="55566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8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Params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time/s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Acc/%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21121542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22672518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30901830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54258" y="1461424"/>
            <a:ext cx="2667635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25000"/>
              </a:lnSpc>
              <a:buFont typeface="Arial" panose="0208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Identity for all</a:t>
            </a:r>
          </a:p>
          <a:p>
            <a:pPr indent="0">
              <a:buFont typeface="Arial" panose="0208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Both</a:t>
            </a:r>
          </a:p>
          <a:p>
            <a:pPr indent="0">
              <a:buFont typeface="Arial" panose="0208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Projection for all</a:t>
            </a:r>
          </a:p>
        </p:txBody>
      </p:sp>
      <p:sp>
        <p:nvSpPr>
          <p:cNvPr id="9" name="矩形 8"/>
          <p:cNvSpPr/>
          <p:nvPr/>
        </p:nvSpPr>
        <p:spPr>
          <a:xfrm>
            <a:off x="5378380" y="815312"/>
            <a:ext cx="18389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07" y="2895278"/>
            <a:ext cx="5338618" cy="395453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0" y="2909455"/>
            <a:ext cx="5330536" cy="39485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9396" y="60385"/>
            <a:ext cx="11947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Shortcut VS Projection Shortcut</a:t>
            </a:r>
          </a:p>
        </p:txBody>
      </p:sp>
    </p:spTree>
    <p:extLst>
      <p:ext uri="{BB962C8B-B14F-4D97-AF65-F5344CB8AC3E}">
        <p14:creationId xmlns:p14="http://schemas.microsoft.com/office/powerpoint/2010/main" val="1374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41605" y="1762760"/>
            <a:ext cx="3887626" cy="4090310"/>
            <a:chOff x="141605" y="1762760"/>
            <a:chExt cx="3887626" cy="4090310"/>
          </a:xfrm>
        </p:grpSpPr>
        <p:sp>
          <p:nvSpPr>
            <p:cNvPr id="4" name="矩形 3"/>
            <p:cNvSpPr/>
            <p:nvPr/>
          </p:nvSpPr>
          <p:spPr>
            <a:xfrm>
              <a:off x="1186180" y="1762760"/>
              <a:ext cx="1797685" cy="553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25000"/>
                </a:lnSpc>
                <a:buFont typeface="Arial" panose="0208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Oringinal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图片 1" descr="or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605" y="2973070"/>
              <a:ext cx="3887626" cy="288000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168650" y="1456055"/>
            <a:ext cx="4890400" cy="4397015"/>
            <a:chOff x="3168650" y="1456055"/>
            <a:chExt cx="4890400" cy="4397015"/>
          </a:xfrm>
        </p:grpSpPr>
        <p:grpSp>
          <p:nvGrpSpPr>
            <p:cNvPr id="19" name="组合 18"/>
            <p:cNvGrpSpPr/>
            <p:nvPr/>
          </p:nvGrpSpPr>
          <p:grpSpPr>
            <a:xfrm>
              <a:off x="3168650" y="1456055"/>
              <a:ext cx="3571875" cy="861695"/>
              <a:chOff x="4990" y="2757"/>
              <a:chExt cx="5625" cy="1357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645" y="3242"/>
                <a:ext cx="1970" cy="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25000"/>
                  </a:lnSpc>
                  <a:buFont typeface="Arial" panose="02080604020202020204" pitchFamily="34" charset="0"/>
                  <a:buNone/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Interim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4990" y="3676"/>
                <a:ext cx="30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5120" y="2757"/>
                <a:ext cx="2305" cy="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0.001--&gt;0.0002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050" y="2973070"/>
              <a:ext cx="3888000" cy="2880000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129396" y="60385"/>
            <a:ext cx="11947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ResNet101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288530" y="1208405"/>
            <a:ext cx="3383915" cy="1662430"/>
            <a:chOff x="11478" y="2367"/>
            <a:chExt cx="5329" cy="2618"/>
          </a:xfrm>
        </p:grpSpPr>
        <p:sp>
          <p:nvSpPr>
            <p:cNvPr id="9" name="矩形 8"/>
            <p:cNvSpPr/>
            <p:nvPr/>
          </p:nvSpPr>
          <p:spPr>
            <a:xfrm>
              <a:off x="15147" y="3240"/>
              <a:ext cx="1660" cy="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25000"/>
                </a:lnSpc>
                <a:buFont typeface="Arial" panose="0208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1478" y="3676"/>
              <a:ext cx="30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1489" y="2367"/>
              <a:ext cx="2639" cy="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 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 100-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489" y="3676"/>
              <a:ext cx="3300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Rate divided by 10 per 200 epochs 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95" y="2973070"/>
            <a:ext cx="3888000" cy="28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81" y="2973070"/>
            <a:ext cx="3888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649</Words>
  <Application>Microsoft Office PowerPoint</Application>
  <PresentationFormat>宽屏</PresentationFormat>
  <Paragraphs>181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 PL UMing CN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Final Project ------ ResNet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------ ResNet</dc:title>
  <dc:creator>Dell</dc:creator>
  <cp:lastModifiedBy>lenovo</cp:lastModifiedBy>
  <cp:revision>95</cp:revision>
  <dcterms:created xsi:type="dcterms:W3CDTF">2019-11-24T08:15:02Z</dcterms:created>
  <dcterms:modified xsi:type="dcterms:W3CDTF">2019-11-27T10:52:03Z</dcterms:modified>
</cp:coreProperties>
</file>