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19:30</a:t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164fac54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90164fac54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19:30</a:t>
            </a:r>
            <a:endParaRPr/>
          </a:p>
        </p:txBody>
      </p:sp>
      <p:sp>
        <p:nvSpPr>
          <p:cNvPr id="139" name="Google Shape;139;g90164fac54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c970f8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a9c970f8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19:30</a:t>
            </a:r>
            <a:endParaRPr/>
          </a:p>
        </p:txBody>
      </p:sp>
      <p:sp>
        <p:nvSpPr>
          <p:cNvPr id="47" name="Google Shape;4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Diferenciar dados de informações</a:t>
            </a:r>
            <a:endParaRPr/>
          </a:p>
        </p:txBody>
      </p:sp>
      <p:sp>
        <p:nvSpPr>
          <p:cNvPr id="53" name="Google Shape;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fffeaa4b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8fffeaa4b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D8D8D8"/>
                </a:solidFill>
              </a:rPr>
              <a:t>Cleaning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D8D8D8"/>
                </a:solidFill>
              </a:rPr>
              <a:t>Consistência entre tipos de dados, erros ortográficos, dados ausentes ou duplicados</a:t>
            </a:r>
            <a:endParaRPr sz="2400">
              <a:solidFill>
                <a:srgbClr val="D8D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D8D8D8"/>
                </a:solidFill>
              </a:rPr>
              <a:t>Transformation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D8D8D8"/>
                </a:solidFill>
              </a:rPr>
              <a:t>Conversão de dados de um formato ou estrutura para outro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D8D8D8"/>
                </a:solidFill>
              </a:rPr>
              <a:t>Fundamental para integração de bases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D8D8D8"/>
                </a:solidFill>
              </a:rPr>
              <a:t>	- Por exemplo peguei dados da OLX e dados do ML. Para integrar ambos, preciso fazer com que ambos estejam no mesmo tipo. </a:t>
            </a:r>
            <a:endParaRPr/>
          </a:p>
        </p:txBody>
      </p:sp>
      <p:sp>
        <p:nvSpPr>
          <p:cNvPr id="86" name="Google Shape;86;g8fffeaa4b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ffeaa4b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8fffeaa4b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Existem algumas ferramentas em comum em ambos os casos. </a:t>
            </a:r>
            <a:endParaRPr/>
          </a:p>
        </p:txBody>
      </p:sp>
      <p:sp>
        <p:nvSpPr>
          <p:cNvPr id="98" name="Google Shape;98;g8fffeaa4b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fffeaa4b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fffeaa4b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PS: Não consegui deixar aquela bolinha cinza sem afetar as outras :X</a:t>
            </a:r>
            <a:endParaRPr/>
          </a:p>
        </p:txBody>
      </p:sp>
      <p:sp>
        <p:nvSpPr>
          <p:cNvPr id="110" name="Google Shape;110;g8fffeaa4b6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fffeaa4b6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fffeaa4b6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19:30</a:t>
            </a:r>
            <a:endParaRPr/>
          </a:p>
        </p:txBody>
      </p:sp>
      <p:sp>
        <p:nvSpPr>
          <p:cNvPr id="123" name="Google Shape;123;g8fffeaa4b6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fffeaa4b6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8fffeaa4b6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B88F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25741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1852579"/>
            <a:ext cx="9144000" cy="51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CAEF"/>
              </a:buClr>
              <a:buSzPts val="3200"/>
              <a:buNone/>
              <a:defRPr b="1" sz="3200">
                <a:solidFill>
                  <a:srgbClr val="8FCA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8606" y="823349"/>
            <a:ext cx="1394787" cy="37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51191" y="20721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600"/>
              <a:buChar char="•"/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-1" y="-1"/>
            <a:ext cx="12192000" cy="708541"/>
          </a:xfrm>
          <a:prstGeom prst="rect">
            <a:avLst/>
          </a:prstGeom>
          <a:solidFill>
            <a:srgbClr val="0B88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33765" y="197037"/>
            <a:ext cx="866053" cy="23550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651191" y="0"/>
            <a:ext cx="10515600" cy="708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50875" y="966788"/>
            <a:ext cx="10515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88F3"/>
              </a:buClr>
              <a:buSzPts val="4200"/>
              <a:buNone/>
              <a:defRPr b="1" sz="4200">
                <a:solidFill>
                  <a:srgbClr val="0B88F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pandas-put-away-novice-data-analyst-status-part-1-7e1f0107dae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awari.com.br/data-science/unidade-06/arrays-e-matrizes-com-numpy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524000" y="25741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Preparação de Dados – Parte </a:t>
            </a:r>
            <a:r>
              <a:rPr lang="en-US"/>
              <a:t>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1524000" y="2574131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Pandas Re</a:t>
            </a:r>
            <a:r>
              <a:rPr lang="en-US"/>
              <a:t>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651191" y="1968500"/>
            <a:ext cx="105156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DataFrame overview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Handling Missing Data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Data Transformation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Pandas Cheat Sheet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https://towardsdatascience.com/pandas-put-away-novice-data-analyst-status-part-1-7e1f0107dae0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651191" y="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650875" y="966788"/>
            <a:ext cx="10515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88F3"/>
              </a:buClr>
              <a:buSzPts val="4200"/>
              <a:buNone/>
            </a:pPr>
            <a:r>
              <a:rPr lang="en-US"/>
              <a:t>Pandas Review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70850" y="2273300"/>
            <a:ext cx="103722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Aula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Review 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Numpy Overview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Pandas </a:t>
            </a:r>
            <a:r>
              <a:rPr lang="en-US" sz="2500"/>
              <a:t>Review</a:t>
            </a:r>
            <a:endParaRPr sz="2500"/>
          </a:p>
          <a:p>
            <a:pPr indent="-228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651191" y="0"/>
            <a:ext cx="10515600" cy="708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50875" y="966788"/>
            <a:ext cx="10515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88F3"/>
              </a:buClr>
              <a:buSzPts val="4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Plano de Aula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1524000" y="25741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eview </a:t>
            </a:r>
            <a:r>
              <a:rPr lang="en-US"/>
              <a:t>Last Class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6502400" y="862326"/>
            <a:ext cx="153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805067" y="1350429"/>
            <a:ext cx="10269365" cy="5063690"/>
            <a:chOff x="86610" y="2052"/>
            <a:chExt cx="10697255" cy="5275227"/>
          </a:xfrm>
        </p:grpSpPr>
        <p:sp>
          <p:nvSpPr>
            <p:cNvPr id="57" name="Google Shape;57;p8"/>
            <p:cNvSpPr/>
            <p:nvPr/>
          </p:nvSpPr>
          <p:spPr>
            <a:xfrm>
              <a:off x="86610" y="2052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B7B7B7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8" name="Google Shape;58;p8"/>
            <p:cNvSpPr txBox="1"/>
            <p:nvPr/>
          </p:nvSpPr>
          <p:spPr>
            <a:xfrm>
              <a:off x="148708" y="64150"/>
              <a:ext cx="1995900" cy="21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1. Understand a Business Problem</a:t>
              </a:r>
              <a:endParaRPr sz="1300"/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Ask questions and define objectives</a:t>
              </a:r>
              <a:endParaRPr sz="130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369352" y="906613"/>
              <a:ext cx="391500" cy="4581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 txBox="1"/>
            <p:nvPr/>
          </p:nvSpPr>
          <p:spPr>
            <a:xfrm>
              <a:off x="2369352" y="998231"/>
              <a:ext cx="274200" cy="2748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2945662" y="2052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 txBox="1"/>
            <p:nvPr/>
          </p:nvSpPr>
          <p:spPr>
            <a:xfrm>
              <a:off x="3007760" y="64150"/>
              <a:ext cx="1995900" cy="21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2. Data Acquisition</a:t>
              </a:r>
              <a:endPara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Web Scraping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APIS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Direct download from URLs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Researches and crowdworkers (amazon Turk)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228403" y="906613"/>
              <a:ext cx="391500" cy="4581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 txBox="1"/>
            <p:nvPr/>
          </p:nvSpPr>
          <p:spPr>
            <a:xfrm>
              <a:off x="5228403" y="998231"/>
              <a:ext cx="274200" cy="2748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8087455" y="906613"/>
              <a:ext cx="391500" cy="4581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 txBox="1"/>
            <p:nvPr/>
          </p:nvSpPr>
          <p:spPr>
            <a:xfrm>
              <a:off x="8087455" y="998231"/>
              <a:ext cx="274200" cy="2748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8663765" y="2052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 txBox="1"/>
            <p:nvPr/>
          </p:nvSpPr>
          <p:spPr>
            <a:xfrm>
              <a:off x="8725863" y="64150"/>
              <a:ext cx="1995900" cy="21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4. Exploratory Data Analysis</a:t>
              </a:r>
              <a:endPara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Visualization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Distributions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Feature selection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434877" y="3010179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575825" y="3010179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 txBox="1"/>
            <p:nvPr/>
          </p:nvSpPr>
          <p:spPr>
            <a:xfrm>
              <a:off x="4637923" y="3072277"/>
              <a:ext cx="1995900" cy="21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6. Visualization and Communication</a:t>
              </a:r>
              <a:endParaRPr sz="15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D8D8D8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Documentation</a:t>
              </a:r>
              <a:endParaRPr sz="15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D8D8D8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Talk back to business</a:t>
              </a:r>
              <a:endParaRPr sz="15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D8D8D8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Reports and Dashboards</a:t>
              </a:r>
              <a:endParaRPr sz="1500"/>
            </a:p>
          </p:txBody>
        </p:sp>
        <p:sp>
          <p:nvSpPr>
            <p:cNvPr id="72" name="Google Shape;72;p8"/>
            <p:cNvSpPr/>
            <p:nvPr/>
          </p:nvSpPr>
          <p:spPr>
            <a:xfrm flipH="1" rot="10800000">
              <a:off x="4021776" y="3914732"/>
              <a:ext cx="391500" cy="4581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16773" y="3010179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A8A8A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74" name="Google Shape;74;p8"/>
          <p:cNvSpPr txBox="1"/>
          <p:nvPr/>
        </p:nvSpPr>
        <p:spPr>
          <a:xfrm>
            <a:off x="7916038" y="4297436"/>
            <a:ext cx="19161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 Deploy and Maintenance</a:t>
            </a:r>
            <a:endParaRPr sz="1300"/>
          </a:p>
          <a:p>
            <a:pPr indent="-107950" lvl="1" marL="1143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Production env</a:t>
            </a:r>
            <a:endParaRPr b="0" i="0" sz="13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14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Real time analytics</a:t>
            </a:r>
            <a:endParaRPr sz="1300"/>
          </a:p>
          <a:p>
            <a:pPr indent="-107950" lvl="1" marL="114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Maintenance of Projects performance</a:t>
            </a:r>
            <a:endParaRPr sz="1300"/>
          </a:p>
        </p:txBody>
      </p:sp>
      <p:sp>
        <p:nvSpPr>
          <p:cNvPr id="75" name="Google Shape;75;p8"/>
          <p:cNvSpPr txBox="1"/>
          <p:nvPr/>
        </p:nvSpPr>
        <p:spPr>
          <a:xfrm>
            <a:off x="2432617" y="4297436"/>
            <a:ext cx="19161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Data Modeling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143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3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14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Train a model that best fits the business requirements</a:t>
            </a:r>
            <a:endParaRPr b="0" i="0" sz="13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114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Prediction models</a:t>
            </a:r>
            <a:endParaRPr b="0" i="0" sz="13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flipH="1" rot="10800000">
            <a:off x="1738027" y="5106295"/>
            <a:ext cx="375900" cy="4395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A8A8A8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10800000">
            <a:off x="11239200" y="2212700"/>
            <a:ext cx="368700" cy="4353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A8A8A8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 rot="10800000">
            <a:off x="7327516" y="5106295"/>
            <a:ext cx="375900" cy="4395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A8A8A8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79" name="Google Shape;79;p8"/>
          <p:cNvGrpSpPr/>
          <p:nvPr/>
        </p:nvGrpSpPr>
        <p:grpSpPr>
          <a:xfrm>
            <a:off x="6294428" y="1350395"/>
            <a:ext cx="2035296" cy="2175963"/>
            <a:chOff x="5804713" y="2052"/>
            <a:chExt cx="2120100" cy="2267100"/>
          </a:xfrm>
        </p:grpSpPr>
        <p:sp>
          <p:nvSpPr>
            <p:cNvPr id="80" name="Google Shape;80;p8"/>
            <p:cNvSpPr/>
            <p:nvPr/>
          </p:nvSpPr>
          <p:spPr>
            <a:xfrm>
              <a:off x="5804713" y="2052"/>
              <a:ext cx="2120100" cy="2267100"/>
            </a:xfrm>
            <a:prstGeom prst="roundRect">
              <a:avLst>
                <a:gd fmla="val 10000" name="adj"/>
              </a:avLst>
            </a:prstGeom>
            <a:solidFill>
              <a:srgbClr val="31538F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81" name="Google Shape;81;p8"/>
            <p:cNvSpPr txBox="1"/>
            <p:nvPr/>
          </p:nvSpPr>
          <p:spPr>
            <a:xfrm>
              <a:off x="5866813" y="64150"/>
              <a:ext cx="1995900" cy="21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3. Data Preparation</a:t>
              </a:r>
              <a:endPara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Cleaning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Transformation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795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D8D8D8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Very time consuming</a:t>
              </a:r>
              <a:endParaRPr b="0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8"/>
          <p:cNvSpPr txBox="1"/>
          <p:nvPr/>
        </p:nvSpPr>
        <p:spPr>
          <a:xfrm>
            <a:off x="651191" y="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Data prep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723789" y="1463837"/>
            <a:ext cx="4624200" cy="4944900"/>
          </a:xfrm>
          <a:prstGeom prst="roundRect">
            <a:avLst>
              <a:gd fmla="val 10000" name="adj"/>
            </a:avLst>
          </a:prstGeom>
          <a:solidFill>
            <a:srgbClr val="31538F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859228" y="1599276"/>
            <a:ext cx="4353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Data Preparation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Consistência entre tipos de dados, erros ortográficos, dados ausentes ou duplicados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Conversão de dados de um formato ou estrutura para outro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Fundamental para integração de bases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5721096" y="3436716"/>
            <a:ext cx="850500" cy="5394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31538F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6959479" y="1463837"/>
            <a:ext cx="4624200" cy="4944900"/>
          </a:xfrm>
          <a:prstGeom prst="roundRect">
            <a:avLst>
              <a:gd fmla="val 10000" name="adj"/>
            </a:avLst>
          </a:prstGeom>
          <a:solidFill>
            <a:srgbClr val="2E75B5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7094918" y="1599276"/>
            <a:ext cx="4353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Exploratory Data Analysis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Focado em </a:t>
            </a:r>
            <a:r>
              <a:rPr b="1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o que podemos fazer com os dados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Visualizações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Estatísticas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Distribuições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Seleção de atributos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2057400" y="8588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651191" y="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Diferença entre 3 e 4 - data prep vs EDA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651191" y="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Diferença entre 3 e 4 - data prep vs EDA bibliotecas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723789" y="1463837"/>
            <a:ext cx="4624200" cy="4944900"/>
          </a:xfrm>
          <a:prstGeom prst="roundRect">
            <a:avLst>
              <a:gd fmla="val 10000" name="adj"/>
            </a:avLst>
          </a:prstGeom>
          <a:solidFill>
            <a:srgbClr val="31538F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6959479" y="1463837"/>
            <a:ext cx="4624200" cy="4944900"/>
          </a:xfrm>
          <a:prstGeom prst="roundRect">
            <a:avLst>
              <a:gd fmla="val 10000" name="adj"/>
            </a:avLst>
          </a:prstGeom>
          <a:solidFill>
            <a:srgbClr val="2E75B5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2057400" y="8588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5721096" y="3436716"/>
            <a:ext cx="850500" cy="5394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31538F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859228" y="1599276"/>
            <a:ext cx="4353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Data Preparation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Python Puro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Manipulação de listas, dicionários, strings, funções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7094918" y="1599276"/>
            <a:ext cx="4353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Exploratory Data Analysis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/>
        </p:nvSpPr>
        <p:spPr>
          <a:xfrm>
            <a:off x="651191" y="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Diferença entre 3 e 4 - Bibliotecas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723789" y="1463837"/>
            <a:ext cx="4624200" cy="4944900"/>
          </a:xfrm>
          <a:prstGeom prst="roundRect">
            <a:avLst>
              <a:gd fmla="val 10000" name="adj"/>
            </a:avLst>
          </a:prstGeom>
          <a:solidFill>
            <a:srgbClr val="31538F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6959479" y="1463837"/>
            <a:ext cx="4624200" cy="4944900"/>
          </a:xfrm>
          <a:prstGeom prst="roundRect">
            <a:avLst>
              <a:gd fmla="val 10000" name="adj"/>
            </a:avLst>
          </a:prstGeom>
          <a:solidFill>
            <a:srgbClr val="A8A8A8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2057400" y="858825"/>
            <a:ext cx="17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5721096" y="3436716"/>
            <a:ext cx="850500" cy="539400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A8A8A8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859228" y="1599276"/>
            <a:ext cx="4353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Data Preparation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i="0" lang="en-US" sz="2400" u="none" cap="none" strike="noStrike">
                <a:solidFill>
                  <a:srgbClr val="D8D8D8"/>
                </a:solidFill>
              </a:rPr>
              <a:t>Python Puro</a:t>
            </a:r>
            <a:endParaRPr i="0" sz="1400" u="none" cap="none" strike="noStrike">
              <a:solidFill>
                <a:srgbClr val="D8D8D8"/>
              </a:solidFill>
            </a:endParaRPr>
          </a:p>
          <a:p>
            <a:pPr indent="-228600" lvl="2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Char char="•"/>
            </a:pPr>
            <a:r>
              <a:rPr i="0" lang="en-US" sz="2400" u="none" cap="none" strike="noStrike">
                <a:solidFill>
                  <a:srgbClr val="D8D8D8"/>
                </a:solidFill>
              </a:rPr>
              <a:t>Manipulação de listas, dicionários, strings, funções</a:t>
            </a:r>
            <a:endParaRPr i="0" sz="2400" u="none" cap="none" strike="noStrike">
              <a:solidFill>
                <a:srgbClr val="D8D8D8"/>
              </a:solidFill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93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0" i="0" sz="2400" u="none" cap="none" strike="noStrike">
              <a:solidFill>
                <a:srgbClr val="FF9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93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2400" u="none" cap="none" strike="noStrike">
              <a:solidFill>
                <a:srgbClr val="FF9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7094918" y="1599276"/>
            <a:ext cx="4353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Exploratory Data Analysis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 b="0" i="0" sz="24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3445352" y="3809225"/>
            <a:ext cx="1076100" cy="58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69138"/>
                </a:solidFill>
              </a:rPr>
              <a:t>hoje</a:t>
            </a:r>
            <a:endParaRPr b="1" i="0" sz="3200" u="none" cap="none" strike="noStrike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ctrTitle"/>
          </p:nvPr>
        </p:nvSpPr>
        <p:spPr>
          <a:xfrm>
            <a:off x="1524000" y="2574131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Numpy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651200" y="204470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Plataforma Awari: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playlist sobre Numpy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>
            <p:ph type="title"/>
          </p:nvPr>
        </p:nvSpPr>
        <p:spPr>
          <a:xfrm>
            <a:off x="651191" y="0"/>
            <a:ext cx="10515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Manipulação com Numpy - Onde Aprender</a:t>
            </a:r>
            <a:endParaRPr/>
          </a:p>
        </p:txBody>
      </p:sp>
      <p:sp>
        <p:nvSpPr>
          <p:cNvPr id="132" name="Google Shape;132;p13"/>
          <p:cNvSpPr txBox="1"/>
          <p:nvPr>
            <p:ph idx="2" type="body"/>
          </p:nvPr>
        </p:nvSpPr>
        <p:spPr>
          <a:xfrm>
            <a:off x="650875" y="966788"/>
            <a:ext cx="10515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B88F3"/>
              </a:buClr>
              <a:buSzPts val="4200"/>
              <a:buNone/>
            </a:pPr>
            <a:r>
              <a:rPr lang="en-US"/>
              <a:t>Numpy 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650" y="3633009"/>
            <a:ext cx="5550550" cy="2673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7486" y="3500525"/>
            <a:ext cx="2238239" cy="2938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" name="Google Shape;135;p13"/>
          <p:cNvSpPr txBox="1"/>
          <p:nvPr/>
        </p:nvSpPr>
        <p:spPr>
          <a:xfrm>
            <a:off x="651200" y="2616975"/>
            <a:ext cx="52047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595959"/>
                </a:solidFill>
              </a:rPr>
              <a:t>Livro: Python for Data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wari Theme PP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