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52736D-970F-43CB-BF08-48AF8519FED7}">
  <a:tblStyle styleId="{6B52736D-970F-43CB-BF08-48AF8519FED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reensock.com/js/speed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reensock.com/club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rygielski/greenso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49" y="367452"/>
            <a:ext cx="5675151" cy="20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577575" y="4507275"/>
            <a:ext cx="342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</a:rPr>
              <a:t>2016-04-07,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lv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Michał Rygielski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28125" y="2527150"/>
            <a:ext cx="8425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czyli...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aseline="-25000" lang="en-GB" sz="3600">
                <a:solidFill>
                  <a:srgbClr val="88CE02"/>
                </a:solidFill>
              </a:rPr>
              <a:t>“</a:t>
            </a:r>
            <a:r>
              <a:rPr lang="en-GB" sz="3600">
                <a:solidFill>
                  <a:srgbClr val="88CE02"/>
                </a:solidFill>
              </a:rPr>
              <a:t>Zielona skarpeta kontratakuje</a:t>
            </a:r>
            <a:r>
              <a:rPr baseline="30000" lang="en-GB" sz="3600">
                <a:solidFill>
                  <a:srgbClr val="88CE02"/>
                </a:solidFill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Zabijanie animacji - kill()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Animację niezależnie od jej statusu można zniszczyć - anulować.</a:t>
            </a:r>
          </a:p>
        </p:txBody>
      </p:sp>
      <p:sp>
        <p:nvSpPr>
          <p:cNvPr id="135" name="Shape 135"/>
          <p:cNvSpPr/>
          <p:nvPr/>
        </p:nvSpPr>
        <p:spPr>
          <a:xfrm>
            <a:off x="3117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102825"/>
            <a:ext cx="8520600" cy="1697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tween = TweenMax.to("#box", 2, {x: "1200px"});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$("#button").click(function(){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tween.kill();	  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Start i stop - play() i pause()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Animację niezależnie od jej statusu można zniszczyć - anulować.</a:t>
            </a:r>
          </a:p>
        </p:txBody>
      </p:sp>
      <p:sp>
        <p:nvSpPr>
          <p:cNvPr id="143" name="Shape 143"/>
          <p:cNvSpPr/>
          <p:nvPr/>
        </p:nvSpPr>
        <p:spPr>
          <a:xfrm>
            <a:off x="3117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3102825"/>
            <a:ext cx="8520600" cy="15552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tween = TweenMax.to("#box", 2, {x: "1200px"});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$("#button-pause").click(function(){ tween.pause();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$("#button-play").click(function(){ tween.play();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Alternatywy dla GreenSock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GreenSock jest głównie narzędziem służącym do animacji więc to ono tutaj wygrywa i każdy kandydat może być tylko narzędziem zastępczym 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Prędkość generowania animacji jest tym co przede wszystkim wyróżnia rozwiązania GreenSock. </a:t>
            </a:r>
            <a:r>
              <a:rPr lang="en-GB">
                <a:solidFill>
                  <a:srgbClr val="88CE02"/>
                </a:solidFill>
              </a:rPr>
              <a:t>jQuery</a:t>
            </a:r>
            <a:r>
              <a:rPr lang="en-GB">
                <a:solidFill>
                  <a:srgbClr val="FFFFFF"/>
                </a:solidFill>
              </a:rPr>
              <a:t> przy generowaniu prostych animacji zawierających już 3000 obiektów “dusi” się. </a:t>
            </a:r>
            <a:r>
              <a:rPr lang="en-GB">
                <a:solidFill>
                  <a:srgbClr val="88CE02"/>
                </a:solidFill>
              </a:rPr>
              <a:t>Dla GreenSock to żaden problem</a:t>
            </a:r>
            <a:r>
              <a:rPr lang="en-GB">
                <a:solidFill>
                  <a:srgbClr val="FFFFFF"/>
                </a:solidFill>
              </a:rPr>
              <a:t>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Są jednak inne alternatywy poza jQuery: Zepto, TweenJS, Dojo oraz MooTools.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Do jQuery istnieje także plugin o nazwie jquery.gsap.js, który implementuje w strukturze jQuery funkcjonalności GreenSock.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Ranking - benchmark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4260875"/>
            <a:ext cx="8520600" cy="3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Porównanie prędkości*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https://greensock.com/js/speed.html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354575" y="1268225"/>
            <a:ext cx="1789800" cy="2906550"/>
            <a:chOff x="354575" y="1268225"/>
            <a:chExt cx="1789800" cy="2906550"/>
          </a:xfrm>
        </p:grpSpPr>
        <p:sp>
          <p:nvSpPr>
            <p:cNvPr id="158" name="Shape 158"/>
            <p:cNvSpPr txBox="1"/>
            <p:nvPr/>
          </p:nvSpPr>
          <p:spPr>
            <a:xfrm>
              <a:off x="35457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>
                  <a:solidFill>
                    <a:srgbClr val="88CE02"/>
                  </a:solidFill>
                </a:rPr>
                <a:t>GreenSock</a:t>
              </a:r>
            </a:p>
          </p:txBody>
        </p:sp>
        <p:grpSp>
          <p:nvGrpSpPr>
            <p:cNvPr id="159" name="Shape 159"/>
            <p:cNvGrpSpPr/>
            <p:nvPr/>
          </p:nvGrpSpPr>
          <p:grpSpPr>
            <a:xfrm>
              <a:off x="354575" y="1702475"/>
              <a:ext cx="1789800" cy="2472300"/>
              <a:chOff x="354575" y="1702475"/>
              <a:chExt cx="1789800" cy="2472300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1000625" y="1702475"/>
                <a:ext cx="497700" cy="2074200"/>
              </a:xfrm>
              <a:prstGeom prst="rect">
                <a:avLst/>
              </a:prstGeom>
              <a:solidFill>
                <a:srgbClr val="88CE0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35457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31,2 FPS</a:t>
                </a:r>
              </a:p>
            </p:txBody>
          </p:sp>
        </p:grpSp>
      </p:grpSp>
      <p:grpSp>
        <p:nvGrpSpPr>
          <p:cNvPr id="162" name="Shape 162"/>
          <p:cNvGrpSpPr/>
          <p:nvPr/>
        </p:nvGrpSpPr>
        <p:grpSpPr>
          <a:xfrm>
            <a:off x="1443275" y="1268225"/>
            <a:ext cx="1789800" cy="2906550"/>
            <a:chOff x="1443275" y="1268225"/>
            <a:chExt cx="1789800" cy="2906550"/>
          </a:xfrm>
        </p:grpSpPr>
        <p:sp>
          <p:nvSpPr>
            <p:cNvPr id="163" name="Shape 163"/>
            <p:cNvSpPr txBox="1"/>
            <p:nvPr/>
          </p:nvSpPr>
          <p:spPr>
            <a:xfrm>
              <a:off x="144327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rPr lang="en-GB">
                  <a:solidFill>
                    <a:srgbClr val="FFFFFF"/>
                  </a:solidFill>
                </a:rPr>
                <a:t>jquery.gsap.js</a:t>
              </a: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1443275" y="1865937"/>
              <a:ext cx="1789800" cy="2308837"/>
              <a:chOff x="1443275" y="1865937"/>
              <a:chExt cx="1789800" cy="2308837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2089325" y="1865937"/>
                <a:ext cx="497700" cy="19107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144327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27 FPS</a:t>
                </a:r>
              </a:p>
            </p:txBody>
          </p:sp>
        </p:grpSp>
      </p:grpSp>
      <p:grpSp>
        <p:nvGrpSpPr>
          <p:cNvPr id="167" name="Shape 167"/>
          <p:cNvGrpSpPr/>
          <p:nvPr/>
        </p:nvGrpSpPr>
        <p:grpSpPr>
          <a:xfrm>
            <a:off x="2587025" y="1268225"/>
            <a:ext cx="1789800" cy="2906550"/>
            <a:chOff x="2587025" y="1268225"/>
            <a:chExt cx="1789800" cy="2906550"/>
          </a:xfrm>
        </p:grpSpPr>
        <p:sp>
          <p:nvSpPr>
            <p:cNvPr id="168" name="Shape 168"/>
            <p:cNvSpPr txBox="1"/>
            <p:nvPr/>
          </p:nvSpPr>
          <p:spPr>
            <a:xfrm>
              <a:off x="258702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>
                  <a:solidFill>
                    <a:srgbClr val="FFFFFF"/>
                  </a:solidFill>
                </a:rPr>
                <a:t>Zepto</a:t>
              </a:r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2587025" y="2139000"/>
              <a:ext cx="1789800" cy="2035775"/>
              <a:chOff x="2587025" y="2139000"/>
              <a:chExt cx="1789800" cy="2035775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3233075" y="2139000"/>
                <a:ext cx="497700" cy="16377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258702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25,8 FPS</a:t>
                </a: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>
            <a:off x="3675725" y="1268225"/>
            <a:ext cx="1789800" cy="2906550"/>
            <a:chOff x="3675725" y="1268225"/>
            <a:chExt cx="1789800" cy="2906550"/>
          </a:xfrm>
        </p:grpSpPr>
        <p:sp>
          <p:nvSpPr>
            <p:cNvPr id="173" name="Shape 173"/>
            <p:cNvSpPr txBox="1"/>
            <p:nvPr/>
          </p:nvSpPr>
          <p:spPr>
            <a:xfrm>
              <a:off x="367572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>
                  <a:solidFill>
                    <a:srgbClr val="FFFFFF"/>
                  </a:solidFill>
                </a:rPr>
                <a:t>MooTools</a:t>
              </a: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675725" y="2714150"/>
              <a:ext cx="1789800" cy="1460625"/>
              <a:chOff x="3675725" y="2714150"/>
              <a:chExt cx="1789800" cy="146062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4321775" y="2714150"/>
                <a:ext cx="497700" cy="10626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367572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15,6 FPS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77" name="Shape 177"/>
          <p:cNvGrpSpPr/>
          <p:nvPr/>
        </p:nvGrpSpPr>
        <p:grpSpPr>
          <a:xfrm>
            <a:off x="4819475" y="1268225"/>
            <a:ext cx="1789800" cy="2906550"/>
            <a:chOff x="4819475" y="1268225"/>
            <a:chExt cx="1789800" cy="2906550"/>
          </a:xfrm>
        </p:grpSpPr>
        <p:sp>
          <p:nvSpPr>
            <p:cNvPr id="178" name="Shape 178"/>
            <p:cNvSpPr txBox="1"/>
            <p:nvPr/>
          </p:nvSpPr>
          <p:spPr>
            <a:xfrm>
              <a:off x="481947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>
                  <a:solidFill>
                    <a:srgbClr val="FFFFFF"/>
                  </a:solidFill>
                </a:rPr>
                <a:t>Dojo</a:t>
              </a:r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x="4819475" y="3099350"/>
              <a:ext cx="1789800" cy="1075425"/>
              <a:chOff x="4819475" y="3099350"/>
              <a:chExt cx="1789800" cy="1075425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5465525" y="3099350"/>
                <a:ext cx="497700" cy="6774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481947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9,8 FPS</a:t>
                </a:r>
              </a:p>
            </p:txBody>
          </p:sp>
        </p:grpSp>
      </p:grpSp>
      <p:grpSp>
        <p:nvGrpSpPr>
          <p:cNvPr id="182" name="Shape 182"/>
          <p:cNvGrpSpPr/>
          <p:nvPr/>
        </p:nvGrpSpPr>
        <p:grpSpPr>
          <a:xfrm>
            <a:off x="5908175" y="1268225"/>
            <a:ext cx="1789800" cy="2906550"/>
            <a:chOff x="5908175" y="1268225"/>
            <a:chExt cx="1789800" cy="2906550"/>
          </a:xfrm>
        </p:grpSpPr>
        <p:sp>
          <p:nvSpPr>
            <p:cNvPr id="183" name="Shape 183"/>
            <p:cNvSpPr txBox="1"/>
            <p:nvPr/>
          </p:nvSpPr>
          <p:spPr>
            <a:xfrm>
              <a:off x="590817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-GB">
                  <a:solidFill>
                    <a:srgbClr val="FFFFFF"/>
                  </a:solidFill>
                </a:rPr>
                <a:t>jQuery</a:t>
              </a:r>
            </a:p>
          </p:txBody>
        </p:sp>
        <p:grpSp>
          <p:nvGrpSpPr>
            <p:cNvPr id="184" name="Shape 184"/>
            <p:cNvGrpSpPr/>
            <p:nvPr/>
          </p:nvGrpSpPr>
          <p:grpSpPr>
            <a:xfrm>
              <a:off x="5908175" y="3632700"/>
              <a:ext cx="1789800" cy="542075"/>
              <a:chOff x="5908175" y="3632700"/>
              <a:chExt cx="1789800" cy="542075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6554225" y="3632700"/>
                <a:ext cx="497700" cy="1440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590817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2,7 FPS</a:t>
                </a:r>
              </a:p>
            </p:txBody>
          </p:sp>
        </p:grpSp>
      </p:grp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4630025"/>
            <a:ext cx="8520600" cy="3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* Generowanie 1000 obiektów, przy roździelczości ekranu 2048x1152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6996875" y="1268225"/>
            <a:ext cx="1789800" cy="2906550"/>
            <a:chOff x="6996875" y="1268225"/>
            <a:chExt cx="1789800" cy="2906550"/>
          </a:xfrm>
        </p:grpSpPr>
        <p:sp>
          <p:nvSpPr>
            <p:cNvPr id="189" name="Shape 189"/>
            <p:cNvSpPr txBox="1"/>
            <p:nvPr/>
          </p:nvSpPr>
          <p:spPr>
            <a:xfrm>
              <a:off x="6996875" y="1268225"/>
              <a:ext cx="17898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>
                  <a:solidFill>
                    <a:srgbClr val="FFFFFF"/>
                  </a:solidFill>
                </a:rPr>
                <a:t>TweenJS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6996875" y="3656425"/>
              <a:ext cx="1789800" cy="518350"/>
              <a:chOff x="6996875" y="3656425"/>
              <a:chExt cx="1789800" cy="51835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7642925" y="3656425"/>
                <a:ext cx="497700" cy="120300"/>
              </a:xfrm>
              <a:prstGeom prst="rect">
                <a:avLst/>
              </a:prstGeom>
              <a:solidFill>
                <a:srgbClr val="99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 txBox="1"/>
              <p:nvPr/>
            </p:nvSpPr>
            <p:spPr>
              <a:xfrm>
                <a:off x="6996875" y="3776675"/>
                <a:ext cx="1789800" cy="39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2,3 FPS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Porównanie z jQuery - właściwości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448775" y="12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{6B52736D-970F-43CB-BF08-48AF8519FED7}</a:tableStyleId>
              </a:tblPr>
              <a:tblGrid>
                <a:gridCol w="5885725"/>
                <a:gridCol w="1186275"/>
                <a:gridCol w="1239625"/>
              </a:tblGrid>
              <a:tr h="21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Właściwości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GreenSock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jQuery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28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Podstawowe operacje na CSS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203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Zarządzanie kolorami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9900"/>
                          </a:solidFill>
                        </a:rPr>
                        <a:t>jako plugin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55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Zarządzanie pozycją tła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9900"/>
                          </a:solidFill>
                        </a:rPr>
                        <a:t>jako plugin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26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Boxshadow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9900"/>
                          </a:solidFill>
                        </a:rPr>
                        <a:t>jako plugin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Clip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9900"/>
                          </a:solidFill>
                        </a:rPr>
                        <a:t>jako plugin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1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Textshadow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4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2D transforms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6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3D transforms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51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borderRadius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51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className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jest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brak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Porównanie z jQuery - workflow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448775" y="12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{6B52736D-970F-43CB-BF08-48AF8519FED7}</a:tableStyleId>
              </a:tblPr>
              <a:tblGrid>
                <a:gridCol w="5885725"/>
                <a:gridCol w="1186275"/>
                <a:gridCol w="1239625"/>
              </a:tblGrid>
              <a:tr h="210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Właściwości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GreenSock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jQuery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28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Łatwe tworzenie sekcji animacji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203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Elastyczna architektura zorientowana obiektowo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55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Animowanie obiektów “w tył”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Stopniowe tworzenie animacji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Łatwe zapętlanie animacji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1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Animowanie wszystkich wartości numerycznych a nie tylko obiektów DOM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4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Wywoływanie opcji gdy całą sekwencja animacji uległa zakończeniu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88CE02"/>
                          </a:solidFill>
                        </a:rPr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EA9999"/>
                          </a:solidFill>
                        </a:rPr>
                        <a:t>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Porównanie z jQuery - wyniki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Kto wygrywa? Można pomyśleć, że odpowiedź jest oczywista. Ale wygrywa 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976750" y="2161325"/>
            <a:ext cx="3190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7200">
                <a:solidFill>
                  <a:srgbClr val="FFFFFF"/>
                </a:solidFill>
              </a:rPr>
              <a:t>jQuery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Dlaczego jQuery wygrał?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Odpowiedź jest prosta. Przemawia za nim bardzo </a:t>
            </a:r>
            <a:r>
              <a:rPr lang="en-GB">
                <a:solidFill>
                  <a:srgbClr val="88CE02"/>
                </a:solidFill>
              </a:rPr>
              <a:t>duża popularność</a:t>
            </a:r>
            <a:r>
              <a:rPr lang="en-GB">
                <a:solidFill>
                  <a:srgbClr val="FFFFFF"/>
                </a:solidFill>
              </a:rPr>
              <a:t> oraz to, że biblioteka </a:t>
            </a:r>
            <a:r>
              <a:rPr lang="en-GB">
                <a:solidFill>
                  <a:srgbClr val="88CE02"/>
                </a:solidFill>
              </a:rPr>
              <a:t>jest darmowa</a:t>
            </a:r>
            <a:r>
              <a:rPr lang="en-GB">
                <a:solidFill>
                  <a:srgbClr val="FFFFFF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GreenSock jest potężnym zbiorem narzędzi do animacji, ale ma jedną wadę. Do zastosowań komercyjnych wymaga licencji. W tym celu należy dołączyć do klubu GreenSock i zarejestrować się na stronie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https://greensock.com/club/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Czy to znaczy, że nie należy używać GreenSock? Wręcz przeciwnie!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Zestaw narzędzi GreenSock jest ogromnym zbiorem efektów pozwalający na bardzo proste i szybkie tworzenie animacji, ale nie tylko. Wiele komercyjnych firm używa tych bibliotek do tworzenia interaktywnych stron WWW.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Do czego można jeszcze wykorzystać GreenSock?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Do robienia filmów!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Co prawda nie takich jakie można obejrzeć - chociaż tak na prawdę dużo zależy też od grafika ;)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Jak stworzyć film? Trzeba utworzyć linię czasu i oraz ustalić klatki kluczowe.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2400050"/>
            <a:ext cx="8520600" cy="25779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timeLine = new TimelineLite({onUpdate:updateUI});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... */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timeLine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.add(getBoxAnimation())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.add(getRectangleAnimation())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.add(getDeerAnimation());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Jeśli zdecyduję się kupić licencję co zyskam?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Kilka dodatkowych pluginów: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physics2D (Zaawansowane zarządzanie fizyką każdego obiektu dodanego do linii czasu)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morphSVG (morphing obieków SVG)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throwProps (zarządzanie podłożem i siatką)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SplitText (dzielenie tekstu)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Czym jest Greensock?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Najprościej mówiąc jest to zestaw narzędzi do tworzenia interaktywnych animacji.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W skład pakietu wchodzą:</a:t>
            </a:r>
            <a:br>
              <a:rPr lang="en-GB">
                <a:solidFill>
                  <a:srgbClr val="FFFFFF"/>
                </a:solidFill>
              </a:rPr>
            </a:b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- GSAP (zestaw API m.in. do Adobe Flash oraz JavaScript)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- TweenLite (super szybki silnik generowania klatek pośrednich)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- TweenMax (bardziej rozbudowany silnik od wersji Lite)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- TweenNano (odchudzona wersja Lite)</a:t>
            </a:r>
          </a:p>
        </p:txBody>
      </p:sp>
      <p:sp>
        <p:nvSpPr>
          <p:cNvPr id="63" name="Shape 63"/>
          <p:cNvSpPr/>
          <p:nvPr/>
        </p:nvSpPr>
        <p:spPr>
          <a:xfrm>
            <a:off x="-1014304" y="3958650"/>
            <a:ext cx="841500" cy="8415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Zastosowania GreenSock w praktyce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Kilka przykładów zastosowania GreenSock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726" y="1705300"/>
            <a:ext cx="2554074" cy="146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726" y="3432268"/>
            <a:ext cx="2554074" cy="146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199" y="3401347"/>
            <a:ext cx="2554074" cy="146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4207" y="1672250"/>
            <a:ext cx="2554054" cy="146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Dzięki za uwagę!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102250"/>
            <a:ext cx="8284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Mam nadzieję, że się podobało.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Na moim koncie na Github można znaleźć wszystkie przykłady, które były tutaj omawiane.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Zapraszam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https://github.com/mrygielski/greensock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Dla kogo jest Greenshock?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Dla każdego, kto chce ułatwić sobie życie! Jednak biblioteka będzie najbardziej przydatna i efektywna dla programistów, którzy mieli styczność z </a:t>
            </a:r>
            <a:r>
              <a:rPr b="1" lang="en-GB">
                <a:solidFill>
                  <a:srgbClr val="FFFFFF"/>
                </a:solidFill>
              </a:rPr>
              <a:t>ActionScript</a:t>
            </a:r>
            <a:r>
              <a:rPr lang="en-GB">
                <a:solidFill>
                  <a:srgbClr val="FFFFFF"/>
                </a:solidFill>
              </a:rPr>
              <a:t> 2 lub 3 oraz wiedzą jak działa</a:t>
            </a:r>
            <a:r>
              <a:rPr lang="en-GB"/>
              <a:t> </a:t>
            </a:r>
            <a:r>
              <a:rPr b="1" lang="en-GB">
                <a:solidFill>
                  <a:srgbClr val="88CE02"/>
                </a:solidFill>
              </a:rPr>
              <a:t>Adobe Flash</a:t>
            </a:r>
            <a:r>
              <a:rPr lang="en-GB"/>
              <a:t> </a:t>
            </a:r>
            <a:r>
              <a:rPr lang="en-GB">
                <a:solidFill>
                  <a:srgbClr val="FFFFFF"/>
                </a:solidFill>
              </a:rPr>
              <a:t>i</a:t>
            </a:r>
            <a:r>
              <a:rPr lang="en-GB"/>
              <a:t> </a:t>
            </a:r>
            <a:r>
              <a:rPr b="1" lang="en-GB">
                <a:solidFill>
                  <a:srgbClr val="88CE02"/>
                </a:solidFill>
              </a:rPr>
              <a:t>tamtejszy schemat klatek</a:t>
            </a:r>
            <a:r>
              <a:rPr lang="en-GB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" y="2390425"/>
            <a:ext cx="7500624" cy="2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Główne zalety?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Praktycznie wszystkie animacje wykonuje się bardzo prosto i szybko.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Najważniejsze metody: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to()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from()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repeat()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yoyo()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reversed()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kill()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play() i pause()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Przesuwamy obiekt - to()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Wystarczy podać obiekt, który ma być przesunięty i pozycję docelową.</a:t>
            </a:r>
          </a:p>
        </p:txBody>
      </p:sp>
      <p:sp>
        <p:nvSpPr>
          <p:cNvPr id="83" name="Shape 83"/>
          <p:cNvSpPr/>
          <p:nvPr/>
        </p:nvSpPr>
        <p:spPr>
          <a:xfrm>
            <a:off x="3117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3102825"/>
            <a:ext cx="8520600" cy="821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photo = document.getElementById("box");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TweenMax.to(photo, 2, {x:"1200px"});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4408775"/>
            <a:ext cx="8520600" cy="473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TweenMax.to(“box”, 2, {x:"1200px"});</a:t>
            </a:r>
          </a:p>
          <a:p>
            <a:pPr lvl="0" rtl="0" algn="just">
              <a:spcBef>
                <a:spcPts val="0"/>
              </a:spcBef>
              <a:buNone/>
            </a:pPr>
            <a:br>
              <a:rPr lang="en-GB">
                <a:solidFill>
                  <a:srgbClr val="FFFFFF"/>
                </a:solidFill>
              </a:rPr>
            </a:br>
          </a:p>
        </p:txBody>
      </p:sp>
      <p:sp>
        <p:nvSpPr>
          <p:cNvPr id="86" name="Shape 86"/>
          <p:cNvSpPr txBox="1"/>
          <p:nvPr/>
        </p:nvSpPr>
        <p:spPr>
          <a:xfrm>
            <a:off x="445950" y="3969875"/>
            <a:ext cx="342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lub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Przesuwamy obiekt - from()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Metoda działa w sposób odwrotny, obiekt zostanie cofnięty z pozycji docelowej.</a:t>
            </a:r>
          </a:p>
        </p:txBody>
      </p:sp>
      <p:sp>
        <p:nvSpPr>
          <p:cNvPr id="93" name="Shape 93"/>
          <p:cNvSpPr/>
          <p:nvPr/>
        </p:nvSpPr>
        <p:spPr>
          <a:xfrm>
            <a:off x="77859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3102825"/>
            <a:ext cx="8520600" cy="821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photo = document.getElementById("box");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TweenMax.from(photo, 2, {x:"1200px"});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408775"/>
            <a:ext cx="8520600" cy="473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TweenMax.from(“box”, 2, {x:"1200px"});</a:t>
            </a:r>
          </a:p>
          <a:p>
            <a:pPr lvl="0" rtl="0" algn="just">
              <a:spcBef>
                <a:spcPts val="0"/>
              </a:spcBef>
              <a:buNone/>
            </a:pPr>
            <a:br>
              <a:rPr lang="en-GB">
                <a:solidFill>
                  <a:srgbClr val="FFFFFF"/>
                </a:solidFill>
              </a:rPr>
            </a:br>
          </a:p>
        </p:txBody>
      </p:sp>
      <p:sp>
        <p:nvSpPr>
          <p:cNvPr id="96" name="Shape 96"/>
          <p:cNvSpPr txBox="1"/>
          <p:nvPr/>
        </p:nvSpPr>
        <p:spPr>
          <a:xfrm>
            <a:off x="445950" y="3969875"/>
            <a:ext cx="342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lub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Powtarzalność animacji - repeat()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Poszczególne animacje można powtarzać wielokrotnie lub w nieskończoność.</a:t>
            </a:r>
          </a:p>
        </p:txBody>
      </p:sp>
      <p:sp>
        <p:nvSpPr>
          <p:cNvPr id="103" name="Shape 103"/>
          <p:cNvSpPr/>
          <p:nvPr/>
        </p:nvSpPr>
        <p:spPr>
          <a:xfrm>
            <a:off x="77859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3102825"/>
            <a:ext cx="8520600" cy="429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TweenMax.from(“#box”, 2, {x:"1200px", repeat: 2});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408775"/>
            <a:ext cx="8520600" cy="473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TweenMax.from(“box”, 2, {x:"1200px"}).repeat(2);</a:t>
            </a:r>
          </a:p>
          <a:p>
            <a:pPr lvl="0" rtl="0" algn="just">
              <a:spcBef>
                <a:spcPts val="0"/>
              </a:spcBef>
              <a:buNone/>
            </a:pPr>
            <a:br>
              <a:rPr lang="en-GB">
                <a:solidFill>
                  <a:srgbClr val="FFFFFF"/>
                </a:solidFill>
              </a:rPr>
            </a:br>
          </a:p>
        </p:txBody>
      </p:sp>
      <p:sp>
        <p:nvSpPr>
          <p:cNvPr id="106" name="Shape 106"/>
          <p:cNvSpPr txBox="1"/>
          <p:nvPr/>
        </p:nvSpPr>
        <p:spPr>
          <a:xfrm>
            <a:off x="445950" y="3817475"/>
            <a:ext cx="342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lub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Odbijanie - yoyo()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Poszczególne animacje można powtarzać wielokrotnie lub w nieskończoność.</a:t>
            </a:r>
          </a:p>
        </p:txBody>
      </p:sp>
      <p:sp>
        <p:nvSpPr>
          <p:cNvPr id="113" name="Shape 113"/>
          <p:cNvSpPr/>
          <p:nvPr/>
        </p:nvSpPr>
        <p:spPr>
          <a:xfrm>
            <a:off x="77859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102825"/>
            <a:ext cx="8520600" cy="429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TweenMax.from(“#box”,2,{x:"1200px",repeat:-1,yoyo:true});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408775"/>
            <a:ext cx="8520600" cy="473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TweenMax.from(“#box”,2,{x:"1200px",repeat:-1}).yoyo(true);</a:t>
            </a:r>
          </a:p>
          <a:p>
            <a:pPr lvl="0" rtl="0" algn="just">
              <a:spcBef>
                <a:spcPts val="0"/>
              </a:spcBef>
              <a:buNone/>
            </a:pPr>
            <a:br>
              <a:rPr lang="en-GB">
                <a:solidFill>
                  <a:srgbClr val="FFFFFF"/>
                </a:solidFill>
              </a:rPr>
            </a:br>
          </a:p>
        </p:txBody>
      </p:sp>
      <p:sp>
        <p:nvSpPr>
          <p:cNvPr id="116" name="Shape 116"/>
          <p:cNvSpPr txBox="1"/>
          <p:nvPr/>
        </p:nvSpPr>
        <p:spPr>
          <a:xfrm>
            <a:off x="445950" y="3817475"/>
            <a:ext cx="342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lub</a:t>
            </a:r>
          </a:p>
        </p:txBody>
      </p:sp>
      <p:sp>
        <p:nvSpPr>
          <p:cNvPr id="117" name="Shape 117"/>
          <p:cNvSpPr/>
          <p:nvPr/>
        </p:nvSpPr>
        <p:spPr>
          <a:xfrm>
            <a:off x="-1121344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246483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1121344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62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88CE02"/>
                </a:solidFill>
              </a:rPr>
              <a:t>Zawracanie animacji - reversed()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Każdą animację można cofnąć do momentu startu.</a:t>
            </a:r>
          </a:p>
        </p:txBody>
      </p:sp>
      <p:sp>
        <p:nvSpPr>
          <p:cNvPr id="126" name="Shape 126"/>
          <p:cNvSpPr/>
          <p:nvPr/>
        </p:nvSpPr>
        <p:spPr>
          <a:xfrm>
            <a:off x="311700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102825"/>
            <a:ext cx="8520600" cy="1697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tween = TweenMax.to("#box", 2, {x: "1200px"});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$("#button").click(function(){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tween.reversed(!tween.reversed()); </a:t>
            </a: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199198" y="1745275"/>
            <a:ext cx="1046400" cy="1046400"/>
          </a:xfrm>
          <a:prstGeom prst="rect">
            <a:avLst/>
          </a:prstGeom>
          <a:solidFill>
            <a:srgbClr val="88CE02"/>
          </a:solidFill>
          <a:ln cap="flat" cmpd="sng" w="9525">
            <a:solidFill>
              <a:srgbClr val="88C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