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6"/>
  </p:sldMasterIdLst>
  <p:notesMasterIdLst>
    <p:notesMasterId r:id="rId33"/>
  </p:notesMasterIdLst>
  <p:handoutMasterIdLst>
    <p:handoutMasterId r:id="rId34"/>
  </p:handoutMasterIdLst>
  <p:sldIdLst>
    <p:sldId id="256" r:id="rId7"/>
    <p:sldId id="271" r:id="rId8"/>
    <p:sldId id="316" r:id="rId9"/>
    <p:sldId id="289" r:id="rId10"/>
    <p:sldId id="306" r:id="rId11"/>
    <p:sldId id="292" r:id="rId12"/>
    <p:sldId id="298" r:id="rId13"/>
    <p:sldId id="299" r:id="rId14"/>
    <p:sldId id="300" r:id="rId15"/>
    <p:sldId id="301" r:id="rId16"/>
    <p:sldId id="314" r:id="rId17"/>
    <p:sldId id="302" r:id="rId18"/>
    <p:sldId id="313" r:id="rId19"/>
    <p:sldId id="294" r:id="rId20"/>
    <p:sldId id="296" r:id="rId21"/>
    <p:sldId id="303" r:id="rId22"/>
    <p:sldId id="295" r:id="rId23"/>
    <p:sldId id="304" r:id="rId24"/>
    <p:sldId id="307" r:id="rId25"/>
    <p:sldId id="305" r:id="rId26"/>
    <p:sldId id="308" r:id="rId27"/>
    <p:sldId id="310" r:id="rId28"/>
    <p:sldId id="309" r:id="rId29"/>
    <p:sldId id="311" r:id="rId30"/>
    <p:sldId id="312" r:id="rId31"/>
    <p:sldId id="315" r:id="rId3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7385" userDrawn="1">
          <p15:clr>
            <a:srgbClr val="A4A3A4"/>
          </p15:clr>
        </p15:guide>
        <p15:guide id="7" orient="horz" pos="576" userDrawn="1">
          <p15:clr>
            <a:srgbClr val="A4A3A4"/>
          </p15:clr>
        </p15:guide>
        <p15:guide id="8" pos="295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41439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2" autoAdjust="0"/>
    <p:restoredTop sz="88166" autoAdjust="0"/>
  </p:normalViewPr>
  <p:slideViewPr>
    <p:cSldViewPr snapToGrid="0" showGuides="1">
      <p:cViewPr varScale="1">
        <p:scale>
          <a:sx n="67" d="100"/>
          <a:sy n="67" d="100"/>
        </p:scale>
        <p:origin x="1170" y="66"/>
      </p:cViewPr>
      <p:guideLst>
        <p:guide orient="horz" pos="3748"/>
        <p:guide orient="horz" pos="1026"/>
        <p:guide pos="7385"/>
        <p:guide orient="horz" pos="576"/>
        <p:guide pos="295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-3960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/>
              <a:t>Präsentationstitel, Datum und Autor über -&gt; Header &amp; Footer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/>
              <a:t>(c) msg, tt.mm.20jj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/>
              <a:t>Autor / Referent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‹#›</a:t>
            </a:fld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31763" y="930275"/>
            <a:ext cx="7061201" cy="397192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/>
              <a:t>Autor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5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R/3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3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SAP system can be used for several independent companies (or subsidiaries of a company). The client is used to separate the data of these companies. Most database tables in an SAP system therefore have the client is a key. This is used e.g. for transactional data, master data and client dependent customizing data. Nevertheless there is also customizing that is valid across all clients (so called cross client customizing.)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nutshell: Client is a key field in most database tables to separate data of multiple companies using the same SAP system. Each company has its own client number.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0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Small „SAP“ truck on arrows for</a:t>
            </a:r>
            <a:r>
              <a:rPr lang="en-US" baseline="0" noProof="0" dirty="0"/>
              <a:t> representing transports?</a:t>
            </a:r>
          </a:p>
          <a:p>
            <a:pPr marL="0" indent="0">
              <a:buNone/>
            </a:pPr>
            <a:endParaRPr lang="en-US" baseline="0" noProof="0" dirty="0"/>
          </a:p>
          <a:p>
            <a:pPr marL="0" indent="0">
              <a:buNone/>
            </a:pPr>
            <a:r>
              <a:rPr lang="en-US" sz="1000" b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en-US" sz="10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is where the consultants do the customization as per the company's requirement.   </a:t>
            </a:r>
            <a:br>
              <a:rPr lang="en-US" sz="10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00" b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</a:t>
            </a:r>
            <a:r>
              <a:rPr lang="en-US" sz="10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is where the core team members and other members test the customization. </a:t>
            </a:r>
            <a:br>
              <a:rPr lang="en-US" sz="10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00" b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 </a:t>
            </a:r>
            <a:r>
              <a:rPr lang="en-US" sz="10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is where the live data of the company is recorded. </a:t>
            </a:r>
            <a:endParaRPr lang="en-US" baseline="0" noProof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68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All transports (both exports</a:t>
            </a:r>
            <a:r>
              <a:rPr lang="en-US" baseline="0" noProof="0" dirty="0"/>
              <a:t> and imports</a:t>
            </a:r>
            <a:r>
              <a:rPr lang="en-US" noProof="0" dirty="0"/>
              <a:t>) take place in several steps,</a:t>
            </a:r>
            <a:r>
              <a:rPr lang="en-US" baseline="0" noProof="0" dirty="0"/>
              <a:t> each of them being logged.</a:t>
            </a:r>
            <a:endParaRPr lang="en-US" noProof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01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Ansicht -&gt; Kopf-und Fußzeile anpassen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msgGillardon AG,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2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Animation</a:t>
            </a:r>
            <a:r>
              <a:rPr lang="en-US" baseline="0" noProof="0" dirty="0"/>
              <a:t> is provided </a:t>
            </a:r>
            <a:r>
              <a:rPr lang="en-US" baseline="0" noProof="0" dirty="0">
                <a:sym typeface="Wingdings" panose="05000000000000000000" pitchFamily="2" charset="2"/>
              </a:rPr>
              <a:t></a:t>
            </a:r>
            <a:endParaRPr lang="en-US" noProof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9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SAP tries very</a:t>
            </a:r>
            <a:r>
              <a:rPr lang="en-US" baseline="0" noProof="0" dirty="0"/>
              <a:t> hard to be all things to all companies, and although it fails to supply everything under the sun, there is a continual flow of new applications, upgrades and industry-specific add-ons.</a:t>
            </a:r>
            <a:endParaRPr lang="en-US" noProof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term standard solution,</a:t>
            </a:r>
            <a:r>
              <a:rPr lang="en-US" baseline="0" noProof="0" dirty="0"/>
              <a:t> however, doesn‘t mean that its features are rigid and inflexible. Rather, there are often multiple integrated kinds of processes within the SAP system.</a:t>
            </a:r>
          </a:p>
          <a:p>
            <a:r>
              <a:rPr lang="en-US" i="1" noProof="0" dirty="0"/>
              <a:t>Customizing</a:t>
            </a:r>
            <a:r>
              <a:rPr lang="en-US" noProof="0" dirty="0"/>
              <a:t>:</a:t>
            </a:r>
            <a:r>
              <a:rPr lang="en-US" baseline="0" noProof="0" dirty="0"/>
              <a:t> adapt the SAP system to a special customer requirement, even extend them with specific customer data</a:t>
            </a:r>
            <a:endParaRPr lang="en-US" noProof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4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Why SAP R/3</a:t>
            </a:r>
            <a:r>
              <a:rPr lang="en-US" baseline="0" noProof="0" dirty="0"/>
              <a:t> has been successful? Key-points: Integrated, secured information, support for multiple languages, currencies…  </a:t>
            </a:r>
            <a:endParaRPr lang="en-US" noProof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69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SAP </a:t>
            </a:r>
            <a:r>
              <a:rPr lang="en-US" noProof="0" dirty="0" err="1"/>
              <a:t>Fiori</a:t>
            </a:r>
            <a:r>
              <a:rPr lang="en-US" noProof="0" dirty="0"/>
              <a:t> refers to a set of applications</a:t>
            </a:r>
            <a:r>
              <a:rPr lang="en-US" baseline="0" noProof="0" dirty="0"/>
              <a:t> that were built using SAPUI5 and can be customized using SAPUI5.</a:t>
            </a:r>
          </a:p>
          <a:p>
            <a:r>
              <a:rPr lang="en-US" baseline="0" noProof="0" dirty="0"/>
              <a:t>A SAP </a:t>
            </a:r>
            <a:r>
              <a:rPr lang="en-US" baseline="0" noProof="0" dirty="0" err="1"/>
              <a:t>Fiori</a:t>
            </a:r>
            <a:r>
              <a:rPr lang="en-US" baseline="0" noProof="0" dirty="0"/>
              <a:t> screen is designed to be viewed on a smartphone, and performs one task only, showing a minimum of UI elements (buttons etc.).</a:t>
            </a:r>
          </a:p>
          <a:p>
            <a:r>
              <a:rPr lang="en-US" baseline="0" noProof="0" dirty="0"/>
              <a:t>Advantages: responsive design, easy navigation and reading, same experience on all devices (tablet, phone, desktop)</a:t>
            </a:r>
            <a:endParaRPr lang="en-US" noProof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Due to the growing number of standard implementations for processes and the large amount of data exchanged between systems,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SAP moved on to designing a solution that would work in real-time 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0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Should</a:t>
            </a:r>
            <a:r>
              <a:rPr lang="en-US" baseline="0" noProof="0" dirty="0"/>
              <a:t> mention here about: architecture, processes, system landscape (centralized vs. local, </a:t>
            </a:r>
            <a:r>
              <a:rPr lang="en-US" baseline="0" noProof="0" dirty="0" err="1"/>
              <a:t>mandt</a:t>
            </a:r>
            <a:r>
              <a:rPr lang="en-US" baseline="0" noProof="0" dirty="0"/>
              <a:t>…), namespace (ensure that there will be no name conflicts between SAP and customer objects)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Autor / Referent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0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3429000"/>
            <a:ext cx="12192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52159" y="3767047"/>
            <a:ext cx="9861345" cy="152914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552159" y="5380710"/>
            <a:ext cx="9861345" cy="8157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0" name="Ellipse 39"/>
          <p:cNvSpPr/>
          <p:nvPr/>
        </p:nvSpPr>
        <p:spPr bwMode="gray">
          <a:xfrm>
            <a:off x="9549329" y="2545915"/>
            <a:ext cx="2173748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37FFFF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300018" y="534514"/>
            <a:ext cx="7094661" cy="496333"/>
            <a:chOff x="1056265" y="534513"/>
            <a:chExt cx="5764412" cy="496333"/>
          </a:xfrm>
        </p:grpSpPr>
        <p:grpSp>
          <p:nvGrpSpPr>
            <p:cNvPr id="11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2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3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4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5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6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</p:grpSp>
        <p:sp>
          <p:nvSpPr>
            <p:cNvPr id="17" name="Textfeld 16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>
                  <a:solidFill>
                    <a:schemeClr val="accent2"/>
                  </a:solidFill>
                </a:rPr>
                <a:t>.</a:t>
              </a:r>
              <a:r>
                <a:rPr lang="de-DE" sz="1400" spc="50" baseline="0" err="1">
                  <a:solidFill>
                    <a:schemeClr val="accent2"/>
                  </a:solidFill>
                </a:rPr>
                <a:t>consulting</a:t>
              </a:r>
              <a:r>
                <a:rPr lang="de-DE" sz="1400" spc="50" baseline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err="1">
                  <a:solidFill>
                    <a:schemeClr val="accent2"/>
                  </a:solidFill>
                </a:rPr>
                <a:t>solutions</a:t>
              </a:r>
              <a:r>
                <a:rPr lang="de-DE" sz="1400" spc="50" baseline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err="1">
                  <a:solidFill>
                    <a:schemeClr val="accent2"/>
                  </a:solidFill>
                </a:rPr>
                <a:t>partnership</a:t>
              </a:r>
              <a:endParaRPr lang="de-DE" sz="1400" i="1" spc="50" baseline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 userDrawn="1"/>
        </p:nvSpPr>
        <p:spPr bwMode="gray">
          <a:xfrm>
            <a:off x="2" y="2"/>
            <a:ext cx="6417985" cy="3595003"/>
          </a:xfrm>
          <a:custGeom>
            <a:avLst/>
            <a:gdLst>
              <a:gd name="connsiteX0" fmla="*/ 0 w 6419656"/>
              <a:gd name="connsiteY0" fmla="*/ 0 h 3595835"/>
              <a:gd name="connsiteX1" fmla="*/ 6419656 w 6419656"/>
              <a:gd name="connsiteY1" fmla="*/ 0 h 3595835"/>
              <a:gd name="connsiteX2" fmla="*/ 6401280 w 6419656"/>
              <a:gd name="connsiteY2" fmla="*/ 363914 h 3595835"/>
              <a:gd name="connsiteX3" fmla="*/ 2819866 w 6419656"/>
              <a:gd name="connsiteY3" fmla="*/ 3595835 h 3595835"/>
              <a:gd name="connsiteX4" fmla="*/ 169655 w 6419656"/>
              <a:gd name="connsiteY4" fmla="*/ 2432333 h 3595835"/>
              <a:gd name="connsiteX5" fmla="*/ 0 w 6419656"/>
              <a:gd name="connsiteY5" fmla="*/ 2230460 h 35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9656" h="3595835">
                <a:moveTo>
                  <a:pt x="0" y="0"/>
                </a:moveTo>
                <a:lnTo>
                  <a:pt x="6419656" y="0"/>
                </a:lnTo>
                <a:lnTo>
                  <a:pt x="6401280" y="363914"/>
                </a:lnTo>
                <a:cubicBezTo>
                  <a:pt x="6216924" y="2179236"/>
                  <a:pt x="4683827" y="3595835"/>
                  <a:pt x="2819866" y="3595835"/>
                </a:cubicBezTo>
                <a:cubicBezTo>
                  <a:pt x="1771388" y="3595835"/>
                  <a:pt x="827598" y="3147614"/>
                  <a:pt x="169655" y="2432333"/>
                </a:cubicBezTo>
                <a:lnTo>
                  <a:pt x="0" y="2230460"/>
                </a:lnTo>
                <a:close/>
              </a:path>
            </a:pathLst>
          </a:cu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4420" tIns="42209" rIns="84420" bIns="42209" rtlCol="0" anchor="ctr">
            <a:noAutofit/>
          </a:bodyPr>
          <a:lstStyle/>
          <a:p>
            <a:pPr algn="ctr"/>
            <a:endParaRPr lang="en-US" sz="1461">
              <a:solidFill>
                <a:srgbClr val="37FFFF"/>
              </a:solidFill>
            </a:endParaRPr>
          </a:p>
        </p:txBody>
      </p:sp>
      <p:grpSp>
        <p:nvGrpSpPr>
          <p:cNvPr id="21" name="Group 698"/>
          <p:cNvGrpSpPr>
            <a:grpSpLocks noChangeAspect="1"/>
          </p:cNvGrpSpPr>
          <p:nvPr userDrawn="1"/>
        </p:nvGrpSpPr>
        <p:grpSpPr bwMode="auto">
          <a:xfrm>
            <a:off x="1118155" y="1145520"/>
            <a:ext cx="3079959" cy="965756"/>
            <a:chOff x="561" y="2271"/>
            <a:chExt cx="4634" cy="1453"/>
          </a:xfrm>
        </p:grpSpPr>
        <p:sp>
          <p:nvSpPr>
            <p:cNvPr id="2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  <p:sp>
          <p:nvSpPr>
            <p:cNvPr id="2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  <p:sp>
          <p:nvSpPr>
            <p:cNvPr id="2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  <p:sp>
          <p:nvSpPr>
            <p:cNvPr id="25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  <p:sp>
          <p:nvSpPr>
            <p:cNvPr id="26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1" dirty="0"/>
            </a:p>
          </p:txBody>
        </p:sp>
      </p:grpSp>
    </p:spTree>
    <p:extLst>
      <p:ext uri="{BB962C8B-B14F-4D97-AF65-F5344CB8AC3E}">
        <p14:creationId xmlns:p14="http://schemas.microsoft.com/office/powerpoint/2010/main" val="302392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922" y="134280"/>
            <a:ext cx="9175023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922" y="5949952"/>
            <a:ext cx="9174191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/>
              <a:t>Footnote</a:t>
            </a:r>
            <a:r>
              <a:rPr lang="de-DE" dirty="0"/>
              <a:t> / </a:t>
            </a:r>
            <a:r>
              <a:rPr lang="de-DE" noProof="0" dirty="0" err="1"/>
              <a:t>source</a:t>
            </a:r>
            <a:endParaRPr lang="de-DE" noProof="0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/>
              <a:t>© msg | November 2016 | SAP Software Development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461108" y="1633538"/>
            <a:ext cx="11261969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1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2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3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4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5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9155" y="1633538"/>
            <a:ext cx="5428278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340960" y="1633538"/>
            <a:ext cx="5372932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922" y="134280"/>
            <a:ext cx="9175023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/>
              <a:t>© msg | November 2016 | SAP Software Development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922" y="5949952"/>
            <a:ext cx="9174191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/>
              <a:t>Footnote</a:t>
            </a:r>
            <a:r>
              <a:rPr lang="de-DE" dirty="0"/>
              <a:t> / </a:t>
            </a:r>
            <a:r>
              <a:rPr lang="de-DE" dirty="0" err="1"/>
              <a:t>source</a:t>
            </a:r>
            <a:endParaRPr lang="de-DE" dirty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6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7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US"/>
              <a:t>© msg | November 2016 | SAP Software Development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922" y="134280"/>
            <a:ext cx="9175023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Enter </a:t>
            </a:r>
            <a:r>
              <a:rPr lang="de-DE" noProof="0" dirty="0"/>
              <a:t>Title</a:t>
            </a: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922" y="5949952"/>
            <a:ext cx="9174191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/>
              <a:t>Footnote</a:t>
            </a:r>
            <a:r>
              <a:rPr lang="de-DE" noProof="0" dirty="0"/>
              <a:t> / </a:t>
            </a:r>
            <a:r>
              <a:rPr lang="de-DE" noProof="0" dirty="0" err="1"/>
              <a:t>source</a:t>
            </a:r>
            <a:endParaRPr lang="de-DE" noProof="0" dirty="0"/>
          </a:p>
        </p:txBody>
      </p: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© msg | November 2016 | SAP Software Development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6488739"/>
            <a:ext cx="1219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0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1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4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10297550" y="244069"/>
            <a:ext cx="1425527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264723"/>
            <a:ext cx="12192000" cy="5223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Insert</a:t>
            </a:r>
            <a:r>
              <a:rPr lang="de-DE"/>
              <a:t> Image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/>
              <a:t>© msg | November 2016 | SAP Software Development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68922" y="134280"/>
            <a:ext cx="9175023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7101241" y="2771562"/>
            <a:ext cx="4601729" cy="492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45" name="Ellipse 44"/>
          <p:cNvSpPr/>
          <p:nvPr/>
        </p:nvSpPr>
        <p:spPr bwMode="gray">
          <a:xfrm>
            <a:off x="9549329" y="2545915"/>
            <a:ext cx="2173748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37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300018" y="5563714"/>
            <a:ext cx="7094661" cy="496333"/>
            <a:chOff x="1056265" y="534513"/>
            <a:chExt cx="5764412" cy="496333"/>
          </a:xfrm>
        </p:grpSpPr>
        <p:grpSp>
          <p:nvGrpSpPr>
            <p:cNvPr id="8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0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1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3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4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5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partnership</a:t>
              </a:r>
              <a:endParaRPr lang="de-DE" sz="1400" i="1" spc="50" baseline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551354" y="620715"/>
            <a:ext cx="815103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de-DE"/>
              <a:t>Insert Image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51354" y="1874546"/>
            <a:ext cx="815103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Insert Image</a:t>
            </a:r>
          </a:p>
        </p:txBody>
      </p:sp>
      <p:sp>
        <p:nvSpPr>
          <p:cNvPr id="40" name="Ellipse 39"/>
          <p:cNvSpPr/>
          <p:nvPr/>
        </p:nvSpPr>
        <p:spPr bwMode="gray">
          <a:xfrm>
            <a:off x="9549329" y="2545915"/>
            <a:ext cx="2173748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37FFFF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300018" y="5563714"/>
            <a:ext cx="7094661" cy="496333"/>
            <a:chOff x="1056265" y="534513"/>
            <a:chExt cx="5764412" cy="496333"/>
          </a:xfrm>
        </p:grpSpPr>
        <p:grpSp>
          <p:nvGrpSpPr>
            <p:cNvPr id="10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3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4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5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6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  <p:sp>
            <p:nvSpPr>
              <p:cNvPr id="17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800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err="1">
                  <a:solidFill>
                    <a:srgbClr val="841439"/>
                  </a:solidFill>
                </a:rPr>
                <a:t>partnership</a:t>
              </a:r>
              <a:endParaRPr lang="de-DE" sz="1400" i="1" spc="50" baseline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 msg | November 2016 | SAP Software Development</a:t>
            </a:r>
            <a:endParaRPr lang="en-US" dirty="0"/>
          </a:p>
        </p:txBody>
      </p:sp>
      <p:pic>
        <p:nvPicPr>
          <p:cNvPr id="7" name="Picture 6" descr="C:\Users\popca\AppData\Local\Microsoft\Windows\Temporary Internet Files\Content.Outlook\WBZ1LO87\msg-logo-2014-0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0" t="31078" r="18604" b="26436"/>
          <a:stretch/>
        </p:blipFill>
        <p:spPr bwMode="auto">
          <a:xfrm>
            <a:off x="9868861" y="424327"/>
            <a:ext cx="1763307" cy="4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6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8922" y="412751"/>
            <a:ext cx="9174191" cy="8391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Master title style Click to edit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68922" y="6575786"/>
            <a:ext cx="9174191" cy="1366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 msg | November 2016 | SAP Software Development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468923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11723077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468923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11723077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258271" y="5781138"/>
            <a:ext cx="0" cy="33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258271" y="1452146"/>
            <a:ext cx="0" cy="33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12467583" y="5781138"/>
            <a:ext cx="0" cy="33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12467583" y="1452146"/>
            <a:ext cx="0" cy="33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6488739"/>
            <a:ext cx="1219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46238" y="6575786"/>
            <a:ext cx="576839" cy="136678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1277912"/>
            <a:ext cx="1219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459155" y="1633539"/>
            <a:ext cx="11263922" cy="43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Format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noProof="0" dirty="0"/>
              <a:t>Fourth</a:t>
            </a:r>
            <a:r>
              <a:rPr lang="en-US" dirty="0"/>
              <a:t>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6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7385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sap.com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open.sap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SAP Summer School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dirty="0"/>
              <a:t>SAP NetWeaver™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72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 Evolution of Technical Infrastructure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Web Dynpro: 2003 -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SAP standard UI technology for developing Web applications in the ABAP environment</a:t>
            </a:r>
          </a:p>
          <a:p>
            <a:r>
              <a:rPr lang="en-US" dirty="0"/>
              <a:t>Web </a:t>
            </a:r>
            <a:r>
              <a:rPr lang="en-US" dirty="0" err="1"/>
              <a:t>Dynpro</a:t>
            </a:r>
            <a:r>
              <a:rPr lang="en-US" dirty="0"/>
              <a:t> applications can be developed using either a Java or ABAP flavor</a:t>
            </a:r>
          </a:p>
          <a:p>
            <a:r>
              <a:rPr lang="en-US" dirty="0"/>
              <a:t>„Minimize coding, maximize design“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2618062"/>
            <a:ext cx="5648324" cy="36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 Evolution of Technical Infrastructure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Floorplan</a:t>
            </a:r>
            <a:r>
              <a:rPr lang="en-US" dirty="0"/>
              <a:t> Manager in Web </a:t>
            </a:r>
            <a:r>
              <a:rPr lang="en-US" dirty="0" err="1"/>
              <a:t>Dynpro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err="1"/>
              <a:t>Floorplan</a:t>
            </a:r>
            <a:r>
              <a:rPr lang="en-US" dirty="0"/>
              <a:t> Manager (FPM) is a framework for developing Web </a:t>
            </a:r>
            <a:r>
              <a:rPr lang="en-US" dirty="0" err="1"/>
              <a:t>Dynpro</a:t>
            </a:r>
            <a:r>
              <a:rPr lang="en-US" dirty="0"/>
              <a:t> application interfaces consistent with SAP UI guidelines</a:t>
            </a:r>
          </a:p>
          <a:p>
            <a:r>
              <a:rPr lang="en-US" dirty="0"/>
              <a:t>FPM provides pre-defined UI building blocks (UIBBs) to support and accelerate the creation of application-specific views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www.experience.sap.com/wp-content/uploads/2012/11/OVP_Ex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2504082"/>
            <a:ext cx="4441825" cy="374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 Evolution of Technical Infrastructure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</a:t>
            </a:r>
            <a:r>
              <a:rPr lang="de-DE" dirty="0" err="1"/>
              <a:t>Fiori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9" name="Picture 2" descr="http://bgoerke.files.wordpress.com/2013/05/sec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92250"/>
            <a:ext cx="8439150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0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 Evolution of Technical Infrastructure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Platform for real-time data management</a:t>
            </a:r>
          </a:p>
          <a:p>
            <a:r>
              <a:rPr lang="en-US" dirty="0"/>
              <a:t>SAP HANA is a high-end database for </a:t>
            </a:r>
            <a:r>
              <a:rPr lang="en-US" i="1" dirty="0"/>
              <a:t>business transactions </a:t>
            </a:r>
            <a:r>
              <a:rPr lang="en-US" dirty="0"/>
              <a:t>and </a:t>
            </a:r>
            <a:r>
              <a:rPr lang="en-US" i="1" dirty="0"/>
              <a:t>reporting</a:t>
            </a:r>
            <a:r>
              <a:rPr lang="en-US" dirty="0"/>
              <a:t>, which uses a combination of </a:t>
            </a:r>
            <a:r>
              <a:rPr lang="en-US" i="1" dirty="0"/>
              <a:t>in-memory</a:t>
            </a:r>
            <a:r>
              <a:rPr lang="en-US" dirty="0"/>
              <a:t> computing and column-oriented storage for the sake of optimization</a:t>
            </a:r>
          </a:p>
          <a:p>
            <a:r>
              <a:rPr lang="en-US" dirty="0"/>
              <a:t>Existing projects can also fully benefit from the advantages of SAP HANA</a:t>
            </a:r>
          </a:p>
          <a:p>
            <a:r>
              <a:rPr lang="en-US" dirty="0"/>
              <a:t>More functions for data management are included</a:t>
            </a:r>
          </a:p>
          <a:p>
            <a:pPr lvl="1"/>
            <a:r>
              <a:rPr lang="en-US" dirty="0"/>
              <a:t>Replication, extraction, transformation, load and so on</a:t>
            </a:r>
          </a:p>
          <a:p>
            <a:pPr lvl="1"/>
            <a:r>
              <a:rPr lang="en-US" dirty="0"/>
              <a:t>Data analysis functions: </a:t>
            </a:r>
            <a:r>
              <a:rPr lang="en-US" i="1" dirty="0"/>
              <a:t>data mining</a:t>
            </a:r>
            <a:r>
              <a:rPr lang="en-US" dirty="0"/>
              <a:t>, text search and predictive analysis</a:t>
            </a:r>
          </a:p>
        </p:txBody>
      </p:sp>
      <p:pic>
        <p:nvPicPr>
          <p:cNvPr id="1026" name="Picture 2" descr="http://www.citlearning.com/wp-content/uploads/2013/03/SAP-Hana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68180"/>
            <a:ext cx="4584700" cy="218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NetWeaver</a:t>
            </a:r>
            <a:r>
              <a:rPr lang="de-DE" dirty="0"/>
              <a:t>™</a:t>
            </a:r>
            <a:r>
              <a:rPr lang="en-US" dirty="0"/>
              <a:t> Application Server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171450" indent="-171450" algn="just"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dirty="0"/>
              <a:t>SAP NetWeaver AS is a development and deployment platform that supports web services, business applications and standards-based development based on key technologies such as J2EE and ABAP.</a:t>
            </a:r>
          </a:p>
          <a:p>
            <a:pPr marL="171450" indent="-171450" algn="just"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01" y="2520000"/>
            <a:ext cx="45243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8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4. NetWeaver™ Application Server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https://help.sap.com/saphelp_46c/helpdata/en/fc/eb2e97358411d1829f0000e829fbfe/content.htm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Internal Architecture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Three-tier architecture (Presentation – Application – Database layer)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014539"/>
            <a:ext cx="52578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59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4. NetWeaver™ Application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 and Their Roles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i="1" dirty="0"/>
              <a:t>Client</a:t>
            </a:r>
            <a:r>
              <a:rPr lang="en-US" dirty="0"/>
              <a:t> allows an organization using an SAP system to split the system into logical subunits</a:t>
            </a:r>
            <a:r>
              <a:rPr lang="en-US"/>
              <a:t>. </a:t>
            </a:r>
          </a:p>
          <a:p>
            <a:r>
              <a:rPr lang="en-US"/>
              <a:t>A </a:t>
            </a:r>
            <a:r>
              <a:rPr lang="en-US" dirty="0"/>
              <a:t>client is an entity with independent information and data.</a:t>
            </a:r>
          </a:p>
          <a:p>
            <a:r>
              <a:rPr lang="en-US" dirty="0"/>
              <a:t>Log on a particular client of the system</a:t>
            </a:r>
          </a:p>
          <a:p>
            <a:r>
              <a:rPr lang="en-US" dirty="0"/>
              <a:t>A different client can be used for another type of activity (</a:t>
            </a:r>
            <a:r>
              <a:rPr lang="en-US" i="1" dirty="0"/>
              <a:t>customizing</a:t>
            </a:r>
            <a:r>
              <a:rPr lang="en-US" dirty="0"/>
              <a:t>, </a:t>
            </a:r>
            <a:r>
              <a:rPr lang="en-US" i="1" dirty="0"/>
              <a:t>quality assurance </a:t>
            </a:r>
            <a:r>
              <a:rPr lang="en-US" dirty="0"/>
              <a:t>…)</a:t>
            </a:r>
          </a:p>
          <a:p>
            <a:r>
              <a:rPr lang="en-US" dirty="0"/>
              <a:t>Often used as primary key in database tables</a:t>
            </a:r>
          </a:p>
          <a:p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999" y="3476176"/>
            <a:ext cx="2073975" cy="251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5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4. NetWeaver™ Application Server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System Landscape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of a geographically distributed development</a:t>
            </a:r>
          </a:p>
          <a:p>
            <a:r>
              <a:rPr lang="en-US" dirty="0"/>
              <a:t>The three-system landscape is recommended by SAP</a:t>
            </a:r>
          </a:p>
          <a:p>
            <a:r>
              <a:rPr lang="en-US" dirty="0"/>
              <a:t>Changes will flow from DEV-&gt;QAS-&gt;PRD and not backwards (via „Transport Requests“)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01" y="1620001"/>
            <a:ext cx="59340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4. NetWeaver™ Application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Transport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Customizing and changed or newly created objects are transferred to other systems in the landscape through </a:t>
            </a:r>
            <a:r>
              <a:rPr lang="en-US" i="1" dirty="0"/>
              <a:t>transports.</a:t>
            </a:r>
          </a:p>
          <a:p>
            <a:r>
              <a:rPr lang="en-US" dirty="0"/>
              <a:t>Various changes are grouped into multiple tasks, each of which is assigned to one user.</a:t>
            </a:r>
          </a:p>
          <a:p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01" y="3038472"/>
            <a:ext cx="3556898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6" y="2518976"/>
            <a:ext cx="515302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38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4. NetWeaver™ Application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Repository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ABAP Dictionary</a:t>
            </a:r>
          </a:p>
          <a:p>
            <a:pPr lvl="1"/>
            <a:r>
              <a:rPr lang="en-US" dirty="0"/>
              <a:t>Database tables</a:t>
            </a:r>
          </a:p>
          <a:p>
            <a:pPr lvl="1"/>
            <a:r>
              <a:rPr lang="en-US" dirty="0"/>
              <a:t>Data elements and domains</a:t>
            </a:r>
          </a:p>
          <a:p>
            <a:r>
              <a:rPr lang="en-US" dirty="0"/>
              <a:t>ABAP Reports</a:t>
            </a:r>
          </a:p>
          <a:p>
            <a:r>
              <a:rPr lang="en-US" dirty="0"/>
              <a:t>Selection Screens</a:t>
            </a:r>
          </a:p>
          <a:p>
            <a:r>
              <a:rPr lang="en-US" dirty="0"/>
              <a:t>Function Modules</a:t>
            </a:r>
          </a:p>
          <a:p>
            <a:r>
              <a:rPr lang="en-US" dirty="0"/>
              <a:t>ABAP Web </a:t>
            </a:r>
            <a:r>
              <a:rPr lang="en-US" dirty="0" err="1"/>
              <a:t>Dynpro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3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Course Agenda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&amp; Course Logistics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ERP. SAP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Evolution of Technical Infrastructure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NetWeaver™ Application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Survival Guide</a:t>
            </a:r>
          </a:p>
        </p:txBody>
      </p:sp>
    </p:spTree>
    <p:extLst>
      <p:ext uri="{BB962C8B-B14F-4D97-AF65-F5344CB8AC3E}">
        <p14:creationId xmlns:p14="http://schemas.microsoft.com/office/powerpoint/2010/main" val="11966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4. NetWeaver™ Application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 Environment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SAP GUI</a:t>
            </a:r>
          </a:p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160617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Survival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8" name="Picture 2" descr="C:\Users\Calin\Desktop\user156112_pic30184_1343507644.jpg"/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5217" y="1633538"/>
            <a:ext cx="5755216" cy="431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 rot="206309">
            <a:off x="4643431" y="1688231"/>
            <a:ext cx="308374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ln w="18415" cmpd="sng">
                  <a:solidFill>
                    <a:srgbClr val="841439"/>
                  </a:solidFill>
                  <a:prstDash val="solid"/>
                </a:ln>
                <a:solidFill>
                  <a:srgbClr val="84143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 rot="20359658">
            <a:off x="5831039" y="1513766"/>
            <a:ext cx="308374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n w="18415" cmpd="sng">
                  <a:solidFill>
                    <a:srgbClr val="841439"/>
                  </a:solidFill>
                  <a:prstDash val="solid"/>
                </a:ln>
                <a:solidFill>
                  <a:srgbClr val="84143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>
          <a:xfrm rot="942955">
            <a:off x="6915152" y="1514627"/>
            <a:ext cx="308374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841439"/>
                  </a:solidFill>
                  <a:prstDash val="solid"/>
                </a:ln>
                <a:solidFill>
                  <a:srgbClr val="84143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2" name="Rectangle 11"/>
          <p:cNvSpPr/>
          <p:nvPr/>
        </p:nvSpPr>
        <p:spPr>
          <a:xfrm rot="2153029">
            <a:off x="7896232" y="2115298"/>
            <a:ext cx="308374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n w="18415" cmpd="sng">
                  <a:solidFill>
                    <a:srgbClr val="841439"/>
                  </a:solidFill>
                  <a:prstDash val="solid"/>
                </a:ln>
                <a:solidFill>
                  <a:srgbClr val="84143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3" name="Rectangle 12"/>
          <p:cNvSpPr/>
          <p:nvPr/>
        </p:nvSpPr>
        <p:spPr>
          <a:xfrm rot="2973415">
            <a:off x="8289044" y="2661432"/>
            <a:ext cx="308374" cy="76944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>
                <a:ln w="18415" cmpd="sng">
                  <a:solidFill>
                    <a:srgbClr val="841439"/>
                  </a:solidFill>
                  <a:prstDash val="solid"/>
                </a:ln>
                <a:solidFill>
                  <a:srgbClr val="84143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4" name="Rectangle 13"/>
          <p:cNvSpPr/>
          <p:nvPr/>
        </p:nvSpPr>
        <p:spPr>
          <a:xfrm rot="17087674">
            <a:off x="3714736" y="2720125"/>
            <a:ext cx="308374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841439"/>
                  </a:solidFill>
                  <a:prstDash val="solid"/>
                </a:ln>
                <a:solidFill>
                  <a:srgbClr val="84143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4199" y="1674847"/>
            <a:ext cx="1029448" cy="584775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>
                  <a:prstDash val="solid"/>
                </a:ln>
                <a:solidFill>
                  <a:srgbClr val="841439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95032" y="1605867"/>
            <a:ext cx="2296399" cy="584775"/>
          </a:xfrm>
          <a:prstGeom prst="rect">
            <a:avLst/>
          </a:prstGeom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>
                  <a:prstDash val="solid"/>
                </a:ln>
                <a:solidFill>
                  <a:srgbClr val="841439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NetWeaver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47875" y="2612404"/>
            <a:ext cx="1029449" cy="584775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>
                  <a:prstDash val="solid"/>
                </a:ln>
                <a:solidFill>
                  <a:srgbClr val="841439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ERP</a:t>
            </a:r>
          </a:p>
        </p:txBody>
      </p:sp>
      <p:sp>
        <p:nvSpPr>
          <p:cNvPr id="18" name="Rectangle 17"/>
          <p:cNvSpPr/>
          <p:nvPr/>
        </p:nvSpPr>
        <p:spPr>
          <a:xfrm rot="3651249">
            <a:off x="8473642" y="3785852"/>
            <a:ext cx="2408608" cy="584775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>
                  <a:prstDash val="solid"/>
                </a:ln>
                <a:solidFill>
                  <a:srgbClr val="841439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Workbench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64051" y="5462582"/>
            <a:ext cx="2591351" cy="584775"/>
          </a:xfrm>
          <a:prstGeom prst="rect">
            <a:avLst/>
          </a:prstGeom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>
                  <a:prstDash val="solid"/>
                </a:ln>
                <a:solidFill>
                  <a:srgbClr val="841439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Web Dynpro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28877" y="3785850"/>
            <a:ext cx="1348446" cy="584775"/>
          </a:xfrm>
          <a:prstGeom prst="rect">
            <a:avLst/>
          </a:prstGeom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>
                  <a:prstDash val="solid"/>
                </a:ln>
                <a:solidFill>
                  <a:srgbClr val="841439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ABAP</a:t>
            </a:r>
          </a:p>
        </p:txBody>
      </p:sp>
      <p:sp>
        <p:nvSpPr>
          <p:cNvPr id="21" name="Rectangle 20"/>
          <p:cNvSpPr/>
          <p:nvPr/>
        </p:nvSpPr>
        <p:spPr>
          <a:xfrm rot="1957700">
            <a:off x="8322652" y="5462581"/>
            <a:ext cx="2074415" cy="584775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defRPr/>
            </a:pPr>
            <a:r>
              <a:rPr lang="de-DE" sz="3200" b="1" dirty="0">
                <a:ln>
                  <a:prstDash val="solid"/>
                </a:ln>
                <a:solidFill>
                  <a:srgbClr val="841439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Transport</a:t>
            </a:r>
            <a:endParaRPr lang="en-US" sz="3200" b="1" dirty="0">
              <a:ln>
                <a:prstDash val="solid"/>
              </a:ln>
              <a:solidFill>
                <a:srgbClr val="841439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54373" y="2591630"/>
            <a:ext cx="822662" cy="584775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>
                  <a:prstDash val="solid"/>
                </a:ln>
                <a:solidFill>
                  <a:srgbClr val="841439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UI5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77657" y="1703406"/>
            <a:ext cx="1072731" cy="584775"/>
          </a:xfrm>
          <a:prstGeom prst="rect">
            <a:avLst/>
          </a:prstGeom>
          <a:ln w="349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 err="1">
                <a:ln>
                  <a:prstDash val="solid"/>
                </a:ln>
                <a:solidFill>
                  <a:srgbClr val="841439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Fiori</a:t>
            </a:r>
            <a:endParaRPr lang="en-US" sz="3200" b="1" dirty="0">
              <a:ln>
                <a:prstDash val="solid"/>
              </a:ln>
              <a:solidFill>
                <a:srgbClr val="841439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7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5. Survival Guide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SAP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Logging on to an SAP system</a:t>
            </a:r>
          </a:p>
          <a:p>
            <a:pPr lvl="1"/>
            <a:r>
              <a:rPr lang="en-US" dirty="0"/>
              <a:t>Select system</a:t>
            </a:r>
          </a:p>
          <a:p>
            <a:pPr lvl="1"/>
            <a:r>
              <a:rPr lang="en-US" dirty="0"/>
              <a:t>Enter your credentials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275650-9F88-A88D-184F-2278A476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4" y="2943062"/>
            <a:ext cx="2823154" cy="2514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B5C249-939C-4FB8-0D1E-2C8565780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54" y="1524794"/>
            <a:ext cx="6488167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5. Survival Guide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Easy Access and navigation options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Opens after you log 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383653"/>
            <a:ext cx="73533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feil nach rechts 6"/>
          <p:cNvSpPr/>
          <p:nvPr/>
        </p:nvSpPr>
        <p:spPr bwMode="gray">
          <a:xfrm rot="1771873">
            <a:off x="1498604" y="2094733"/>
            <a:ext cx="1534115" cy="52395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Command field</a:t>
            </a:r>
          </a:p>
        </p:txBody>
      </p:sp>
      <p:sp>
        <p:nvSpPr>
          <p:cNvPr id="14" name="Pfeil nach rechts 6"/>
          <p:cNvSpPr/>
          <p:nvPr/>
        </p:nvSpPr>
        <p:spPr bwMode="gray">
          <a:xfrm>
            <a:off x="1242806" y="3266992"/>
            <a:ext cx="1462295" cy="50490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Application bar</a:t>
            </a:r>
          </a:p>
        </p:txBody>
      </p:sp>
      <p:sp>
        <p:nvSpPr>
          <p:cNvPr id="15" name="Pfeil nach rechts 6"/>
          <p:cNvSpPr/>
          <p:nvPr/>
        </p:nvSpPr>
        <p:spPr bwMode="gray">
          <a:xfrm>
            <a:off x="4591051" y="5105317"/>
            <a:ext cx="1276349" cy="69540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Status bar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Pfeil nach rechts 6"/>
          <p:cNvSpPr/>
          <p:nvPr/>
        </p:nvSpPr>
        <p:spPr bwMode="gray">
          <a:xfrm rot="2180106">
            <a:off x="6195824" y="2140225"/>
            <a:ext cx="1310667" cy="48685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New session</a:t>
            </a:r>
          </a:p>
        </p:txBody>
      </p:sp>
    </p:spTree>
    <p:extLst>
      <p:ext uri="{BB962C8B-B14F-4D97-AF65-F5344CB8AC3E}">
        <p14:creationId xmlns:p14="http://schemas.microsoft.com/office/powerpoint/2010/main" val="89136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Library and Help options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181850" y="1685925"/>
            <a:ext cx="3478687" cy="4264026"/>
          </a:xfrm>
        </p:spPr>
        <p:txBody>
          <a:bodyPr/>
          <a:lstStyle/>
          <a:p>
            <a:r>
              <a:rPr lang="de-DE" dirty="0" err="1"/>
              <a:t>F4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5. Survival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106610"/>
            <a:ext cx="5486400" cy="342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6" y="2106610"/>
            <a:ext cx="3448049" cy="340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5. Survival Guide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/>
              <a:t>SAP Help Portal</a:t>
            </a:r>
            <a:endParaRPr lang="en-US" dirty="0"/>
          </a:p>
          <a:p>
            <a:r>
              <a:rPr lang="de-DE" dirty="0"/>
              <a:t>Open SAP</a:t>
            </a:r>
          </a:p>
          <a:p>
            <a:endParaRPr lang="en-US" dirty="0"/>
          </a:p>
        </p:txBody>
      </p:sp>
      <p:pic>
        <p:nvPicPr>
          <p:cNvPr id="3074" name="Picture 2" descr="https://open.sap.com/img/openSAP_sapIntro1_Jam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9" y="4192588"/>
            <a:ext cx="3278186" cy="181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1523999" y="5949952"/>
            <a:ext cx="7454030" cy="37045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http://help.sap.com/</a:t>
            </a:r>
            <a:endParaRPr lang="en-US" dirty="0"/>
          </a:p>
          <a:p>
            <a:r>
              <a:rPr lang="en-US" dirty="0">
                <a:hlinkClick r:id="rId4"/>
              </a:rPr>
              <a:t>https://open.sap.com/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704681"/>
            <a:ext cx="4191000" cy="330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7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68" y="3763182"/>
            <a:ext cx="5044555" cy="309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5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1. Introduction &amp; Course Logistics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ABAP </a:t>
            </a:r>
            <a:r>
              <a:rPr lang="de-DE" dirty="0" err="1"/>
              <a:t>Workbench</a:t>
            </a:r>
            <a:endParaRPr lang="de-DE" dirty="0"/>
          </a:p>
          <a:p>
            <a:pPr>
              <a:buClr>
                <a:schemeClr val="accent2"/>
              </a:buClr>
            </a:pPr>
            <a:r>
              <a:rPr lang="de-DE" dirty="0"/>
              <a:t>Data Dictionary</a:t>
            </a:r>
          </a:p>
          <a:p>
            <a:pPr>
              <a:buClr>
                <a:schemeClr val="accent2"/>
              </a:buClr>
            </a:pPr>
            <a:r>
              <a:rPr lang="de-DE" dirty="0" err="1"/>
              <a:t>Dynpros</a:t>
            </a:r>
            <a:r>
              <a:rPr lang="de-DE" dirty="0"/>
              <a:t> / SAP UI5 Fiori</a:t>
            </a:r>
          </a:p>
          <a:p>
            <a:pPr>
              <a:buClr>
                <a:schemeClr val="accent2"/>
              </a:buClr>
            </a:pPr>
            <a:r>
              <a:rPr lang="de-DE" dirty="0"/>
              <a:t>ABAP Objects, OOP </a:t>
            </a:r>
            <a:r>
              <a:rPr lang="de-DE" dirty="0" err="1"/>
              <a:t>Concepts</a:t>
            </a:r>
            <a:endParaRPr lang="de-DE" dirty="0"/>
          </a:p>
          <a:p>
            <a:pPr>
              <a:buClr>
                <a:schemeClr val="accent2"/>
              </a:buClr>
            </a:pPr>
            <a:r>
              <a:rPr lang="de-DE" dirty="0"/>
              <a:t>ABAP 7.4+</a:t>
            </a:r>
          </a:p>
          <a:p>
            <a:pPr>
              <a:buClr>
                <a:schemeClr val="accent2"/>
              </a:buClr>
            </a:pPr>
            <a:r>
              <a:rPr lang="de-DE" dirty="0"/>
              <a:t>Core Data Services (CDS)</a:t>
            </a:r>
          </a:p>
          <a:p>
            <a:pPr>
              <a:buClr>
                <a:schemeClr val="accent2"/>
              </a:buClr>
            </a:pPr>
            <a:r>
              <a:rPr lang="de-DE" dirty="0"/>
              <a:t>SAP </a:t>
            </a:r>
            <a:r>
              <a:rPr lang="de-DE"/>
              <a:t>List Viewer (ALV)</a:t>
            </a:r>
            <a:endParaRPr lang="de-DE" dirty="0"/>
          </a:p>
          <a:p>
            <a:pPr>
              <a:buClr>
                <a:schemeClr val="accent2"/>
              </a:buClr>
            </a:pPr>
            <a:r>
              <a:rPr lang="de-DE" dirty="0"/>
              <a:t>Final </a:t>
            </a:r>
            <a:r>
              <a:rPr lang="de-DE" dirty="0" err="1"/>
              <a:t>project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 ERP. SAP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Worldwide market leader in the field of ERP solutions</a:t>
            </a:r>
          </a:p>
          <a:p>
            <a:r>
              <a:rPr lang="en-US" dirty="0"/>
              <a:t>What is ERP?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5985" y="2266950"/>
            <a:ext cx="3864392" cy="37418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5732" y="2413800"/>
            <a:ext cx="1004899" cy="4899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buClr>
                <a:schemeClr val="accent2"/>
              </a:buClr>
            </a:pPr>
            <a:r>
              <a:rPr lang="en-US" sz="1400" dirty="0"/>
              <a:t>Finance / </a:t>
            </a:r>
          </a:p>
          <a:p>
            <a:pPr algn="ctr">
              <a:spcBef>
                <a:spcPts val="300"/>
              </a:spcBef>
              <a:buClr>
                <a:schemeClr val="accent2"/>
              </a:buClr>
            </a:pPr>
            <a:r>
              <a:rPr lang="en-US" sz="1400" dirty="0"/>
              <a:t>Accounting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11653" y="3551250"/>
            <a:ext cx="1004899" cy="4899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buClr>
                <a:schemeClr val="accent2"/>
              </a:buClr>
            </a:pPr>
            <a:r>
              <a:rPr lang="en-US" sz="1400" dirty="0"/>
              <a:t>Sales and</a:t>
            </a:r>
          </a:p>
          <a:p>
            <a:pPr algn="ctr">
              <a:spcBef>
                <a:spcPts val="300"/>
              </a:spcBef>
              <a:buClr>
                <a:schemeClr val="accent2"/>
              </a:buClr>
            </a:pPr>
            <a:r>
              <a:rPr lang="de-DE" sz="1400" dirty="0"/>
              <a:t>Services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510631" y="5028954"/>
            <a:ext cx="1004899" cy="4899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buClr>
                <a:schemeClr val="accent2"/>
              </a:buClr>
            </a:pPr>
            <a:r>
              <a:rPr lang="de-DE" sz="1400" dirty="0"/>
              <a:t>Customer Rel.</a:t>
            </a:r>
            <a:endParaRPr lang="en-US" sz="1400" dirty="0"/>
          </a:p>
          <a:p>
            <a:pPr algn="ctr">
              <a:spcBef>
                <a:spcPts val="300"/>
              </a:spcBef>
              <a:buClr>
                <a:schemeClr val="accent2"/>
              </a:buClr>
            </a:pPr>
            <a:r>
              <a:rPr lang="de-DE" sz="1400" dirty="0"/>
              <a:t>Management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00833" y="5095629"/>
            <a:ext cx="1004899" cy="4899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buClr>
                <a:schemeClr val="accent2"/>
              </a:buClr>
            </a:pPr>
            <a:r>
              <a:rPr lang="de-DE" sz="1400" dirty="0"/>
              <a:t>Marketing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75986" y="3647952"/>
            <a:ext cx="1004899" cy="4899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buClr>
                <a:schemeClr val="accent2"/>
              </a:buClr>
            </a:pPr>
            <a:r>
              <a:rPr lang="en-US" sz="1400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5268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SAP Modules</a:t>
            </a:r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SAP solutions are delivered as „modules“</a:t>
            </a:r>
          </a:p>
          <a:p>
            <a:r>
              <a:rPr lang="en-US" dirty="0"/>
              <a:t>1 module / business unit</a:t>
            </a:r>
          </a:p>
          <a:p>
            <a:r>
              <a:rPr lang="en-US" dirty="0"/>
              <a:t>Each module is integrated with other modules</a:t>
            </a:r>
          </a:p>
          <a:p>
            <a:r>
              <a:rPr lang="en-US" dirty="0"/>
              <a:t>The customer chooses which modules he needs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590341"/>
              </p:ext>
            </p:extLst>
          </p:nvPr>
        </p:nvGraphicFramePr>
        <p:xfrm>
          <a:off x="6294439" y="1633538"/>
          <a:ext cx="447833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SAP FI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Financial 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SAP CO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Controlling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SAP PS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Project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SAP HR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Human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SAP PM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Plant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SAP QM</a:t>
                      </a:r>
                      <a:r>
                        <a:rPr lang="en-US" sz="1400" baseline="0" noProof="0" dirty="0"/>
                        <a:t> </a:t>
                      </a:r>
                      <a:r>
                        <a:rPr lang="en-US" sz="1400" noProof="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Quality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SAP PP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/>
                        <a:t>Production Planning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SAP SD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Sales and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SAP BW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Business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SAP EC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Enterprise Controlling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SAP</a:t>
                      </a:r>
                      <a:r>
                        <a:rPr lang="en-US" sz="1400" baseline="0" noProof="0" dirty="0"/>
                        <a:t> TR </a:t>
                      </a:r>
                      <a:r>
                        <a:rPr lang="en-US" sz="1400" noProof="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Treasury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2. ERP. SAP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2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2. ERP. SAP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Software vs. Custom Software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</a:t>
            </a:fld>
            <a:endParaRPr lang="de-DE"/>
          </a:p>
        </p:txBody>
      </p:sp>
      <p:grpSp>
        <p:nvGrpSpPr>
          <p:cNvPr id="20" name="Group 19"/>
          <p:cNvGrpSpPr/>
          <p:nvPr/>
        </p:nvGrpSpPr>
        <p:grpSpPr>
          <a:xfrm>
            <a:off x="1755380" y="1889025"/>
            <a:ext cx="8584375" cy="3743325"/>
            <a:chOff x="612379" y="1889024"/>
            <a:chExt cx="8584375" cy="3743325"/>
          </a:xfrm>
        </p:grpSpPr>
        <p:grpSp>
          <p:nvGrpSpPr>
            <p:cNvPr id="8" name="Gruppierung 6"/>
            <p:cNvGrpSpPr>
              <a:grpSpLocks/>
            </p:cNvGrpSpPr>
            <p:nvPr/>
          </p:nvGrpSpPr>
          <p:grpSpPr bwMode="auto">
            <a:xfrm>
              <a:off x="1115616" y="1889024"/>
              <a:ext cx="3744913" cy="3743325"/>
              <a:chOff x="2699793" y="2132855"/>
              <a:chExt cx="3744416" cy="3744417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 rot="5400000">
                <a:off x="3659634" y="3092698"/>
                <a:ext cx="1824733" cy="3744416"/>
              </a:xfrm>
              <a:custGeom>
                <a:avLst/>
                <a:gdLst>
                  <a:gd name="T0" fmla="*/ 0 w 285"/>
                  <a:gd name="T1" fmla="*/ 0 h 585"/>
                  <a:gd name="T2" fmla="*/ 0 w 285"/>
                  <a:gd name="T3" fmla="*/ 934504 h 585"/>
                  <a:gd name="T4" fmla="*/ 915568 w 285"/>
                  <a:gd name="T5" fmla="*/ 1190532 h 585"/>
                  <a:gd name="T6" fmla="*/ 1626253 w 285"/>
                  <a:gd name="T7" fmla="*/ 3878831 h 585"/>
                  <a:gd name="T8" fmla="*/ 0 w 285"/>
                  <a:gd name="T9" fmla="*/ 4864540 h 585"/>
                  <a:gd name="T10" fmla="*/ 0 w 285"/>
                  <a:gd name="T11" fmla="*/ 5805444 h 585"/>
                  <a:gd name="T12" fmla="*/ 2829936 w 285"/>
                  <a:gd name="T13" fmla="*/ 2899522 h 585"/>
                  <a:gd name="T14" fmla="*/ 0 w 285"/>
                  <a:gd name="T15" fmla="*/ 0 h 5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5"/>
                  <a:gd name="T25" fmla="*/ 0 h 585"/>
                  <a:gd name="T26" fmla="*/ 285 w 285"/>
                  <a:gd name="T27" fmla="*/ 585 h 5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5" h="585">
                    <a:moveTo>
                      <a:pt x="0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1" y="95"/>
                      <a:pt x="62" y="104"/>
                      <a:pt x="92" y="120"/>
                    </a:cubicBezTo>
                    <a:cubicBezTo>
                      <a:pt x="186" y="175"/>
                      <a:pt x="219" y="296"/>
                      <a:pt x="164" y="391"/>
                    </a:cubicBezTo>
                    <a:cubicBezTo>
                      <a:pt x="129" y="453"/>
                      <a:pt x="65" y="488"/>
                      <a:pt x="0" y="490"/>
                    </a:cubicBezTo>
                    <a:cubicBezTo>
                      <a:pt x="0" y="585"/>
                      <a:pt x="0" y="585"/>
                      <a:pt x="0" y="585"/>
                    </a:cubicBezTo>
                    <a:cubicBezTo>
                      <a:pt x="158" y="581"/>
                      <a:pt x="285" y="452"/>
                      <a:pt x="285" y="292"/>
                    </a:cubicBezTo>
                    <a:cubicBezTo>
                      <a:pt x="285" y="133"/>
                      <a:pt x="158" y="3"/>
                      <a:pt x="0" y="0"/>
                    </a:cubicBezTo>
                    <a:close/>
                  </a:path>
                </a:pathLst>
              </a:custGeom>
              <a:solidFill>
                <a:srgbClr val="2A546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5400000">
                <a:off x="3659634" y="1173014"/>
                <a:ext cx="1824733" cy="3744416"/>
              </a:xfrm>
              <a:custGeom>
                <a:avLst/>
                <a:gdLst>
                  <a:gd name="T0" fmla="*/ 1914056 w 286"/>
                  <a:gd name="T1" fmla="*/ 4602111 h 585"/>
                  <a:gd name="T2" fmla="*/ 1193095 w 286"/>
                  <a:gd name="T3" fmla="*/ 1913813 h 585"/>
                  <a:gd name="T4" fmla="*/ 2820041 w 286"/>
                  <a:gd name="T5" fmla="*/ 934504 h 585"/>
                  <a:gd name="T6" fmla="*/ 2820041 w 286"/>
                  <a:gd name="T7" fmla="*/ 0 h 585"/>
                  <a:gd name="T8" fmla="*/ 0 w 286"/>
                  <a:gd name="T9" fmla="*/ 2899522 h 585"/>
                  <a:gd name="T10" fmla="*/ 2820041 w 286"/>
                  <a:gd name="T11" fmla="*/ 5805444 h 585"/>
                  <a:gd name="T12" fmla="*/ 2820041 w 286"/>
                  <a:gd name="T13" fmla="*/ 4870941 h 585"/>
                  <a:gd name="T14" fmla="*/ 1914056 w 286"/>
                  <a:gd name="T15" fmla="*/ 4602111 h 5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6"/>
                  <a:gd name="T25" fmla="*/ 0 h 585"/>
                  <a:gd name="T26" fmla="*/ 286 w 286"/>
                  <a:gd name="T27" fmla="*/ 585 h 5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6" h="585">
                    <a:moveTo>
                      <a:pt x="194" y="464"/>
                    </a:moveTo>
                    <a:cubicBezTo>
                      <a:pt x="99" y="409"/>
                      <a:pt x="67" y="288"/>
                      <a:pt x="121" y="193"/>
                    </a:cubicBezTo>
                    <a:cubicBezTo>
                      <a:pt x="157" y="132"/>
                      <a:pt x="220" y="96"/>
                      <a:pt x="286" y="94"/>
                    </a:cubicBezTo>
                    <a:cubicBezTo>
                      <a:pt x="286" y="0"/>
                      <a:pt x="286" y="0"/>
                      <a:pt x="286" y="0"/>
                    </a:cubicBezTo>
                    <a:cubicBezTo>
                      <a:pt x="128" y="3"/>
                      <a:pt x="0" y="133"/>
                      <a:pt x="0" y="292"/>
                    </a:cubicBezTo>
                    <a:cubicBezTo>
                      <a:pt x="0" y="452"/>
                      <a:pt x="128" y="581"/>
                      <a:pt x="286" y="585"/>
                    </a:cubicBezTo>
                    <a:cubicBezTo>
                      <a:pt x="286" y="491"/>
                      <a:pt x="286" y="491"/>
                      <a:pt x="286" y="491"/>
                    </a:cubicBezTo>
                    <a:cubicBezTo>
                      <a:pt x="255" y="489"/>
                      <a:pt x="223" y="481"/>
                      <a:pt x="194" y="4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" name="Pfeil nach oben 4"/>
              <p:cNvSpPr/>
              <p:nvPr/>
            </p:nvSpPr>
            <p:spPr>
              <a:xfrm>
                <a:off x="4391843" y="3141212"/>
                <a:ext cx="360315" cy="792393"/>
              </a:xfrm>
              <a:prstGeom prst="upArrow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12" name="Pfeil nach oben 19"/>
              <p:cNvSpPr/>
              <p:nvPr/>
            </p:nvSpPr>
            <p:spPr>
              <a:xfrm rot="10800000">
                <a:off x="4391843" y="4076522"/>
                <a:ext cx="360315" cy="792394"/>
              </a:xfrm>
              <a:prstGeom prst="upArrow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13" name="WordArt 17"/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588789" y="2492893"/>
                <a:ext cx="1964690" cy="1001632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3229356"/>
                  </a:avLst>
                </a:prstTxWarp>
              </a:bodyPr>
              <a:lstStyle/>
              <a:p>
                <a:pPr algn="ctr"/>
                <a:r>
                  <a:rPr lang="de-DE" sz="2400" b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"/>
                    <a:cs typeface="Arial"/>
                  </a:rPr>
                  <a:t>Standard Software</a:t>
                </a:r>
              </a:p>
            </p:txBody>
          </p:sp>
          <p:sp>
            <p:nvSpPr>
              <p:cNvPr id="14" name="WordArt 17"/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590523" y="4707388"/>
                <a:ext cx="1964690" cy="936104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Down">
                  <a:avLst>
                    <a:gd name="adj" fmla="val 2262557"/>
                  </a:avLst>
                </a:prstTxWarp>
              </a:bodyPr>
              <a:lstStyle/>
              <a:p>
                <a:pPr algn="ctr"/>
                <a:r>
                  <a:rPr lang="de-DE" sz="2400" b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"/>
                    <a:cs typeface="Arial"/>
                  </a:rPr>
                  <a:t>Custom</a:t>
                </a:r>
              </a:p>
            </p:txBody>
          </p:sp>
        </p:grpSp>
        <p:cxnSp>
          <p:nvCxnSpPr>
            <p:cNvPr id="15" name="Gerade Verbindung 8"/>
            <p:cNvCxnSpPr/>
            <p:nvPr/>
          </p:nvCxnSpPr>
          <p:spPr>
            <a:xfrm>
              <a:off x="612379" y="3760687"/>
              <a:ext cx="8584375" cy="0"/>
            </a:xfrm>
            <a:prstGeom prst="line">
              <a:avLst/>
            </a:prstGeom>
            <a:ln w="19050">
              <a:solidFill>
                <a:schemeClr val="tx2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5"/>
            <p:cNvSpPr txBox="1">
              <a:spLocks noChangeArrowheads="1"/>
            </p:cNvSpPr>
            <p:nvPr/>
          </p:nvSpPr>
          <p:spPr bwMode="auto">
            <a:xfrm>
              <a:off x="1885392" y="3516111"/>
              <a:ext cx="2232544" cy="307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400" b="1">
                  <a:solidFill>
                    <a:srgbClr val="000000"/>
                  </a:solidFill>
                </a:rPr>
                <a:t>ERP Systems</a:t>
              </a:r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85084" y="3900266"/>
            <a:ext cx="3654669" cy="2034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en-US" sz="1600" b="1">
                <a:solidFill>
                  <a:schemeClr val="accent2"/>
                </a:solidFill>
              </a:rPr>
              <a:t>Custom</a:t>
            </a:r>
          </a:p>
          <a:p>
            <a:pPr marL="285750" indent="-28575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600"/>
              <a:t>Processes are adapted to match the requirements of </a:t>
            </a:r>
            <a:r>
              <a:rPr lang="de-DE" sz="1600" b="1"/>
              <a:t>a customer</a:t>
            </a:r>
          </a:p>
          <a:p>
            <a:pPr marL="285750" indent="-28575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600"/>
              <a:t>Risks are assumed by the customer</a:t>
            </a:r>
          </a:p>
          <a:p>
            <a:pPr marL="285750" indent="-28575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600"/>
              <a:t>Higher costs</a:t>
            </a:r>
          </a:p>
          <a:p>
            <a:pPr marL="285750" indent="-28575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600"/>
              <a:t>Longer implementation time</a:t>
            </a:r>
          </a:p>
          <a:p>
            <a:pPr marL="285750" indent="-28575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600"/>
          </a:p>
          <a:p>
            <a:pPr marL="285750" indent="-28575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600" dirty="0" err="1"/>
          </a:p>
        </p:txBody>
      </p:sp>
      <p:sp>
        <p:nvSpPr>
          <p:cNvPr id="21" name="TextBox 20"/>
          <p:cNvSpPr txBox="1"/>
          <p:nvPr/>
        </p:nvSpPr>
        <p:spPr>
          <a:xfrm>
            <a:off x="6620607" y="1626578"/>
            <a:ext cx="3719147" cy="20273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en-US" sz="1600" b="1">
                <a:solidFill>
                  <a:schemeClr val="accent2"/>
                </a:solidFill>
              </a:rPr>
              <a:t>Standard</a:t>
            </a:r>
          </a:p>
          <a:p>
            <a:pPr marL="285750" indent="-28575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Processes are valid for a whole business unit</a:t>
            </a:r>
          </a:p>
          <a:p>
            <a:pPr marL="285750" indent="-28575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Solutions are already used in production</a:t>
            </a:r>
          </a:p>
          <a:p>
            <a:pPr marL="285750" indent="-28575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Smaller costs</a:t>
            </a:r>
          </a:p>
          <a:p>
            <a:pPr marL="285750" indent="-28575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Less time for implementation</a:t>
            </a:r>
            <a:endParaRPr lang="de-DE" sz="1600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6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 Evolution of Technical Infrastructure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SAP R/2: 1979 - 1992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/>
              <a:t>Real-time ERP solution running on enterprise mainframes</a:t>
            </a:r>
          </a:p>
          <a:p>
            <a:r>
              <a:rPr lang="en-US"/>
              <a:t>Integrated many of an enterprise’s functions: accounting, manufacturing, supply chain management etc.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ym typeface="Wingdings" pitchFamily="2" charset="2"/>
              </a:rPr>
              <a:t>2-tier architecture with terminal based user interface</a:t>
            </a:r>
          </a:p>
          <a:p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1" y="2807738"/>
            <a:ext cx="5257802" cy="34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 Evolution of Technical Infrastructure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SAP R/3: 1992 - 2001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/>
              <a:t>R/3 brings ERP solutions to the desktop computer</a:t>
            </a:r>
          </a:p>
          <a:p>
            <a:r>
              <a:rPr lang="en-US"/>
              <a:t>3-tier Architecture</a:t>
            </a:r>
          </a:p>
          <a:p>
            <a:r>
              <a:rPr lang="en-US"/>
              <a:t>The advent of Dynpro technology</a:t>
            </a:r>
          </a:p>
          <a:p>
            <a:r>
              <a:rPr lang="en-US"/>
              <a:t>Any Dynpro(</a:t>
            </a:r>
            <a:r>
              <a:rPr lang="en-US" b="1"/>
              <a:t>Dyn</a:t>
            </a:r>
            <a:r>
              <a:rPr lang="en-US"/>
              <a:t>amic </a:t>
            </a:r>
            <a:r>
              <a:rPr lang="en-US" b="1"/>
              <a:t>Pro</a:t>
            </a:r>
            <a:r>
              <a:rPr lang="en-US"/>
              <a:t>gram) consists of </a:t>
            </a:r>
          </a:p>
          <a:p>
            <a:pPr lvl="1"/>
            <a:r>
              <a:rPr lang="en-US"/>
              <a:t>Screen layout</a:t>
            </a:r>
          </a:p>
          <a:p>
            <a:pPr lvl="1"/>
            <a:r>
              <a:rPr lang="en-US"/>
              <a:t>Corresponding flow logic</a:t>
            </a:r>
            <a:endParaRPr lang="de-DE"/>
          </a:p>
          <a:p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1485900" y="3782913"/>
            <a:ext cx="6705600" cy="2057400"/>
            <a:chOff x="304800" y="4114800"/>
            <a:chExt cx="6705600" cy="2057400"/>
          </a:xfrm>
        </p:grpSpPr>
        <p:pic>
          <p:nvPicPr>
            <p:cNvPr id="9" name="Picture 8" descr="http://www.sapdesignguild.org/goodies/images_hist/screen1_entryapp.gif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4114800"/>
              <a:ext cx="2667000" cy="2057400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</a:ln>
          </p:spPr>
        </p:pic>
        <p:sp>
          <p:nvSpPr>
            <p:cNvPr id="10" name="Cloud 9"/>
            <p:cNvSpPr/>
            <p:nvPr/>
          </p:nvSpPr>
          <p:spPr>
            <a:xfrm>
              <a:off x="304800" y="4762976"/>
              <a:ext cx="1600200" cy="762000"/>
            </a:xfrm>
            <a:prstGeom prst="clou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Flow logic</a:t>
              </a:r>
              <a:endParaRPr lang="de-DE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" name="Cloud 10"/>
            <p:cNvSpPr/>
            <p:nvPr/>
          </p:nvSpPr>
          <p:spPr>
            <a:xfrm>
              <a:off x="5486400" y="4758644"/>
              <a:ext cx="1524000" cy="762000"/>
            </a:xfrm>
            <a:prstGeom prst="clou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Flow logic</a:t>
              </a:r>
              <a:endParaRPr lang="de-DE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9" idx="3"/>
              <a:endCxn id="11" idx="2"/>
            </p:cNvCxnSpPr>
            <p:nvPr/>
          </p:nvCxnSpPr>
          <p:spPr>
            <a:xfrm flipV="1">
              <a:off x="5029200" y="5139644"/>
              <a:ext cx="461927" cy="385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0"/>
              <a:endCxn id="9" idx="1"/>
            </p:cNvCxnSpPr>
            <p:nvPr/>
          </p:nvCxnSpPr>
          <p:spPr>
            <a:xfrm flipV="1">
              <a:off x="1903667" y="5143500"/>
              <a:ext cx="458533" cy="47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971800" y="4953000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accent2"/>
                  </a:solidFill>
                </a:rPr>
                <a:t>Screen Layout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58200" y="1653230"/>
            <a:ext cx="1981200" cy="2446234"/>
            <a:chOff x="6781800" y="1219200"/>
            <a:chExt cx="1981200" cy="2446234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7315200" y="1219200"/>
              <a:ext cx="838200" cy="4572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RDBMS</a:t>
              </a:r>
              <a:endParaRPr lang="de-DE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81800" y="1989034"/>
              <a:ext cx="1981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SAP Application Server</a:t>
              </a:r>
              <a:endParaRPr lang="de-DE" sz="1600" dirty="0"/>
            </a:p>
          </p:txBody>
        </p:sp>
        <p:sp>
          <p:nvSpPr>
            <p:cNvPr id="22" name="Curved Left Arrow 21"/>
            <p:cNvSpPr/>
            <p:nvPr/>
          </p:nvSpPr>
          <p:spPr>
            <a:xfrm>
              <a:off x="7772400" y="1676400"/>
              <a:ext cx="228600" cy="312634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3" name="Curved Right Arrow 22"/>
            <p:cNvSpPr/>
            <p:nvPr/>
          </p:nvSpPr>
          <p:spPr>
            <a:xfrm flipV="1">
              <a:off x="7486828" y="1676400"/>
              <a:ext cx="228600" cy="3048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81800" y="3055834"/>
              <a:ext cx="1981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Local Computer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434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 Evolution of Technical Infrastructure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SAP R/3: 1992 - 2001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msg | 2023 | SAP Summer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8" name="Picture 7" descr="http://www.sapdesignguild.org/goodies/images_hist/B052x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364139"/>
            <a:ext cx="3080766" cy="19712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767087" y="1364140"/>
            <a:ext cx="291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R/3 1.0	- 1992</a:t>
            </a:r>
          </a:p>
          <a:p>
            <a:r>
              <a:rPr lang="en-US" sz="1600" dirty="0"/>
              <a:t>First “graphical” user interface</a:t>
            </a:r>
            <a:endParaRPr lang="de-DE" sz="1600" dirty="0"/>
          </a:p>
        </p:txBody>
      </p:sp>
      <p:pic>
        <p:nvPicPr>
          <p:cNvPr id="10" name="Picture 9" descr="http://www.sapdesignguild.org/goodies/images_hist/R3_2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19" y="2186082"/>
            <a:ext cx="2817495" cy="223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274936" y="2186082"/>
            <a:ext cx="2691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R/3 2.0	 - 1993</a:t>
            </a:r>
          </a:p>
          <a:p>
            <a:r>
              <a:rPr lang="en-US" sz="1600" dirty="0"/>
              <a:t>A bit of windows “</a:t>
            </a:r>
            <a:r>
              <a:rPr lang="en-US" sz="1600" dirty="0" err="1"/>
              <a:t>look&amp;feel</a:t>
            </a:r>
            <a:r>
              <a:rPr lang="en-US" sz="1600" dirty="0"/>
              <a:t>”</a:t>
            </a:r>
            <a:endParaRPr lang="de-DE" sz="1600" dirty="0"/>
          </a:p>
        </p:txBody>
      </p:sp>
      <p:pic>
        <p:nvPicPr>
          <p:cNvPr id="14" name="Picture 13" descr="http://www.sapdesignguild.org/goodies/images_hist/screen1_entryapp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64" y="3335434"/>
            <a:ext cx="3217545" cy="22231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8028544" y="3335433"/>
            <a:ext cx="26581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R/3 4.6	- 2001</a:t>
            </a:r>
          </a:p>
          <a:p>
            <a:r>
              <a:rPr lang="en-US" sz="1600" dirty="0"/>
              <a:t>Screen reinvented to allow </a:t>
            </a:r>
          </a:p>
          <a:p>
            <a:r>
              <a:rPr lang="en-US" sz="1600" dirty="0"/>
              <a:t>multiple areas, branding </a:t>
            </a:r>
          </a:p>
          <a:p>
            <a:r>
              <a:rPr lang="en-US" sz="1600" dirty="0"/>
              <a:t>and others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0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 - msg systems.potx" id="{C1095432-09C5-491B-AB11-871CCB704EE8}" vid="{12C59A29-1F07-4DE6-9B09-418FCF88B042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42c2164-0868-45ad-9543-ef81bd3d0345">6ZEFUMK5XHQZ-1345716750-458</_dlc_DocId>
    <_dlc_DocIdUrl xmlns="e42c2164-0868-45ad-9543-ef81bd3d0345">
      <Url>https://msggroup.sharepoint.com/sites/msgRO-Insurance-intern/_layouts/15/DocIdRedir.aspx?ID=6ZEFUMK5XHQZ-1345716750-458</Url>
      <Description>6ZEFUMK5XHQZ-1345716750-458</Description>
    </_dlc_DocIdUrl>
    <_dlc_DocIdPersistId xmlns="e42c2164-0868-45ad-9543-ef81bd3d0345" xsi:nil="true"/>
    <msg_Kommentar xmlns="f719ecbf-a19d-4b01-ba1f-7ffa0d8a5235" xsi:nil="true"/>
    <msg_Klassifizierung xmlns="f719ecbf-a19d-4b01-ba1f-7ffa0d8a5235">internal</msg_Klassifizierung>
    <msg_Dokumententyp xmlns="f719ecbf-a19d-4b01-ba1f-7ffa0d8a5235">Schriftwechsel (allgemein)</msg_Dokumententyp>
    <msg_Status xmlns="f719ecbf-a19d-4b01-ba1f-7ffa0d8a5235">draft</msg_Status>
    <msg_Firma xmlns="f719ecbf-a19d-4b01-ba1f-7ffa0d8a5235" xsi:nil="true"/>
    <msg_Version xmlns="f719ecbf-a19d-4b01-ba1f-7ffa0d8a5235" xsi:nil="true"/>
    <msg_gueltig_ab xmlns="f719ecbf-a19d-4b01-ba1f-7ffa0d8a5235" xsi:nil="true"/>
    <msg_gueltig_bis xmlns="f719ecbf-a19d-4b01-ba1f-7ffa0d8a5235" xsi:nil="true"/>
    <msg_Manager xmlns="f719ecbf-a19d-4b01-ba1f-7ffa0d8a523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sg_group_dokument" ma:contentTypeID="0x010100C7CE61CC9E288946BEFBDDE329B145E800A8122E492EA11847B2675DEAEC0C9B5F" ma:contentTypeVersion="10" ma:contentTypeDescription="Ein neues Dokument erstellen." ma:contentTypeScope="" ma:versionID="cb441aca5f02f1cf32f3353c12c50b68">
  <xsd:schema xmlns:xsd="http://www.w3.org/2001/XMLSchema" xmlns:xs="http://www.w3.org/2001/XMLSchema" xmlns:p="http://schemas.microsoft.com/office/2006/metadata/properties" xmlns:ns2="f719ecbf-a19d-4b01-ba1f-7ffa0d8a5235" xmlns:ns4="e42c2164-0868-45ad-9543-ef81bd3d0345" targetNamespace="http://schemas.microsoft.com/office/2006/metadata/properties" ma:root="true" ma:fieldsID="3c45b7ea9c3c62828eb16ea480967ee2" ns2:_="" ns4:_="">
    <xsd:import namespace="f719ecbf-a19d-4b01-ba1f-7ffa0d8a5235"/>
    <xsd:import namespace="e42c2164-0868-45ad-9543-ef81bd3d0345"/>
    <xsd:element name="properties">
      <xsd:complexType>
        <xsd:sequence>
          <xsd:element name="documentManagement">
            <xsd:complexType>
              <xsd:all>
                <xsd:element ref="ns2:msg_Klassifizierung" minOccurs="0"/>
                <xsd:element ref="ns2:msg_Status" minOccurs="0"/>
                <xsd:element ref="ns2:msg_Version" minOccurs="0"/>
                <xsd:element ref="ns2:msg_Firma" minOccurs="0"/>
                <xsd:element ref="ns2:msg_Manager" minOccurs="0"/>
                <xsd:element ref="ns2:msg_Dokumententyp" minOccurs="0"/>
                <xsd:element ref="ns2:msg_Kommentar" minOccurs="0"/>
                <xsd:element ref="ns2:msg_gueltig_ab" minOccurs="0"/>
                <xsd:element ref="ns2:msg_gueltig_bis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9ecbf-a19d-4b01-ba1f-7ffa0d8a5235" elementFormDefault="qualified">
    <xsd:import namespace="http://schemas.microsoft.com/office/2006/documentManagement/types"/>
    <xsd:import namespace="http://schemas.microsoft.com/office/infopath/2007/PartnerControls"/>
    <xsd:element name="msg_Klassifizierung" ma:index="2" nillable="true" ma:displayName="msg_Klassifizierung" ma:default="internal" ma:format="Dropdown" ma:internalName="msg_Klassifizierung" ma:readOnly="false">
      <xsd:simpleType>
        <xsd:union memberTypes="dms:Text">
          <xsd:simpleType>
            <xsd:restriction base="dms:Choice">
              <xsd:enumeration value="public"/>
              <xsd:enumeration value="internal"/>
              <xsd:enumeration value="confidential"/>
              <xsd:enumeration value="strictly confidential"/>
            </xsd:restriction>
          </xsd:simpleType>
        </xsd:union>
      </xsd:simpleType>
    </xsd:element>
    <xsd:element name="msg_Status" ma:index="3" nillable="true" ma:displayName="msg_Status" ma:default="draft" ma:format="Dropdown" ma:internalName="msg_Status" ma:readOnly="false">
      <xsd:simpleType>
        <xsd:union memberTypes="dms:Text">
          <xsd:simpleType>
            <xsd:restriction base="dms:Choice">
              <xsd:enumeration value="draft"/>
              <xsd:enumeration value="final"/>
              <xsd:enumeration value="review"/>
            </xsd:restriction>
          </xsd:simpleType>
        </xsd:union>
      </xsd:simpleType>
    </xsd:element>
    <xsd:element name="msg_Version" ma:index="5" nillable="true" ma:displayName="msg_Version" ma:internalName="msg_Version" ma:readOnly="false">
      <xsd:simpleType>
        <xsd:restriction base="dms:Text">
          <xsd:maxLength value="255"/>
        </xsd:restriction>
      </xsd:simpleType>
    </xsd:element>
    <xsd:element name="msg_Firma" ma:index="6" nillable="true" ma:displayName="msg_Firma" ma:internalName="msg_Firma" ma:readOnly="false">
      <xsd:simpleType>
        <xsd:restriction base="dms:Text">
          <xsd:maxLength value="255"/>
        </xsd:restriction>
      </xsd:simpleType>
    </xsd:element>
    <xsd:element name="msg_Manager" ma:index="7" nillable="true" ma:displayName="msg_Manager" ma:internalName="msg_Manager" ma:readOnly="false">
      <xsd:simpleType>
        <xsd:restriction base="dms:Text">
          <xsd:maxLength value="255"/>
        </xsd:restriction>
      </xsd:simpleType>
    </xsd:element>
    <xsd:element name="msg_Dokumententyp" ma:index="8" nillable="true" ma:displayName="msg_Dokumententyp" ma:default="Schriftwechsel (allgemein)" ma:format="Dropdown" ma:internalName="msg_Dokumententyp" ma:readOnly="false">
      <xsd:simpleType>
        <xsd:restriction base="dms:Choice">
          <xsd:enumeration value="Angebote"/>
          <xsd:enumeration value="Ausgangsrechnungen"/>
          <xsd:enumeration value="Bestell- und Auftragsunterlagen"/>
          <xsd:enumeration value="Eingangsrechnungen"/>
          <xsd:enumeration value="Rechnungen"/>
          <xsd:enumeration value="Reisekostenabrechnungen"/>
          <xsd:enumeration value="Schriftwechsel (allgemein)"/>
          <xsd:enumeration value="Telefonkostennachweise (soweit Buchungsbelege)"/>
          <xsd:enumeration value="Überstundenlisten"/>
          <xsd:enumeration value="Verträge (soweit nicht Buchungsgrundlage)"/>
          <xsd:enumeration value="Projektunterlagen"/>
        </xsd:restriction>
      </xsd:simpleType>
    </xsd:element>
    <xsd:element name="msg_Kommentar" ma:index="9" nillable="true" ma:displayName="msg_Kommentar" ma:internalName="msg_Kommentar" ma:readOnly="false">
      <xsd:simpleType>
        <xsd:restriction base="dms:Note"/>
      </xsd:simpleType>
    </xsd:element>
    <xsd:element name="msg_gueltig_ab" ma:index="10" nillable="true" ma:displayName="msg_gueltig_ab" ma:format="DateOnly" ma:internalName="msg_gueltig_ab" ma:readOnly="false">
      <xsd:simpleType>
        <xsd:restriction base="dms:DateTime"/>
      </xsd:simpleType>
    </xsd:element>
    <xsd:element name="msg_gueltig_bis" ma:index="11" nillable="true" ma:displayName="msg_gueltig_bis" ma:format="DateOnly" ma:internalName="msg_gueltig_bis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c2164-0868-45ad-9543-ef81bd3d0345" elementFormDefault="qualified">
    <xsd:import namespace="http://schemas.microsoft.com/office/2006/documentManagement/types"/>
    <xsd:import namespace="http://schemas.microsoft.com/office/infopath/2007/PartnerControls"/>
    <xsd:element name="_dlc_DocId" ma:index="1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a53a62bb-fe8c-40a9-b721-69dc556ec299" ContentTypeId="0x010100C7CE61CC9E288946BEFBDDE329B145E8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04F973-CD94-490D-81AC-B16858C04939}">
  <ds:schemaRefs>
    <ds:schemaRef ds:uri="http://schemas.microsoft.com/office/2006/documentManagement/types"/>
    <ds:schemaRef ds:uri="1e13a93c-86b5-44e7-9a29-4a3374514d1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e42c2164-0868-45ad-9543-ef81bd3d0345"/>
    <ds:schemaRef ds:uri="f719ecbf-a19d-4b01-ba1f-7ffa0d8a5235"/>
  </ds:schemaRefs>
</ds:datastoreItem>
</file>

<file path=customXml/itemProps2.xml><?xml version="1.0" encoding="utf-8"?>
<ds:datastoreItem xmlns:ds="http://schemas.openxmlformats.org/officeDocument/2006/customXml" ds:itemID="{5339A27D-A665-4379-A19C-4EB6387B2D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9ecbf-a19d-4b01-ba1f-7ffa0d8a5235"/>
    <ds:schemaRef ds:uri="e42c2164-0868-45ad-9543-ef81bd3d03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669A9A-F58E-4532-890A-E32D73C80E5D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7FE9F7A2-C01B-4739-A6E7-791757710984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13C9BBB2-B890-4AAB-9AE8-BC6C968636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b563a01-caf2-48ed-8708-7300e4e42e72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2023</Words>
  <Application>Microsoft Office PowerPoint</Application>
  <PresentationFormat>Widescreen</PresentationFormat>
  <Paragraphs>345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Symbol</vt:lpstr>
      <vt:lpstr>Wingdings</vt:lpstr>
      <vt:lpstr>msg systems</vt:lpstr>
      <vt:lpstr>SAP Summer School</vt:lpstr>
      <vt:lpstr>Course Agenda</vt:lpstr>
      <vt:lpstr>Course Overview</vt:lpstr>
      <vt:lpstr>2. ERP. SAP</vt:lpstr>
      <vt:lpstr>SAP Modules</vt:lpstr>
      <vt:lpstr>Standard Software vs. Custom Software</vt:lpstr>
      <vt:lpstr>SAP R/2: 1979 - 1992</vt:lpstr>
      <vt:lpstr>SAP R/3: 1992 - 2001</vt:lpstr>
      <vt:lpstr>SAP R/3: 1992 - 2001</vt:lpstr>
      <vt:lpstr>Web Dynpro: 2003 - ?</vt:lpstr>
      <vt:lpstr>Floorplan Manager in Web Dynpro</vt:lpstr>
      <vt:lpstr>SAP Fiori</vt:lpstr>
      <vt:lpstr>SAP HANA</vt:lpstr>
      <vt:lpstr>4. NetWeaver™ Application Server</vt:lpstr>
      <vt:lpstr>Internal Architecture</vt:lpstr>
      <vt:lpstr>Clients and Their Roles</vt:lpstr>
      <vt:lpstr>System Landscape</vt:lpstr>
      <vt:lpstr>The Concept of Transport</vt:lpstr>
      <vt:lpstr>Object Repository</vt:lpstr>
      <vt:lpstr>Development Environment</vt:lpstr>
      <vt:lpstr>5. Survival Guide</vt:lpstr>
      <vt:lpstr>Getting started with the SAP system</vt:lpstr>
      <vt:lpstr>SAP Easy Access and navigation options</vt:lpstr>
      <vt:lpstr>SAP Library and Help options</vt:lpstr>
      <vt:lpstr>Education Services</vt:lpstr>
      <vt:lpstr>PowerPoint Presentation</vt:lpstr>
    </vt:vector>
  </TitlesOfParts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 Presentations</dc:title>
  <dc:creator>Diana Balc</dc:creator>
  <cp:lastModifiedBy>Andreea Kovacs-Herte</cp:lastModifiedBy>
  <cp:revision>369</cp:revision>
  <cp:lastPrinted>2014-09-03T07:52:31Z</cp:lastPrinted>
  <dcterms:created xsi:type="dcterms:W3CDTF">2015-04-14T06:18:44Z</dcterms:created>
  <dcterms:modified xsi:type="dcterms:W3CDTF">2023-07-21T09:10:24Z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0x010100C7CE61CC9E288946BEFBDDE329B145E800A8122E492EA11847B2675DEAEC0C9B5F</vt:lpwstr>
  </property>
  <property fmtid="{D5CDD505-2E9C-101B-9397-08002B2CF9AE}" pid="3" name="_dlc_DocIdItemGuid">
    <vt:lpwstr>25bc2534-0973-4717-8e32-8c1d27e8134a</vt:lpwstr>
  </property>
  <property fmtid="{D5CDD505-2E9C-101B-9397-08002B2CF9AE}" pid="4" name="msg_AssistantVisibility">
    <vt:bool>false</vt:bool>
  </property>
  <property fmtid="{D5CDD505-2E9C-101B-9397-08002B2CF9AE}" pid="5" name="msg_DueDateChanged">
    <vt:filetime>2019-10-11T06:36:38Z</vt:filetime>
  </property>
  <property fmtid="{D5CDD505-2E9C-101B-9397-08002B2CF9AE}" pid="6" name="msg_Firma">
    <vt:lpwstr/>
  </property>
  <property fmtid="{D5CDD505-2E9C-101B-9397-08002B2CF9AE}" pid="7" name="msg_Manager">
    <vt:lpwstr/>
  </property>
  <property fmtid="{D5CDD505-2E9C-101B-9397-08002B2CF9AE}" pid="8" name="msg_Status">
    <vt:lpwstr>draft</vt:lpwstr>
  </property>
  <property fmtid="{D5CDD505-2E9C-101B-9397-08002B2CF9AE}" pid="9" name="msg_Klassifizierung">
    <vt:lpwstr>internal</vt:lpwstr>
  </property>
  <property fmtid="{D5CDD505-2E9C-101B-9397-08002B2CF9AE}" pid="10" name="msg_Version">
    <vt:lpwstr/>
  </property>
  <property fmtid="{D5CDD505-2E9C-101B-9397-08002B2CF9AE}" pid="11" name="msg_Kommentar">
    <vt:lpwstr/>
  </property>
  <property fmtid="{D5CDD505-2E9C-101B-9397-08002B2CF9AE}" pid="12" name="msg_Dokumententyp">
    <vt:lpwstr>Schriftwechsel (allgemein)</vt:lpwstr>
  </property>
</Properties>
</file>