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6"/>
  </p:sldMasterIdLst>
  <p:notesMasterIdLst>
    <p:notesMasterId r:id="rId32"/>
  </p:notesMasterIdLst>
  <p:handoutMasterIdLst>
    <p:handoutMasterId r:id="rId33"/>
  </p:handoutMasterIdLst>
  <p:sldIdLst>
    <p:sldId id="256" r:id="rId7"/>
    <p:sldId id="271" r:id="rId8"/>
    <p:sldId id="272" r:id="rId9"/>
    <p:sldId id="273" r:id="rId10"/>
    <p:sldId id="305" r:id="rId11"/>
    <p:sldId id="275" r:id="rId12"/>
    <p:sldId id="276" r:id="rId13"/>
    <p:sldId id="297" r:id="rId14"/>
    <p:sldId id="296" r:id="rId15"/>
    <p:sldId id="278" r:id="rId16"/>
    <p:sldId id="277" r:id="rId17"/>
    <p:sldId id="298" r:id="rId18"/>
    <p:sldId id="279" r:id="rId19"/>
    <p:sldId id="295" r:id="rId20"/>
    <p:sldId id="299" r:id="rId21"/>
    <p:sldId id="284" r:id="rId22"/>
    <p:sldId id="285" r:id="rId23"/>
    <p:sldId id="286" r:id="rId24"/>
    <p:sldId id="293" r:id="rId25"/>
    <p:sldId id="294" r:id="rId26"/>
    <p:sldId id="287" r:id="rId27"/>
    <p:sldId id="288" r:id="rId28"/>
    <p:sldId id="289" r:id="rId29"/>
    <p:sldId id="290" r:id="rId30"/>
    <p:sldId id="304" r:id="rId3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7385" userDrawn="1">
          <p15:clr>
            <a:srgbClr val="A4A3A4"/>
          </p15:clr>
        </p15:guide>
        <p15:guide id="7" orient="horz" pos="576" userDrawn="1">
          <p15:clr>
            <a:srgbClr val="A4A3A4"/>
          </p15:clr>
        </p15:guide>
        <p15:guide id="8" pos="295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ana Balc" initials="D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2794" autoAdjust="0"/>
  </p:normalViewPr>
  <p:slideViewPr>
    <p:cSldViewPr snapToGrid="0" showGuides="1">
      <p:cViewPr varScale="1">
        <p:scale>
          <a:sx n="96" d="100"/>
          <a:sy n="96" d="100"/>
        </p:scale>
        <p:origin x="1314" y="84"/>
      </p:cViewPr>
      <p:guideLst>
        <p:guide orient="horz" pos="3748"/>
        <p:guide orient="horz" pos="1026"/>
        <p:guide pos="7385"/>
        <p:guide orient="horz" pos="576"/>
        <p:guide pos="295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-5166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/>
              <a:t>Präsentationstitel, Datum und Autor über -&gt; Header &amp; Footer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/>
              <a:t>(c) msg, tt.mm.20jj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/>
              <a:t>Autor / Referent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‹#›</a:t>
            </a:fld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31763" y="930275"/>
            <a:ext cx="7061201" cy="39719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/>
              <a:t>Autor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</a:t>
            </a:r>
            <a:r>
              <a:rPr lang="de-DE" err="1"/>
              <a:t>Footer</a:t>
            </a:r>
            <a:r>
              <a:rPr lang="de-DE"/>
              <a:t>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</a:t>
            </a:r>
            <a:r>
              <a:rPr lang="de-DE" err="1"/>
              <a:t>msg</a:t>
            </a:r>
            <a:r>
              <a:rPr lang="de-DE"/>
              <a:t>, tt.mm.20jj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All transports (both exports</a:t>
            </a:r>
            <a:r>
              <a:rPr lang="en-US" baseline="0" noProof="0" dirty="0"/>
              <a:t> and imports</a:t>
            </a:r>
            <a:r>
              <a:rPr lang="en-US" noProof="0" dirty="0"/>
              <a:t>) take place in several steps,</a:t>
            </a:r>
            <a:r>
              <a:rPr lang="en-US" baseline="0" noProof="0" dirty="0"/>
              <a:t> each of them being logged.</a:t>
            </a:r>
            <a:endParaRPr lang="en-US" noProof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Nu</a:t>
            </a:r>
            <a:r>
              <a:rPr lang="de-DE" baseline="0"/>
              <a:t> a mai incaput Hexadecimal field (X)</a:t>
            </a:r>
            <a:endParaRPr lang="de-D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8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Ansicht -&gt; Kopf-und Fußzeile anpassen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msgGillardon AG,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0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12192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52159" y="3767047"/>
            <a:ext cx="9861345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552159" y="5380710"/>
            <a:ext cx="9861345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0" name="Ellipse 39"/>
          <p:cNvSpPr/>
          <p:nvPr/>
        </p:nvSpPr>
        <p:spPr bwMode="gray">
          <a:xfrm>
            <a:off x="9549329" y="2545915"/>
            <a:ext cx="2173748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37FFFF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300018" y="534514"/>
            <a:ext cx="7094661" cy="496333"/>
            <a:chOff x="1056265" y="534513"/>
            <a:chExt cx="5764412" cy="496333"/>
          </a:xfrm>
        </p:grpSpPr>
        <p:grpSp>
          <p:nvGrpSpPr>
            <p:cNvPr id="11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2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3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4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5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6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>
                  <a:solidFill>
                    <a:schemeClr val="accent2"/>
                  </a:solidFill>
                </a:rPr>
                <a:t>.</a:t>
              </a:r>
              <a:r>
                <a:rPr lang="de-DE" sz="1400" spc="50" baseline="0" err="1">
                  <a:solidFill>
                    <a:schemeClr val="accent2"/>
                  </a:solidFill>
                </a:rPr>
                <a:t>consulting</a:t>
              </a:r>
              <a:r>
                <a:rPr lang="de-DE" sz="1400" spc="50" baseline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err="1">
                  <a:solidFill>
                    <a:schemeClr val="accent2"/>
                  </a:solidFill>
                </a:rPr>
                <a:t>solutions</a:t>
              </a:r>
              <a:r>
                <a:rPr lang="de-DE" sz="1400" spc="50" baseline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err="1">
                  <a:solidFill>
                    <a:schemeClr val="accent2"/>
                  </a:solidFill>
                </a:rPr>
                <a:t>partnership</a:t>
              </a:r>
              <a:endParaRPr lang="de-DE" sz="1400" i="1" spc="50" baseline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922" y="134280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922" y="5949952"/>
            <a:ext cx="9174191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/>
              <a:t>Footnote</a:t>
            </a:r>
            <a:r>
              <a:rPr lang="de-DE" dirty="0"/>
              <a:t> / </a:t>
            </a:r>
            <a:r>
              <a:rPr lang="de-DE" noProof="0" dirty="0" err="1"/>
              <a:t>source</a:t>
            </a:r>
            <a:endParaRPr lang="de-DE" noProof="0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/>
              <a:t>© msg | November 2017 | SAP Software Development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461108" y="1633538"/>
            <a:ext cx="11261969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1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2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3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4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5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9155" y="1633538"/>
            <a:ext cx="5428278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340960" y="1633538"/>
            <a:ext cx="5372932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922" y="134280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/>
              <a:t>© msg | November 2017 | SAP Software Development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922" y="5949952"/>
            <a:ext cx="9174191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/>
              <a:t>Footnote</a:t>
            </a:r>
            <a:r>
              <a:rPr lang="de-DE" dirty="0"/>
              <a:t> / </a:t>
            </a:r>
            <a:r>
              <a:rPr lang="de-DE" dirty="0" err="1"/>
              <a:t>source</a:t>
            </a:r>
            <a:endParaRPr lang="de-DE" dirty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6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7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US"/>
              <a:t>© msg | November 2017 | SAP Software Development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922" y="134280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Enter </a:t>
            </a:r>
            <a:r>
              <a:rPr lang="de-DE" noProof="0" dirty="0"/>
              <a:t>Title</a:t>
            </a: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922" y="5949952"/>
            <a:ext cx="9174191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/>
              <a:t>Footnote</a:t>
            </a:r>
            <a:r>
              <a:rPr lang="de-DE" noProof="0" dirty="0"/>
              <a:t> / </a:t>
            </a:r>
            <a:r>
              <a:rPr lang="de-DE" noProof="0" dirty="0" err="1"/>
              <a:t>source</a:t>
            </a:r>
            <a:endParaRPr lang="de-DE" noProof="0" dirty="0"/>
          </a:p>
        </p:txBody>
      </p: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© msg | November 2017 | SAP Software Development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1219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0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1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4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3"/>
            <a:ext cx="12192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Insert</a:t>
            </a:r>
            <a:r>
              <a:rPr lang="de-DE"/>
              <a:t> Image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/>
              <a:t>© msg | November 2017 | SAP Software Development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68922" y="134280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7101241" y="2771562"/>
            <a:ext cx="4601729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45" name="Ellipse 44"/>
          <p:cNvSpPr/>
          <p:nvPr/>
        </p:nvSpPr>
        <p:spPr bwMode="gray">
          <a:xfrm>
            <a:off x="9549329" y="2545915"/>
            <a:ext cx="2173748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37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300018" y="5563714"/>
            <a:ext cx="7094661" cy="496333"/>
            <a:chOff x="1056265" y="534513"/>
            <a:chExt cx="5764412" cy="496333"/>
          </a:xfrm>
        </p:grpSpPr>
        <p:grpSp>
          <p:nvGrpSpPr>
            <p:cNvPr id="8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0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1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3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4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5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partnership</a:t>
              </a:r>
              <a:endParaRPr lang="de-DE" sz="1400" i="1" spc="50" baseline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551354" y="620715"/>
            <a:ext cx="815103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/>
              <a:t>Insert Image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51354" y="1874546"/>
            <a:ext cx="815103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Insert Image</a:t>
            </a:r>
          </a:p>
        </p:txBody>
      </p:sp>
      <p:sp>
        <p:nvSpPr>
          <p:cNvPr id="40" name="Ellipse 39"/>
          <p:cNvSpPr/>
          <p:nvPr/>
        </p:nvSpPr>
        <p:spPr bwMode="gray">
          <a:xfrm>
            <a:off x="9549329" y="2545915"/>
            <a:ext cx="2173748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37FFFF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300018" y="5563714"/>
            <a:ext cx="7094661" cy="496333"/>
            <a:chOff x="1056265" y="534513"/>
            <a:chExt cx="5764412" cy="496333"/>
          </a:xfrm>
        </p:grpSpPr>
        <p:grpSp>
          <p:nvGrpSpPr>
            <p:cNvPr id="10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3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4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5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6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7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partnership</a:t>
              </a:r>
              <a:endParaRPr lang="de-DE" sz="1400" i="1" spc="50" baseline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 userDrawn="1"/>
        </p:nvSpPr>
        <p:spPr bwMode="gray">
          <a:xfrm>
            <a:off x="2" y="2"/>
            <a:ext cx="6417985" cy="3595003"/>
          </a:xfrm>
          <a:custGeom>
            <a:avLst/>
            <a:gdLst>
              <a:gd name="connsiteX0" fmla="*/ 0 w 6419656"/>
              <a:gd name="connsiteY0" fmla="*/ 0 h 3595835"/>
              <a:gd name="connsiteX1" fmla="*/ 6419656 w 6419656"/>
              <a:gd name="connsiteY1" fmla="*/ 0 h 3595835"/>
              <a:gd name="connsiteX2" fmla="*/ 6401280 w 6419656"/>
              <a:gd name="connsiteY2" fmla="*/ 363914 h 3595835"/>
              <a:gd name="connsiteX3" fmla="*/ 2819866 w 6419656"/>
              <a:gd name="connsiteY3" fmla="*/ 3595835 h 3595835"/>
              <a:gd name="connsiteX4" fmla="*/ 169655 w 6419656"/>
              <a:gd name="connsiteY4" fmla="*/ 2432333 h 3595835"/>
              <a:gd name="connsiteX5" fmla="*/ 0 w 6419656"/>
              <a:gd name="connsiteY5" fmla="*/ 2230460 h 35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9656" h="3595835">
                <a:moveTo>
                  <a:pt x="0" y="0"/>
                </a:moveTo>
                <a:lnTo>
                  <a:pt x="6419656" y="0"/>
                </a:lnTo>
                <a:lnTo>
                  <a:pt x="6401280" y="363914"/>
                </a:lnTo>
                <a:cubicBezTo>
                  <a:pt x="6216924" y="2179236"/>
                  <a:pt x="4683827" y="3595835"/>
                  <a:pt x="2819866" y="3595835"/>
                </a:cubicBezTo>
                <a:cubicBezTo>
                  <a:pt x="1771388" y="3595835"/>
                  <a:pt x="827598" y="3147614"/>
                  <a:pt x="169655" y="2432333"/>
                </a:cubicBezTo>
                <a:lnTo>
                  <a:pt x="0" y="2230460"/>
                </a:lnTo>
                <a:close/>
              </a:path>
            </a:pathLst>
          </a:cu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4420" tIns="42209" rIns="84420" bIns="42209" rtlCol="0" anchor="ctr">
            <a:noAutofit/>
          </a:bodyPr>
          <a:lstStyle/>
          <a:p>
            <a:pPr algn="ctr"/>
            <a:endParaRPr lang="en-US" sz="1461">
              <a:solidFill>
                <a:srgbClr val="37FFFF"/>
              </a:solidFill>
            </a:endParaRPr>
          </a:p>
        </p:txBody>
      </p:sp>
      <p:grpSp>
        <p:nvGrpSpPr>
          <p:cNvPr id="21" name="Group 698"/>
          <p:cNvGrpSpPr>
            <a:grpSpLocks noChangeAspect="1"/>
          </p:cNvGrpSpPr>
          <p:nvPr userDrawn="1"/>
        </p:nvGrpSpPr>
        <p:grpSpPr bwMode="auto">
          <a:xfrm>
            <a:off x="1118155" y="1145520"/>
            <a:ext cx="3079959" cy="965756"/>
            <a:chOff x="561" y="2271"/>
            <a:chExt cx="4634" cy="1453"/>
          </a:xfrm>
        </p:grpSpPr>
        <p:sp>
          <p:nvSpPr>
            <p:cNvPr id="2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  <p:sp>
          <p:nvSpPr>
            <p:cNvPr id="2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  <p:sp>
          <p:nvSpPr>
            <p:cNvPr id="2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  <p:sp>
          <p:nvSpPr>
            <p:cNvPr id="25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  <p:sp>
          <p:nvSpPr>
            <p:cNvPr id="26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</p:grpSp>
    </p:spTree>
    <p:extLst>
      <p:ext uri="{BB962C8B-B14F-4D97-AF65-F5344CB8AC3E}">
        <p14:creationId xmlns:p14="http://schemas.microsoft.com/office/powerpoint/2010/main" val="20787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8922" y="412751"/>
            <a:ext cx="9174191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Master title style Click to edit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68922" y="6575786"/>
            <a:ext cx="9174191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 msg | November 2017 | SAP Software Development</a:t>
            </a:r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468923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11723077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468923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11723077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58271" y="5781138"/>
            <a:ext cx="0" cy="33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58271" y="1452146"/>
            <a:ext cx="0" cy="33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2467583" y="5781138"/>
            <a:ext cx="0" cy="33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2467583" y="1452146"/>
            <a:ext cx="0" cy="33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1219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46238" y="6575786"/>
            <a:ext cx="576839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1219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459155" y="1633539"/>
            <a:ext cx="11263922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Format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noProof="0" dirty="0"/>
              <a:t>Fourth</a:t>
            </a:r>
            <a:r>
              <a:rPr lang="en-US" dirty="0"/>
              <a:t>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7385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saphelp_46c/helpdata/en/7b/fb96c8882811d295a90000e8353423/content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SAP Summer School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ABAP Workbench. ABAP development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Keywords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1532018" y="1677933"/>
            <a:ext cx="9150350" cy="4316412"/>
          </a:xfrm>
        </p:spPr>
        <p:txBody>
          <a:bodyPr/>
          <a:lstStyle/>
          <a:p>
            <a:endParaRPr lang="de-DE"/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783637" y="1912252"/>
            <a:ext cx="1468821" cy="349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ABAP - Keyword</a:t>
            </a:r>
            <a:endParaRPr lang="en-US" sz="1100" b="1"/>
          </a:p>
        </p:txBody>
      </p:sp>
      <p:sp>
        <p:nvSpPr>
          <p:cNvPr id="13" name="Rechteck 11"/>
          <p:cNvSpPr/>
          <p:nvPr/>
        </p:nvSpPr>
        <p:spPr>
          <a:xfrm>
            <a:off x="5686137" y="1912252"/>
            <a:ext cx="3161820" cy="349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/>
              <a:t>Point as delimiter of the ABAP statement</a:t>
            </a:r>
          </a:p>
        </p:txBody>
      </p:sp>
      <p:sp>
        <p:nvSpPr>
          <p:cNvPr id="14" name="Rechteck 11"/>
          <p:cNvSpPr/>
          <p:nvPr/>
        </p:nvSpPr>
        <p:spPr>
          <a:xfrm>
            <a:off x="3620409" y="1912252"/>
            <a:ext cx="1758532" cy="349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Operands (according to keyword)</a:t>
            </a:r>
          </a:p>
        </p:txBody>
      </p:sp>
      <p:sp>
        <p:nvSpPr>
          <p:cNvPr id="15" name="Rechteck 11"/>
          <p:cNvSpPr/>
          <p:nvPr/>
        </p:nvSpPr>
        <p:spPr>
          <a:xfrm>
            <a:off x="1783638" y="2680288"/>
            <a:ext cx="789811" cy="327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DATA:</a:t>
            </a:r>
            <a:endParaRPr lang="en-US" sz="1100" b="1"/>
          </a:p>
        </p:txBody>
      </p:sp>
      <p:sp>
        <p:nvSpPr>
          <p:cNvPr id="16" name="Rechteck 11"/>
          <p:cNvSpPr/>
          <p:nvPr/>
        </p:nvSpPr>
        <p:spPr>
          <a:xfrm>
            <a:off x="2662904" y="2680288"/>
            <a:ext cx="760491" cy="327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 err="1">
                <a:solidFill>
                  <a:schemeClr val="tx1"/>
                </a:solidFill>
              </a:rPr>
              <a:t>ls_person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17" name="Rechteck 11"/>
          <p:cNvSpPr/>
          <p:nvPr/>
        </p:nvSpPr>
        <p:spPr>
          <a:xfrm>
            <a:off x="3459609" y="2680288"/>
            <a:ext cx="700357" cy="349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TYPE</a:t>
            </a:r>
            <a:endParaRPr lang="en-US" sz="1100" b="1"/>
          </a:p>
        </p:txBody>
      </p:sp>
      <p:sp>
        <p:nvSpPr>
          <p:cNvPr id="18" name="Rechteck 11"/>
          <p:cNvSpPr/>
          <p:nvPr/>
        </p:nvSpPr>
        <p:spPr>
          <a:xfrm>
            <a:off x="4159965" y="2680749"/>
            <a:ext cx="879266" cy="337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>
                <a:solidFill>
                  <a:schemeClr val="tx1"/>
                </a:solidFill>
              </a:rPr>
              <a:t>ZPERSON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19" name="Rechteck 11"/>
          <p:cNvSpPr/>
          <p:nvPr/>
        </p:nvSpPr>
        <p:spPr>
          <a:xfrm>
            <a:off x="5039232" y="2691720"/>
            <a:ext cx="175089" cy="326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.</a:t>
            </a:r>
            <a:endParaRPr lang="en-US" sz="1100" b="1"/>
          </a:p>
        </p:txBody>
      </p:sp>
      <p:sp>
        <p:nvSpPr>
          <p:cNvPr id="20" name="Rechteck 11"/>
          <p:cNvSpPr/>
          <p:nvPr/>
        </p:nvSpPr>
        <p:spPr>
          <a:xfrm>
            <a:off x="1783638" y="3139661"/>
            <a:ext cx="789811" cy="327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SELECT</a:t>
            </a:r>
            <a:endParaRPr lang="en-US" sz="1100" b="1"/>
          </a:p>
        </p:txBody>
      </p:sp>
      <p:sp>
        <p:nvSpPr>
          <p:cNvPr id="21" name="Rechteck 11"/>
          <p:cNvSpPr/>
          <p:nvPr/>
        </p:nvSpPr>
        <p:spPr>
          <a:xfrm>
            <a:off x="2662903" y="3117769"/>
            <a:ext cx="3423290" cy="718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1100" b="1">
                <a:solidFill>
                  <a:schemeClr val="tx1"/>
                </a:solidFill>
              </a:rPr>
              <a:t>* FROM ZPERSONS</a:t>
            </a:r>
          </a:p>
          <a:p>
            <a:r>
              <a:rPr lang="de-DE" sz="1100" b="1">
                <a:solidFill>
                  <a:schemeClr val="tx1"/>
                </a:solidFill>
              </a:rPr>
              <a:t>INTO CORRESPONDING FIELDS OF </a:t>
            </a:r>
            <a:r>
              <a:rPr lang="de-DE" sz="1100" b="1" err="1">
                <a:solidFill>
                  <a:schemeClr val="tx1"/>
                </a:solidFill>
              </a:rPr>
              <a:t>ls_person</a:t>
            </a:r>
            <a:endParaRPr lang="de-DE" sz="1100" b="1">
              <a:solidFill>
                <a:schemeClr val="tx1"/>
              </a:solidFill>
            </a:endParaRPr>
          </a:p>
          <a:p>
            <a:r>
              <a:rPr lang="de-DE" sz="1100" b="1">
                <a:solidFill>
                  <a:schemeClr val="tx1"/>
                </a:solidFill>
              </a:rPr>
              <a:t>WHERE NAME LIKE ‚John%‘ 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22" name="Rechteck 11"/>
          <p:cNvSpPr/>
          <p:nvPr/>
        </p:nvSpPr>
        <p:spPr>
          <a:xfrm>
            <a:off x="4579829" y="3536595"/>
            <a:ext cx="175089" cy="163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.</a:t>
            </a:r>
            <a:endParaRPr lang="en-US" sz="1100" b="1"/>
          </a:p>
        </p:txBody>
      </p:sp>
      <p:sp>
        <p:nvSpPr>
          <p:cNvPr id="23" name="Rechteck 11"/>
          <p:cNvSpPr/>
          <p:nvPr/>
        </p:nvSpPr>
        <p:spPr>
          <a:xfrm>
            <a:off x="1791611" y="4001633"/>
            <a:ext cx="789811" cy="327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/>
              <a:t>WRITE</a:t>
            </a:r>
            <a:endParaRPr lang="en-US" sz="1100" b="1"/>
          </a:p>
        </p:txBody>
      </p:sp>
      <p:sp>
        <p:nvSpPr>
          <p:cNvPr id="24" name="Rechteck 11"/>
          <p:cNvSpPr/>
          <p:nvPr/>
        </p:nvSpPr>
        <p:spPr>
          <a:xfrm>
            <a:off x="2581422" y="3992580"/>
            <a:ext cx="1245389" cy="327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 err="1">
                <a:solidFill>
                  <a:schemeClr val="tx1"/>
                </a:solidFill>
              </a:rPr>
              <a:t>ls_person</a:t>
            </a:r>
            <a:r>
              <a:rPr lang="de-DE" sz="1100" b="1">
                <a:solidFill>
                  <a:schemeClr val="tx1"/>
                </a:solidFill>
              </a:rPr>
              <a:t>-CNP.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25" name="Rechteck 11"/>
          <p:cNvSpPr/>
          <p:nvPr/>
        </p:nvSpPr>
        <p:spPr>
          <a:xfrm>
            <a:off x="1791610" y="4328836"/>
            <a:ext cx="2293766" cy="327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>
                <a:solidFill>
                  <a:schemeClr val="tx1"/>
                </a:solidFill>
              </a:rPr>
              <a:t>WRITE </a:t>
            </a:r>
            <a:r>
              <a:rPr lang="de-DE" sz="1100" b="1" err="1">
                <a:solidFill>
                  <a:schemeClr val="tx1"/>
                </a:solidFill>
              </a:rPr>
              <a:t>ls_person</a:t>
            </a:r>
            <a:r>
              <a:rPr lang="de-DE" sz="1100" b="1">
                <a:solidFill>
                  <a:schemeClr val="tx1"/>
                </a:solidFill>
              </a:rPr>
              <a:t>-SURNAME.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26" name="Rechteck 11"/>
          <p:cNvSpPr/>
          <p:nvPr/>
        </p:nvSpPr>
        <p:spPr>
          <a:xfrm>
            <a:off x="1791610" y="4646755"/>
            <a:ext cx="1985949" cy="327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>
                <a:solidFill>
                  <a:schemeClr val="tx1"/>
                </a:solidFill>
              </a:rPr>
              <a:t>WRITE </a:t>
            </a:r>
            <a:r>
              <a:rPr lang="de-DE" sz="1100" b="1" err="1">
                <a:solidFill>
                  <a:schemeClr val="tx1"/>
                </a:solidFill>
              </a:rPr>
              <a:t>ls_person</a:t>
            </a:r>
            <a:r>
              <a:rPr lang="de-DE" sz="1100" b="1">
                <a:solidFill>
                  <a:schemeClr val="tx1"/>
                </a:solidFill>
              </a:rPr>
              <a:t>-NAME.</a:t>
            </a:r>
            <a:endParaRPr lang="en-US" sz="11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2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Comments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Double quote marks (“) indicate that the remainder of a line is a comment.</a:t>
            </a:r>
          </a:p>
          <a:p>
            <a:r>
              <a:rPr lang="en-US" dirty="0"/>
              <a:t>Asterisk (*) at the beginning of the line indicates that the whole line is a comment.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REPORT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z_lecture_2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/msg/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rvtgper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Comment with asterisk</a:t>
            </a:r>
          </a:p>
          <a:p>
            <a:pPr>
              <a:buFontTx/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START-OF-SELECTION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/msg/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rvtgper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 Comment with double quotes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 CORRESPONDING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 OF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ls_period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ls_period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vtgnr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ls_period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vtgjj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ENDSELECT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" name="Rechteck 11"/>
          <p:cNvSpPr/>
          <p:nvPr/>
        </p:nvSpPr>
        <p:spPr>
          <a:xfrm>
            <a:off x="4258366" y="4089271"/>
            <a:ext cx="1758532" cy="349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/>
              <a:t>Start of the event block</a:t>
            </a:r>
          </a:p>
        </p:txBody>
      </p:sp>
    </p:spTree>
    <p:extLst>
      <p:ext uri="{BB962C8B-B14F-4D97-AF65-F5344CB8AC3E}">
        <p14:creationId xmlns:p14="http://schemas.microsoft.com/office/powerpoint/2010/main" val="242907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Complete list of system fields: </a:t>
            </a:r>
            <a:r>
              <a:rPr lang="de-DE">
                <a:hlinkClick r:id="rId2"/>
              </a:rPr>
              <a:t>https://help.sap.com/saphelp_46c/helpdata/en/7b/fb96c8882811d295a90000e8353423/content.htm</a:t>
            </a: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System Fields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Accessible from all ABAP programs</a:t>
            </a:r>
          </a:p>
          <a:p>
            <a:r>
              <a:rPr lang="en-US" dirty="0"/>
              <a:t>Filled by the runtime environment</a:t>
            </a:r>
          </a:p>
          <a:p>
            <a:r>
              <a:rPr lang="en-US" dirty="0"/>
              <a:t>Indicate the state of the system at any given point of time</a:t>
            </a:r>
          </a:p>
          <a:p>
            <a:r>
              <a:rPr lang="en-US" dirty="0"/>
              <a:t>Individual fields can be accessed by using „</a:t>
            </a:r>
            <a:r>
              <a:rPr lang="en-US" b="1" dirty="0" err="1"/>
              <a:t>sy</a:t>
            </a:r>
            <a:r>
              <a:rPr lang="en-US" dirty="0"/>
              <a:t>-</a:t>
            </a:r>
            <a:r>
              <a:rPr lang="en-US" i="1" dirty="0"/>
              <a:t>&lt;</a:t>
            </a:r>
            <a:r>
              <a:rPr lang="en-US" i="1" dirty="0" err="1"/>
              <a:t>name_of_field</a:t>
            </a:r>
            <a:r>
              <a:rPr lang="en-US" i="1" dirty="0"/>
              <a:t>&gt;“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Common system fields: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95642"/>
              </p:ext>
            </p:extLst>
          </p:nvPr>
        </p:nvGraphicFramePr>
        <p:xfrm>
          <a:off x="1556239" y="3596902"/>
          <a:ext cx="8440614" cy="229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01">
                <a:tc>
                  <a:txBody>
                    <a:bodyPr/>
                    <a:lstStyle/>
                    <a:p>
                      <a:r>
                        <a:rPr lang="de-DE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Example</a:t>
                      </a:r>
                      <a:r>
                        <a:rPr lang="de-DE" sz="1400" baseline="0"/>
                        <a:t> value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de-DE" sz="1400"/>
                        <a:t>SUBRC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code set by many ABAP statements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 – success;</a:t>
                      </a:r>
                      <a:r>
                        <a:rPr lang="de-DE" sz="1400" baseline="0"/>
                        <a:t> </a:t>
                      </a:r>
                      <a:r>
                        <a:rPr lang="de-DE" sz="1400"/>
                        <a:t>other value -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de-DE" sz="1400"/>
                        <a:t>UNAME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Logon name of the</a:t>
                      </a:r>
                      <a:r>
                        <a:rPr lang="de-DE" sz="1400" baseline="0"/>
                        <a:t> user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„POPESCUI“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de-DE" sz="140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System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24.12.2015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de-DE" sz="1400"/>
                        <a:t>UZEIT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System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14:24:02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de-DE" sz="140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Loop index (including the current</a:t>
                      </a:r>
                      <a:r>
                        <a:rPr lang="de-DE" sz="1400" baseline="0"/>
                        <a:t> pass</a:t>
                      </a:r>
                      <a:r>
                        <a:rPr lang="de-DE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de-DE" sz="1400" dirty="0"/>
                        <a:t>LANGU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Single-character language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„E“, „D“, „F“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49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an existing program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Definitions: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Executable source code: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3" name="Rechteck 23"/>
          <p:cNvSpPr/>
          <p:nvPr/>
        </p:nvSpPr>
        <p:spPr>
          <a:xfrm>
            <a:off x="1755768" y="1973873"/>
            <a:ext cx="8667034" cy="8417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DATA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lt_persons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TYPE TABLE OF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ZPERSON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.    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" Single data definition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DATA: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ls_person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ls_student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TYPE 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ZPERSON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   </a:t>
            </a:r>
            <a:r>
              <a:rPr lang="de-DE" sz="1600" dirty="0">
                <a:solidFill>
                  <a:srgbClr val="808080"/>
                </a:solidFill>
                <a:latin typeface="Consolas"/>
              </a:rPr>
              <a:t>" </a:t>
            </a:r>
            <a:r>
              <a:rPr lang="de-DE" sz="1600" dirty="0" err="1">
                <a:solidFill>
                  <a:srgbClr val="808080"/>
                </a:solidFill>
                <a:latin typeface="Consolas"/>
              </a:rPr>
              <a:t>Chained</a:t>
            </a:r>
            <a:r>
              <a:rPr lang="de-DE" sz="1600" dirty="0">
                <a:solidFill>
                  <a:srgbClr val="80808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808080"/>
                </a:solidFill>
                <a:latin typeface="Consolas"/>
              </a:rPr>
              <a:t>data</a:t>
            </a:r>
            <a:r>
              <a:rPr lang="de-DE" sz="1600" dirty="0">
                <a:solidFill>
                  <a:srgbClr val="80808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808080"/>
                </a:solidFill>
                <a:latin typeface="Consolas"/>
              </a:rPr>
              <a:t>definitions</a:t>
            </a:r>
            <a:endParaRPr lang="de-DE" sz="1600" dirty="0">
              <a:solidFill>
                <a:srgbClr val="808080"/>
              </a:solidFill>
              <a:latin typeface="Consolas"/>
            </a:endParaRP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PARAMETERS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pa_cnp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TYPE 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ZCNP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hteck 23"/>
          <p:cNvSpPr/>
          <p:nvPr/>
        </p:nvSpPr>
        <p:spPr>
          <a:xfrm>
            <a:off x="1755768" y="3248902"/>
            <a:ext cx="8667034" cy="30200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START-OF-SELECTION.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SELECT SINGLE * FROM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zperson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           INTO CORRESPONDING FIELDS OF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ls_person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             WHERE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sy</a:t>
            </a:r>
            <a:r>
              <a:rPr lang="de-DE" sz="1600" dirty="0" err="1">
                <a:solidFill>
                  <a:srgbClr val="0000FF"/>
                </a:solidFill>
                <a:latin typeface="Consolas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uname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IF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sy</a:t>
            </a:r>
            <a:r>
              <a:rPr lang="de-DE" sz="1600" dirty="0" err="1">
                <a:solidFill>
                  <a:srgbClr val="0000FF"/>
                </a:solidFill>
                <a:latin typeface="Consolas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subrc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= </a:t>
            </a:r>
            <a:r>
              <a:rPr lang="de-DE" sz="1600" dirty="0">
                <a:solidFill>
                  <a:srgbClr val="3399FF"/>
                </a:solidFill>
                <a:latin typeface="Consolas"/>
              </a:rPr>
              <a:t>0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  MOVE-CORRESPONDING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ls_person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TO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lt_persons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  CALL SCREEN </a:t>
            </a:r>
            <a:r>
              <a:rPr lang="de-DE" sz="1600" dirty="0">
                <a:solidFill>
                  <a:srgbClr val="3399FF"/>
                </a:solidFill>
                <a:latin typeface="Consolas"/>
              </a:rPr>
              <a:t>100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endParaRPr lang="de-DE" sz="1600" dirty="0">
              <a:latin typeface="Consolas"/>
            </a:endParaRP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  WRITE: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ls_person</a:t>
            </a:r>
            <a:r>
              <a:rPr lang="de-DE" sz="1600" dirty="0" err="1">
                <a:solidFill>
                  <a:srgbClr val="0000FF"/>
                </a:solidFill>
                <a:latin typeface="Consolas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cnp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,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       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ls_person</a:t>
            </a:r>
            <a:r>
              <a:rPr lang="de-DE" sz="1600" dirty="0" err="1">
                <a:solidFill>
                  <a:srgbClr val="0000FF"/>
                </a:solidFill>
                <a:latin typeface="Consolas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surname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,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       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ls_person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-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  <a:endParaRPr lang="de-DE" sz="1600" dirty="0">
              <a:latin typeface="Consolas"/>
            </a:endParaRPr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  ENDIF.</a:t>
            </a:r>
            <a:endParaRPr lang="de-DE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1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Basic ABAP Language Elements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ABAP Processing Blocks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ABAP program is divided into processing blocks. The possible processing blocks are:</a:t>
            </a:r>
          </a:p>
          <a:p>
            <a:r>
              <a:rPr lang="en-US" dirty="0"/>
              <a:t>Procedures: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Function modules</a:t>
            </a:r>
          </a:p>
          <a:p>
            <a:pPr lvl="1"/>
            <a:r>
              <a:rPr lang="en-US" dirty="0"/>
              <a:t>Subroutines</a:t>
            </a:r>
          </a:p>
          <a:p>
            <a:r>
              <a:rPr lang="en-US" b="1" dirty="0">
                <a:solidFill>
                  <a:schemeClr val="accent2"/>
                </a:solidFill>
              </a:rPr>
              <a:t>Dialog modules </a:t>
            </a:r>
            <a:r>
              <a:rPr lang="en-US" dirty="0"/>
              <a:t>(used exclusively for </a:t>
            </a:r>
            <a:r>
              <a:rPr lang="en-US" dirty="0" err="1"/>
              <a:t>Dynpros</a:t>
            </a:r>
            <a:r>
              <a:rPr lang="en-US" dirty="0"/>
              <a:t>)</a:t>
            </a:r>
          </a:p>
          <a:p>
            <a:r>
              <a:rPr lang="en-US" dirty="0"/>
              <a:t>Event blocks</a:t>
            </a:r>
          </a:p>
        </p:txBody>
      </p:sp>
    </p:spTree>
    <p:extLst>
      <p:ext uri="{BB962C8B-B14F-4D97-AF65-F5344CB8AC3E}">
        <p14:creationId xmlns:p14="http://schemas.microsoft.com/office/powerpoint/2010/main" val="407003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SELECT…ENDSELECT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The ENDSELECT statement closes a loop started with SELECT.</a:t>
            </a:r>
          </a:p>
          <a:p>
            <a:r>
              <a:rPr lang="en-US" dirty="0"/>
              <a:t>It provides a looping mechanism, iterating over all rows of the result</a:t>
            </a:r>
          </a:p>
          <a:p>
            <a:r>
              <a:rPr lang="en-US" dirty="0"/>
              <a:t>Worse performance than SELECT…INTO TABLE!</a:t>
            </a:r>
          </a:p>
          <a:p>
            <a:r>
              <a:rPr lang="en-US" dirty="0"/>
              <a:t>Example with ENDSELECT:</a:t>
            </a:r>
          </a:p>
          <a:p>
            <a:endParaRPr lang="en-US" dirty="0"/>
          </a:p>
          <a:p>
            <a:pPr marL="287338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ls_person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zpersons_row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zpersons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ls_person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ls_person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</a:p>
          <a:p>
            <a:pPr marL="287338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ls_person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ENDSELECT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4534" y="3251199"/>
            <a:ext cx="4292600" cy="23198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600">
                <a:solidFill>
                  <a:srgbClr val="0000FF"/>
                </a:solidFill>
                <a:latin typeface="Courier New"/>
              </a:rPr>
              <a:t>DATA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: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lt_persons </a:t>
            </a:r>
            <a:r>
              <a:rPr lang="de-DE" sz="1600">
                <a:solidFill>
                  <a:srgbClr val="0000FF"/>
                </a:solidFill>
                <a:latin typeface="Courier New"/>
              </a:rPr>
              <a:t>TYPE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zpersons_itab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,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00"/>
                </a:solidFill>
                <a:latin typeface="Courier New"/>
              </a:rPr>
              <a:t>      ls_person  </a:t>
            </a:r>
            <a:r>
              <a:rPr lang="de-DE" sz="1600">
                <a:solidFill>
                  <a:srgbClr val="0000FF"/>
                </a:solidFill>
                <a:latin typeface="Courier New"/>
              </a:rPr>
              <a:t>TYPE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zpersons_row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.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FF"/>
                </a:solidFill>
                <a:latin typeface="Courier New"/>
              </a:rPr>
              <a:t>SELECT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* </a:t>
            </a:r>
            <a:r>
              <a:rPr lang="de-DE" sz="1600">
                <a:solidFill>
                  <a:srgbClr val="0000FF"/>
                </a:solidFill>
                <a:latin typeface="Courier New"/>
              </a:rPr>
              <a:t>FROM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zpersons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00"/>
                </a:solidFill>
                <a:latin typeface="Courier New"/>
              </a:rPr>
              <a:t>  </a:t>
            </a:r>
            <a:r>
              <a:rPr lang="de-DE" sz="1600">
                <a:solidFill>
                  <a:srgbClr val="0000FF"/>
                </a:solidFill>
                <a:latin typeface="Courier New"/>
              </a:rPr>
              <a:t>INTO TABLE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lt_persons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.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FF"/>
                </a:solidFill>
                <a:latin typeface="Courier New"/>
              </a:rPr>
              <a:t>LOOP AT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lt_persons </a:t>
            </a:r>
            <a:r>
              <a:rPr lang="de-DE" sz="1600">
                <a:solidFill>
                  <a:srgbClr val="0000FF"/>
                </a:solidFill>
                <a:latin typeface="Courier New"/>
              </a:rPr>
              <a:t>INTO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ls_person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.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00"/>
                </a:solidFill>
                <a:latin typeface="Courier New"/>
              </a:rPr>
              <a:t>  </a:t>
            </a:r>
            <a:r>
              <a:rPr lang="de-DE" sz="1600">
                <a:solidFill>
                  <a:srgbClr val="0000FF"/>
                </a:solidFill>
                <a:latin typeface="Courier New"/>
              </a:rPr>
              <a:t>WRITE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: 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ls_person</a:t>
            </a:r>
            <a:r>
              <a:rPr lang="de-DE" sz="1600">
                <a:solidFill>
                  <a:srgbClr val="808080"/>
                </a:solidFill>
                <a:latin typeface="Courier New"/>
              </a:rPr>
              <a:t>-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,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00"/>
                </a:solidFill>
                <a:latin typeface="Courier New"/>
              </a:rPr>
              <a:t>         ls_person</a:t>
            </a:r>
            <a:r>
              <a:rPr lang="de-DE" sz="1600">
                <a:solidFill>
                  <a:srgbClr val="808080"/>
                </a:solidFill>
                <a:latin typeface="Courier New"/>
              </a:rPr>
              <a:t>-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age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.</a:t>
            </a:r>
            <a:br>
              <a:rPr lang="de-DE" sz="1600">
                <a:solidFill>
                  <a:srgbClr val="000000"/>
                </a:solidFill>
                <a:latin typeface="Courier New"/>
              </a:rPr>
            </a:br>
            <a:r>
              <a:rPr lang="de-DE" sz="1600">
                <a:solidFill>
                  <a:srgbClr val="0000FF"/>
                </a:solidFill>
                <a:latin typeface="Courier New"/>
              </a:rPr>
              <a:t>ENDLOOP</a:t>
            </a:r>
            <a:r>
              <a:rPr lang="de-DE" sz="1600">
                <a:solidFill>
                  <a:srgbClr val="800080"/>
                </a:solidFill>
                <a:latin typeface="Courier New"/>
              </a:rPr>
              <a:t>.</a:t>
            </a:r>
            <a:br>
              <a:rPr lang="de-DE" sz="1400">
                <a:solidFill>
                  <a:srgbClr val="000000"/>
                </a:solidFill>
                <a:latin typeface="Courier New"/>
              </a:rPr>
            </a:br>
            <a:endParaRPr lang="de-DE" sz="1400" dirty="0" err="1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002870" y="2887134"/>
            <a:ext cx="8466" cy="3234267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5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the Program Flow – Control Structures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de-DE" b="1" dirty="0"/>
              <a:t>IF/ ELSE Instruction</a:t>
            </a:r>
          </a:p>
          <a:p>
            <a:endParaRPr lang="en-US" altLang="de-DE" b="1" dirty="0"/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ENDIF.</a:t>
            </a:r>
          </a:p>
          <a:p>
            <a:pPr marL="287338" lvl="1" indent="0">
              <a:buNone/>
            </a:pPr>
            <a:endParaRPr lang="en-US" altLang="de-DE" dirty="0"/>
          </a:p>
          <a:p>
            <a:r>
              <a:rPr lang="en-US" altLang="de-DE" b="1" dirty="0"/>
              <a:t>CASE-WHEN</a:t>
            </a:r>
          </a:p>
          <a:p>
            <a:endParaRPr lang="en-US" altLang="de-DE" b="1" dirty="0"/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CASE 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variable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  WHEN 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value1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    ...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  WHEN 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value2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    ...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  WHEN OTHERS.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    ...</a:t>
            </a:r>
          </a:p>
          <a:p>
            <a:pPr marL="287338" lvl="1" indent="0">
              <a:buNone/>
            </a:pPr>
            <a:r>
              <a:rPr lang="de-DE" sz="1600" dirty="0">
                <a:solidFill>
                  <a:srgbClr val="0000FF"/>
                </a:solidFill>
                <a:latin typeface="Consolas"/>
              </a:rPr>
              <a:t>ENDCASE.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308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the Program Flow – Loop (iteration)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 loop consists of a statement block that is defined by control statements such as DO or WHILE and can be executed several times.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… </a:t>
            </a:r>
            <a:r>
              <a:rPr lang="en-US" b="1" dirty="0"/>
              <a:t>ENDSELECT.</a:t>
            </a:r>
            <a:r>
              <a:rPr lang="en-US" dirty="0"/>
              <a:t> </a:t>
            </a:r>
          </a:p>
          <a:p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altLang="de-DE" dirty="0"/>
              <a:t>[n TIMES] … </a:t>
            </a:r>
            <a:r>
              <a:rPr lang="en-US" altLang="de-DE" b="1" dirty="0"/>
              <a:t>ENDDO.</a:t>
            </a:r>
            <a:r>
              <a:rPr lang="en-US" altLang="de-DE" dirty="0"/>
              <a:t> (unconditional loop)</a:t>
            </a:r>
          </a:p>
          <a:p>
            <a:r>
              <a:rPr lang="en-US" altLang="de-DE" b="1" dirty="0"/>
              <a:t>WHILE</a:t>
            </a:r>
            <a:r>
              <a:rPr lang="en-US" altLang="de-DE" dirty="0"/>
              <a:t> </a:t>
            </a:r>
            <a:r>
              <a:rPr lang="en-US" altLang="de-DE" i="1" dirty="0"/>
              <a:t>condition</a:t>
            </a:r>
            <a:r>
              <a:rPr lang="en-US" altLang="de-DE" dirty="0"/>
              <a:t>. … </a:t>
            </a:r>
            <a:r>
              <a:rPr lang="en-US" altLang="de-DE" b="1" dirty="0"/>
              <a:t>ENDWHILE.</a:t>
            </a:r>
          </a:p>
          <a:p>
            <a:endParaRPr lang="en-US" dirty="0"/>
          </a:p>
          <a:p>
            <a:r>
              <a:rPr lang="en-US" dirty="0"/>
              <a:t>The statement block is executed until it reaches a termination statement such as EXIT. After this statement, the loop is terminated, and processing resumes after the closing structure of the loop (ENDDO, ENDWHILE, ENDSELECT).</a:t>
            </a:r>
          </a:p>
          <a:p>
            <a:r>
              <a:rPr lang="en-US" dirty="0"/>
              <a:t>You can skip to the next iteration of the loop using the </a:t>
            </a:r>
            <a:r>
              <a:rPr lang="en-US" b="1" dirty="0"/>
              <a:t>CONTINUE</a:t>
            </a:r>
            <a:r>
              <a:rPr lang="en-US" dirty="0"/>
              <a:t> statement.</a:t>
            </a:r>
          </a:p>
          <a:p>
            <a:r>
              <a:rPr lang="en-US" dirty="0"/>
              <a:t>More examples can be found in the ABAP official documentation.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7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 Using Internal Tables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Internal Data - Internal Tables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gray">
          <a:xfrm>
            <a:off x="1600200" y="1728128"/>
            <a:ext cx="7772400" cy="409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lr>
                <a:srgbClr val="8A1439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A1439"/>
              </a:buClr>
              <a:buChar char="-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A1439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A1439"/>
              </a:buClr>
              <a:buChar char="-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A1439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A1439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A1439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A1439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A1439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800" b="1">
                <a:solidFill>
                  <a:schemeClr val="bg1"/>
                </a:solidFill>
              </a:rPr>
              <a:t>Internal table = ARRAY of [ STRUCTURE- ]  TYPE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03376" y="2363050"/>
            <a:ext cx="7769225" cy="885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90500" tIns="38100" rIns="190500" bIns="38100" anchor="ctr"/>
          <a:lstStyle>
            <a:lvl1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>
              <a:defRPr/>
            </a:pPr>
            <a:r>
              <a:rPr lang="en-GB" altLang="de-DE" sz="1600" b="1" i="1" u="sng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Vector</a:t>
            </a:r>
            <a:r>
              <a:rPr lang="en-GB" altLang="de-DE" sz="1600" b="1">
                <a:latin typeface="+mn-lt"/>
              </a:rPr>
              <a:t>: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DATA: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lt_vector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TYPE TABLE OF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.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600200" y="3514630"/>
            <a:ext cx="7769225" cy="172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wrap="none" lIns="190500" tIns="38100" rIns="190500" bIns="38100" anchor="ctr"/>
          <a:lstStyle>
            <a:lvl1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eaLnBrk="0" hangingPunct="0"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  <a:tab pos="1524000" algn="l"/>
                <a:tab pos="1838325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>
              <a:defRPr/>
            </a:pPr>
            <a:r>
              <a:rPr lang="en-GB" altLang="de-DE" sz="1600" b="1" i="1" u="sng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Matrix</a:t>
            </a:r>
            <a:r>
              <a:rPr lang="en-GB" altLang="de-DE" sz="1600" b="1">
                <a:latin typeface="+mn-lt"/>
              </a:rPr>
              <a:t>: 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TYPES: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t_vector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TYPE TABLE OF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.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DATA: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lt_matrix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TYPE TABLE OF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t_vector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3244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en-US" dirty="0"/>
              <a:t>Using Internal 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Internal Tables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19</a:t>
            </a:fld>
            <a:endParaRPr lang="de-DE"/>
          </a:p>
        </p:txBody>
      </p:sp>
      <p:grpSp>
        <p:nvGrpSpPr>
          <p:cNvPr id="57" name="Group 3"/>
          <p:cNvGrpSpPr>
            <a:grpSpLocks/>
          </p:cNvGrpSpPr>
          <p:nvPr/>
        </p:nvGrpSpPr>
        <p:grpSpPr bwMode="auto">
          <a:xfrm>
            <a:off x="3670410" y="1509109"/>
            <a:ext cx="811103" cy="775132"/>
            <a:chOff x="494" y="672"/>
            <a:chExt cx="274" cy="336"/>
          </a:xfrm>
        </p:grpSpPr>
        <p:grpSp>
          <p:nvGrpSpPr>
            <p:cNvPr id="58" name="Group 4"/>
            <p:cNvGrpSpPr>
              <a:grpSpLocks/>
            </p:cNvGrpSpPr>
            <p:nvPr/>
          </p:nvGrpSpPr>
          <p:grpSpPr bwMode="auto">
            <a:xfrm>
              <a:off x="494" y="672"/>
              <a:ext cx="274" cy="238"/>
              <a:chOff x="494" y="672"/>
              <a:chExt cx="274" cy="238"/>
            </a:xfrm>
          </p:grpSpPr>
          <p:sp>
            <p:nvSpPr>
              <p:cNvPr id="61" name="Rectangle 5"/>
              <p:cNvSpPr>
                <a:spLocks noChangeAspect="1" noChangeArrowheads="1"/>
              </p:cNvSpPr>
              <p:nvPr/>
            </p:nvSpPr>
            <p:spPr bwMode="auto">
              <a:xfrm>
                <a:off x="494" y="672"/>
                <a:ext cx="274" cy="23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62" name="Rectangle 6"/>
              <p:cNvSpPr>
                <a:spLocks noChangeAspect="1" noChangeArrowheads="1"/>
              </p:cNvSpPr>
              <p:nvPr/>
            </p:nvSpPr>
            <p:spPr bwMode="auto">
              <a:xfrm>
                <a:off x="512" y="69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63" name="Rectangle 7"/>
              <p:cNvSpPr>
                <a:spLocks noChangeAspect="1" noChangeArrowheads="1"/>
              </p:cNvSpPr>
              <p:nvPr/>
            </p:nvSpPr>
            <p:spPr bwMode="auto">
              <a:xfrm>
                <a:off x="512" y="745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64" name="Rectangle 8"/>
              <p:cNvSpPr>
                <a:spLocks noChangeAspect="1" noChangeArrowheads="1"/>
              </p:cNvSpPr>
              <p:nvPr/>
            </p:nvSpPr>
            <p:spPr bwMode="auto">
              <a:xfrm>
                <a:off x="512" y="80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6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512" y="855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</p:grpSp>
        <p:sp>
          <p:nvSpPr>
            <p:cNvPr id="59" name="Rectangle 10"/>
            <p:cNvSpPr>
              <a:spLocks noChangeAspect="1" noChangeArrowheads="1"/>
            </p:cNvSpPr>
            <p:nvPr/>
          </p:nvSpPr>
          <p:spPr bwMode="auto">
            <a:xfrm>
              <a:off x="512" y="971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60" name="AutoShape 11"/>
            <p:cNvSpPr>
              <a:spLocks noChangeArrowheads="1"/>
            </p:cNvSpPr>
            <p:nvPr/>
          </p:nvSpPr>
          <p:spPr bwMode="auto">
            <a:xfrm rot="-5400000">
              <a:off x="604" y="916"/>
              <a:ext cx="48" cy="48"/>
            </a:xfrm>
            <a:custGeom>
              <a:avLst/>
              <a:gdLst>
                <a:gd name="T0" fmla="*/ 31 w 21600"/>
                <a:gd name="T1" fmla="*/ 0 h 21600"/>
                <a:gd name="T2" fmla="*/ 0 w 21600"/>
                <a:gd name="T3" fmla="*/ 24 h 21600"/>
                <a:gd name="T4" fmla="*/ 31 w 21600"/>
                <a:gd name="T5" fmla="*/ 48 h 21600"/>
                <a:gd name="T6" fmla="*/ 48 w 21600"/>
                <a:gd name="T7" fmla="*/ 24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150 w 21600"/>
                <a:gd name="T13" fmla="*/ 4050 h 21600"/>
                <a:gd name="T14" fmla="*/ 16650 w 21600"/>
                <a:gd name="T15" fmla="*/ 175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3950" y="0"/>
                  </a:moveTo>
                  <a:lnTo>
                    <a:pt x="13950" y="4049"/>
                  </a:lnTo>
                  <a:lnTo>
                    <a:pt x="3375" y="4049"/>
                  </a:lnTo>
                  <a:lnTo>
                    <a:pt x="3375" y="17551"/>
                  </a:lnTo>
                  <a:lnTo>
                    <a:pt x="13950" y="17551"/>
                  </a:lnTo>
                  <a:lnTo>
                    <a:pt x="1395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4049"/>
                  </a:moveTo>
                  <a:lnTo>
                    <a:pt x="1350" y="17551"/>
                  </a:lnTo>
                  <a:lnTo>
                    <a:pt x="2700" y="17551"/>
                  </a:lnTo>
                  <a:lnTo>
                    <a:pt x="2700" y="4049"/>
                  </a:lnTo>
                  <a:close/>
                </a:path>
                <a:path w="21600" h="21600">
                  <a:moveTo>
                    <a:pt x="0" y="4049"/>
                  </a:moveTo>
                  <a:lnTo>
                    <a:pt x="0" y="17551"/>
                  </a:lnTo>
                  <a:lnTo>
                    <a:pt x="675" y="17551"/>
                  </a:lnTo>
                  <a:lnTo>
                    <a:pt x="675" y="4049"/>
                  </a:lnTo>
                  <a:close/>
                </a:path>
              </a:pathLst>
            </a:cu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 sz="1600"/>
            </a:p>
          </p:txBody>
        </p:sp>
      </p:grpSp>
      <p:grpSp>
        <p:nvGrpSpPr>
          <p:cNvPr id="66" name="Group 12"/>
          <p:cNvGrpSpPr>
            <a:grpSpLocks/>
          </p:cNvGrpSpPr>
          <p:nvPr/>
        </p:nvGrpSpPr>
        <p:grpSpPr bwMode="auto">
          <a:xfrm>
            <a:off x="2854105" y="2484438"/>
            <a:ext cx="1630589" cy="698500"/>
            <a:chOff x="192" y="1152"/>
            <a:chExt cx="576" cy="238"/>
          </a:xfrm>
        </p:grpSpPr>
        <p:grpSp>
          <p:nvGrpSpPr>
            <p:cNvPr id="67" name="Group 13"/>
            <p:cNvGrpSpPr>
              <a:grpSpLocks/>
            </p:cNvGrpSpPr>
            <p:nvPr/>
          </p:nvGrpSpPr>
          <p:grpSpPr bwMode="auto">
            <a:xfrm>
              <a:off x="494" y="1152"/>
              <a:ext cx="274" cy="238"/>
              <a:chOff x="494" y="672"/>
              <a:chExt cx="274" cy="238"/>
            </a:xfrm>
          </p:grpSpPr>
          <p:sp>
            <p:nvSpPr>
              <p:cNvPr id="70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494" y="672"/>
                <a:ext cx="274" cy="23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71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512" y="69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72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512" y="745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73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512" y="80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74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512" y="855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</p:grpSp>
        <p:sp>
          <p:nvSpPr>
            <p:cNvPr id="68" name="Rectangle 19"/>
            <p:cNvSpPr>
              <a:spLocks noChangeAspect="1" noChangeArrowheads="1"/>
            </p:cNvSpPr>
            <p:nvPr/>
          </p:nvSpPr>
          <p:spPr bwMode="auto">
            <a:xfrm>
              <a:off x="192" y="1250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69" name="AutoShape 20"/>
            <p:cNvSpPr>
              <a:spLocks noChangeArrowheads="1"/>
            </p:cNvSpPr>
            <p:nvPr/>
          </p:nvSpPr>
          <p:spPr bwMode="auto">
            <a:xfrm>
              <a:off x="438" y="1246"/>
              <a:ext cx="48" cy="48"/>
            </a:xfrm>
            <a:custGeom>
              <a:avLst/>
              <a:gdLst>
                <a:gd name="T0" fmla="*/ 31 w 21600"/>
                <a:gd name="T1" fmla="*/ 0 h 21600"/>
                <a:gd name="T2" fmla="*/ 0 w 21600"/>
                <a:gd name="T3" fmla="*/ 24 h 21600"/>
                <a:gd name="T4" fmla="*/ 31 w 21600"/>
                <a:gd name="T5" fmla="*/ 48 h 21600"/>
                <a:gd name="T6" fmla="*/ 48 w 21600"/>
                <a:gd name="T7" fmla="*/ 24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150 w 21600"/>
                <a:gd name="T13" fmla="*/ 4050 h 21600"/>
                <a:gd name="T14" fmla="*/ 16650 w 21600"/>
                <a:gd name="T15" fmla="*/ 175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3950" y="0"/>
                  </a:moveTo>
                  <a:lnTo>
                    <a:pt x="13950" y="4049"/>
                  </a:lnTo>
                  <a:lnTo>
                    <a:pt x="3375" y="4049"/>
                  </a:lnTo>
                  <a:lnTo>
                    <a:pt x="3375" y="17551"/>
                  </a:lnTo>
                  <a:lnTo>
                    <a:pt x="13950" y="17551"/>
                  </a:lnTo>
                  <a:lnTo>
                    <a:pt x="1395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4049"/>
                  </a:moveTo>
                  <a:lnTo>
                    <a:pt x="1350" y="17551"/>
                  </a:lnTo>
                  <a:lnTo>
                    <a:pt x="2700" y="17551"/>
                  </a:lnTo>
                  <a:lnTo>
                    <a:pt x="2700" y="4049"/>
                  </a:lnTo>
                  <a:close/>
                </a:path>
                <a:path w="21600" h="21600">
                  <a:moveTo>
                    <a:pt x="0" y="4049"/>
                  </a:moveTo>
                  <a:lnTo>
                    <a:pt x="0" y="17551"/>
                  </a:lnTo>
                  <a:lnTo>
                    <a:pt x="675" y="17551"/>
                  </a:lnTo>
                  <a:lnTo>
                    <a:pt x="675" y="4049"/>
                  </a:lnTo>
                  <a:close/>
                </a:path>
              </a:pathLst>
            </a:cu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75" name="Group 21"/>
          <p:cNvGrpSpPr>
            <a:grpSpLocks/>
          </p:cNvGrpSpPr>
          <p:nvPr/>
        </p:nvGrpSpPr>
        <p:grpSpPr bwMode="auto">
          <a:xfrm>
            <a:off x="2854104" y="3260285"/>
            <a:ext cx="1649640" cy="755650"/>
            <a:chOff x="192" y="1634"/>
            <a:chExt cx="576" cy="238"/>
          </a:xfrm>
        </p:grpSpPr>
        <p:grpSp>
          <p:nvGrpSpPr>
            <p:cNvPr id="76" name="Group 22"/>
            <p:cNvGrpSpPr>
              <a:grpSpLocks/>
            </p:cNvGrpSpPr>
            <p:nvPr/>
          </p:nvGrpSpPr>
          <p:grpSpPr bwMode="auto">
            <a:xfrm>
              <a:off x="494" y="1634"/>
              <a:ext cx="274" cy="238"/>
              <a:chOff x="494" y="1504"/>
              <a:chExt cx="274" cy="238"/>
            </a:xfrm>
          </p:grpSpPr>
          <p:sp>
            <p:nvSpPr>
              <p:cNvPr id="79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494" y="1504"/>
                <a:ext cx="274" cy="23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80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512" y="1522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81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512" y="1577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82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12" y="1632"/>
                <a:ext cx="238" cy="37"/>
              </a:xfrm>
              <a:prstGeom prst="rect">
                <a:avLst/>
              </a:prstGeom>
              <a:solidFill>
                <a:srgbClr val="FF66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83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512" y="1687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</p:grpSp>
        <p:sp>
          <p:nvSpPr>
            <p:cNvPr id="77" name="Rectangle 28"/>
            <p:cNvSpPr>
              <a:spLocks noChangeAspect="1" noChangeArrowheads="1"/>
            </p:cNvSpPr>
            <p:nvPr/>
          </p:nvSpPr>
          <p:spPr bwMode="auto">
            <a:xfrm>
              <a:off x="192" y="1762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78" name="AutoShape 29"/>
            <p:cNvSpPr>
              <a:spLocks noChangeArrowheads="1"/>
            </p:cNvSpPr>
            <p:nvPr/>
          </p:nvSpPr>
          <p:spPr bwMode="auto">
            <a:xfrm>
              <a:off x="438" y="1756"/>
              <a:ext cx="48" cy="48"/>
            </a:xfrm>
            <a:prstGeom prst="leftArrow">
              <a:avLst>
                <a:gd name="adj1" fmla="val 37500"/>
                <a:gd name="adj2" fmla="val 33333"/>
              </a:avLst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</p:grpSp>
      <p:grpSp>
        <p:nvGrpSpPr>
          <p:cNvPr id="84" name="Group 30"/>
          <p:cNvGrpSpPr>
            <a:grpSpLocks/>
          </p:cNvGrpSpPr>
          <p:nvPr/>
        </p:nvGrpSpPr>
        <p:grpSpPr bwMode="auto">
          <a:xfrm>
            <a:off x="2854104" y="4298950"/>
            <a:ext cx="1649640" cy="755650"/>
            <a:chOff x="192" y="1504"/>
            <a:chExt cx="576" cy="238"/>
          </a:xfrm>
        </p:grpSpPr>
        <p:grpSp>
          <p:nvGrpSpPr>
            <p:cNvPr id="85" name="Group 31"/>
            <p:cNvGrpSpPr>
              <a:grpSpLocks/>
            </p:cNvGrpSpPr>
            <p:nvPr/>
          </p:nvGrpSpPr>
          <p:grpSpPr bwMode="auto">
            <a:xfrm>
              <a:off x="494" y="1504"/>
              <a:ext cx="274" cy="238"/>
              <a:chOff x="494" y="1504"/>
              <a:chExt cx="274" cy="238"/>
            </a:xfrm>
          </p:grpSpPr>
          <p:sp>
            <p:nvSpPr>
              <p:cNvPr id="88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4" y="1504"/>
                <a:ext cx="274" cy="23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89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2" y="1522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90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512" y="1577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91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512" y="1632"/>
                <a:ext cx="238" cy="37"/>
              </a:xfrm>
              <a:prstGeom prst="rect">
                <a:avLst/>
              </a:prstGeom>
              <a:solidFill>
                <a:srgbClr val="FF66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92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512" y="1687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</p:grpSp>
        <p:sp>
          <p:nvSpPr>
            <p:cNvPr id="86" name="Rectangle 37"/>
            <p:cNvSpPr>
              <a:spLocks noChangeAspect="1" noChangeArrowheads="1"/>
            </p:cNvSpPr>
            <p:nvPr/>
          </p:nvSpPr>
          <p:spPr bwMode="auto">
            <a:xfrm>
              <a:off x="192" y="1632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87" name="AutoShape 38"/>
            <p:cNvSpPr>
              <a:spLocks noChangeArrowheads="1"/>
            </p:cNvSpPr>
            <p:nvPr/>
          </p:nvSpPr>
          <p:spPr bwMode="auto">
            <a:xfrm>
              <a:off x="438" y="1626"/>
              <a:ext cx="48" cy="48"/>
            </a:xfrm>
            <a:prstGeom prst="leftRightArrow">
              <a:avLst>
                <a:gd name="adj1" fmla="val 29167"/>
                <a:gd name="adj2" fmla="val 35417"/>
              </a:avLst>
            </a:pr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</p:grpSp>
      <p:grpSp>
        <p:nvGrpSpPr>
          <p:cNvPr id="93" name="Group 39"/>
          <p:cNvGrpSpPr>
            <a:grpSpLocks/>
          </p:cNvGrpSpPr>
          <p:nvPr/>
        </p:nvGrpSpPr>
        <p:grpSpPr bwMode="auto">
          <a:xfrm>
            <a:off x="3724491" y="5258476"/>
            <a:ext cx="769174" cy="755650"/>
            <a:chOff x="494" y="1826"/>
            <a:chExt cx="274" cy="238"/>
          </a:xfrm>
        </p:grpSpPr>
        <p:sp>
          <p:nvSpPr>
            <p:cNvPr id="94" name="Rectangle 40"/>
            <p:cNvSpPr>
              <a:spLocks noChangeAspect="1" noChangeArrowheads="1"/>
            </p:cNvSpPr>
            <p:nvPr/>
          </p:nvSpPr>
          <p:spPr bwMode="auto">
            <a:xfrm>
              <a:off x="494" y="1826"/>
              <a:ext cx="274" cy="23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95" name="Rectangle 41"/>
            <p:cNvSpPr>
              <a:spLocks noChangeAspect="1" noChangeArrowheads="1"/>
            </p:cNvSpPr>
            <p:nvPr/>
          </p:nvSpPr>
          <p:spPr bwMode="auto">
            <a:xfrm>
              <a:off x="512" y="1844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96" name="Rectangle 42"/>
            <p:cNvSpPr>
              <a:spLocks noChangeAspect="1" noChangeArrowheads="1"/>
            </p:cNvSpPr>
            <p:nvPr/>
          </p:nvSpPr>
          <p:spPr bwMode="auto">
            <a:xfrm>
              <a:off x="512" y="1899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97" name="Rectangle 43"/>
            <p:cNvSpPr>
              <a:spLocks noChangeAspect="1" noChangeArrowheads="1"/>
            </p:cNvSpPr>
            <p:nvPr/>
          </p:nvSpPr>
          <p:spPr bwMode="auto">
            <a:xfrm>
              <a:off x="512" y="1954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sp>
          <p:nvSpPr>
            <p:cNvPr id="98" name="Rectangle 44"/>
            <p:cNvSpPr>
              <a:spLocks noChangeAspect="1" noChangeArrowheads="1"/>
            </p:cNvSpPr>
            <p:nvPr/>
          </p:nvSpPr>
          <p:spPr bwMode="auto">
            <a:xfrm>
              <a:off x="512" y="2009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1600"/>
            </a:p>
          </p:txBody>
        </p:sp>
        <p:grpSp>
          <p:nvGrpSpPr>
            <p:cNvPr id="99" name="Group 45"/>
            <p:cNvGrpSpPr>
              <a:grpSpLocks/>
            </p:cNvGrpSpPr>
            <p:nvPr/>
          </p:nvGrpSpPr>
          <p:grpSpPr bwMode="auto">
            <a:xfrm>
              <a:off x="524" y="1939"/>
              <a:ext cx="213" cy="67"/>
              <a:chOff x="526" y="1945"/>
              <a:chExt cx="213" cy="67"/>
            </a:xfrm>
          </p:grpSpPr>
          <p:sp>
            <p:nvSpPr>
              <p:cNvPr id="100" name="AutoShape 46"/>
              <p:cNvSpPr>
                <a:spLocks noChangeAspect="1" noChangeArrowheads="1"/>
              </p:cNvSpPr>
              <p:nvPr/>
            </p:nvSpPr>
            <p:spPr bwMode="auto">
              <a:xfrm rot="2700000">
                <a:off x="526" y="1945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101" name="AutoShape 47"/>
              <p:cNvSpPr>
                <a:spLocks noChangeAspect="1" noChangeArrowheads="1"/>
              </p:cNvSpPr>
              <p:nvPr/>
            </p:nvSpPr>
            <p:spPr bwMode="auto">
              <a:xfrm rot="2700000">
                <a:off x="601" y="1946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  <p:sp>
            <p:nvSpPr>
              <p:cNvPr id="102" name="AutoShape 48"/>
              <p:cNvSpPr>
                <a:spLocks noChangeAspect="1" noChangeArrowheads="1"/>
              </p:cNvSpPr>
              <p:nvPr/>
            </p:nvSpPr>
            <p:spPr bwMode="auto">
              <a:xfrm rot="2700000">
                <a:off x="673" y="1946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1600"/>
              </a:p>
            </p:txBody>
          </p:sp>
        </p:grpSp>
      </p:grpSp>
      <p:sp>
        <p:nvSpPr>
          <p:cNvPr id="103" name="Text Box 49"/>
          <p:cNvSpPr txBox="1">
            <a:spLocks noChangeArrowheads="1"/>
          </p:cNvSpPr>
          <p:nvPr/>
        </p:nvSpPr>
        <p:spPr bwMode="auto">
          <a:xfrm>
            <a:off x="1551979" y="1630584"/>
            <a:ext cx="946093" cy="42780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sz="1600" b="1"/>
              <a:t>Append</a:t>
            </a:r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r>
              <a:rPr lang="en-US" sz="1600" b="1"/>
              <a:t>Insert</a:t>
            </a:r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r>
              <a:rPr lang="en-US" sz="1600" b="1"/>
              <a:t>Read</a:t>
            </a:r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r>
              <a:rPr lang="en-US" sz="1600" b="1"/>
              <a:t>Modify</a:t>
            </a:r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endParaRPr lang="en-US" sz="1600" b="1"/>
          </a:p>
          <a:p>
            <a:pPr eaLnBrk="0" hangingPunct="0">
              <a:buFontTx/>
              <a:buNone/>
            </a:pPr>
            <a:r>
              <a:rPr lang="en-US" sz="1600" b="1"/>
              <a:t>Delete</a:t>
            </a:r>
          </a:p>
        </p:txBody>
      </p:sp>
      <p:sp>
        <p:nvSpPr>
          <p:cNvPr id="104" name="Text Box 50"/>
          <p:cNvSpPr txBox="1">
            <a:spLocks noChangeArrowheads="1"/>
          </p:cNvSpPr>
          <p:nvPr/>
        </p:nvSpPr>
        <p:spPr bwMode="auto">
          <a:xfrm>
            <a:off x="4892676" y="1736033"/>
            <a:ext cx="4224233" cy="4031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APPEND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wa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TO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itab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.</a:t>
            </a:r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INSERT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wa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INTO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itab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condition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.</a:t>
            </a:r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READ TABLE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itab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INTO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wa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condition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&gt;.</a:t>
            </a:r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MODIFY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itab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FROM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wa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[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condition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 ].</a:t>
            </a:r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pPr eaLnBrk="0" hangingPunct="0">
              <a:buFontTx/>
              <a:buNone/>
            </a:pPr>
            <a:endParaRPr lang="en-US" sz="1600" dirty="0"/>
          </a:p>
          <a:p>
            <a:r>
              <a:rPr lang="de-DE" sz="1600" dirty="0">
                <a:solidFill>
                  <a:srgbClr val="0000FF"/>
                </a:solidFill>
                <a:latin typeface="Consolas"/>
              </a:rPr>
              <a:t>DELETE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itab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condition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3457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Course Agenda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ABAP Workbench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Basic ABAP Language Elements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Internal Tables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Modularization with Function Modules</a:t>
            </a:r>
          </a:p>
        </p:txBody>
      </p:sp>
    </p:spTree>
    <p:extLst>
      <p:ext uri="{BB962C8B-B14F-4D97-AF65-F5344CB8AC3E}">
        <p14:creationId xmlns:p14="http://schemas.microsoft.com/office/powerpoint/2010/main" val="313272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en-US" dirty="0"/>
              <a:t>Using Internal 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Internal Tables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Loops: for every single operation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Deleting multiple 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Inserting multiple 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Appending multiple lines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38933" y="1624012"/>
            <a:ext cx="1979613" cy="755650"/>
            <a:chOff x="1152" y="2592"/>
            <a:chExt cx="624" cy="238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1152" y="2592"/>
              <a:ext cx="576" cy="238"/>
              <a:chOff x="1152" y="2592"/>
              <a:chExt cx="576" cy="238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1454" y="2592"/>
                <a:ext cx="274" cy="238"/>
                <a:chOff x="494" y="2258"/>
                <a:chExt cx="274" cy="238"/>
              </a:xfrm>
            </p:grpSpPr>
            <p:sp>
              <p:nvSpPr>
                <p:cNvPr id="18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94" y="2258"/>
                  <a:ext cx="274" cy="23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endParaRPr lang="en-US" sz="2200"/>
                </a:p>
              </p:txBody>
            </p:sp>
            <p:sp>
              <p:nvSpPr>
                <p:cNvPr id="19" name="Rectangle 7" descr="30%"/>
                <p:cNvSpPr>
                  <a:spLocks noChangeAspect="1" noChangeArrowheads="1"/>
                </p:cNvSpPr>
                <p:nvPr/>
              </p:nvSpPr>
              <p:spPr bwMode="auto">
                <a:xfrm>
                  <a:off x="512" y="2276"/>
                  <a:ext cx="238" cy="37"/>
                </a:xfrm>
                <a:prstGeom prst="rect">
                  <a:avLst/>
                </a:prstGeom>
                <a:pattFill prst="pct30">
                  <a:fgClr>
                    <a:srgbClr val="FF6600"/>
                  </a:fgClr>
                  <a:bgClr>
                    <a:srgbClr val="FFFFFF"/>
                  </a:bgClr>
                </a:patt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endParaRPr lang="en-US" sz="2200"/>
                </a:p>
              </p:txBody>
            </p:sp>
            <p:sp>
              <p:nvSpPr>
                <p:cNvPr id="20" name="Rectangle 8" descr="30%"/>
                <p:cNvSpPr>
                  <a:spLocks noChangeAspect="1" noChangeArrowheads="1"/>
                </p:cNvSpPr>
                <p:nvPr/>
              </p:nvSpPr>
              <p:spPr bwMode="auto">
                <a:xfrm>
                  <a:off x="512" y="2331"/>
                  <a:ext cx="238" cy="37"/>
                </a:xfrm>
                <a:prstGeom prst="rect">
                  <a:avLst/>
                </a:prstGeom>
                <a:pattFill prst="pct30">
                  <a:fgClr>
                    <a:srgbClr val="FF6600"/>
                  </a:fgClr>
                  <a:bgClr>
                    <a:srgbClr val="FFFFFF"/>
                  </a:bgClr>
                </a:patt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endParaRPr lang="en-US" sz="2200"/>
                </a:p>
              </p:txBody>
            </p:sp>
            <p:sp>
              <p:nvSpPr>
                <p:cNvPr id="21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512" y="2386"/>
                  <a:ext cx="238" cy="37"/>
                </a:xfrm>
                <a:prstGeom prst="rect">
                  <a:avLst/>
                </a:prstGeom>
                <a:solidFill>
                  <a:srgbClr val="FF6600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endParaRPr lang="en-US" sz="2200"/>
                </a:p>
              </p:txBody>
            </p:sp>
            <p:sp>
              <p:nvSpPr>
                <p:cNvPr id="22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12" y="2441"/>
                  <a:ext cx="238" cy="37"/>
                </a:xfrm>
                <a:prstGeom prst="rect">
                  <a:avLst/>
                </a:prstGeom>
                <a:solidFill>
                  <a:schemeClr val="hlink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endParaRPr lang="en-US" sz="2200"/>
                </a:p>
              </p:txBody>
            </p:sp>
          </p:grpSp>
          <p:sp>
            <p:nvSpPr>
              <p:cNvPr id="12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152" y="272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1398" y="2714"/>
                <a:ext cx="48" cy="48"/>
              </a:xfrm>
              <a:prstGeom prst="leftRightArrow">
                <a:avLst>
                  <a:gd name="adj1" fmla="val 29167"/>
                  <a:gd name="adj2" fmla="val 3541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14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1152" y="2666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15" name="AutoShape 14" descr="30%"/>
              <p:cNvSpPr>
                <a:spLocks noChangeArrowheads="1"/>
              </p:cNvSpPr>
              <p:nvPr/>
            </p:nvSpPr>
            <p:spPr bwMode="auto">
              <a:xfrm>
                <a:off x="1398" y="2660"/>
                <a:ext cx="48" cy="48"/>
              </a:xfrm>
              <a:prstGeom prst="leftRightArrow">
                <a:avLst>
                  <a:gd name="adj1" fmla="val 29167"/>
                  <a:gd name="adj2" fmla="val 35417"/>
                </a:avLst>
              </a:prstGeom>
              <a:pattFill prst="pct30">
                <a:fgClr>
                  <a:srgbClr val="FF6600"/>
                </a:fgClr>
                <a:bgClr>
                  <a:srgbClr val="FFFFFF"/>
                </a:bgClr>
              </a:patt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16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152" y="261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17" name="AutoShape 16" descr="30%"/>
              <p:cNvSpPr>
                <a:spLocks noChangeArrowheads="1"/>
              </p:cNvSpPr>
              <p:nvPr/>
            </p:nvSpPr>
            <p:spPr bwMode="auto">
              <a:xfrm>
                <a:off x="1398" y="2604"/>
                <a:ext cx="48" cy="48"/>
              </a:xfrm>
              <a:prstGeom prst="leftRightArrow">
                <a:avLst>
                  <a:gd name="adj1" fmla="val 29167"/>
                  <a:gd name="adj2" fmla="val 35417"/>
                </a:avLst>
              </a:prstGeom>
              <a:pattFill prst="pct30">
                <a:fgClr>
                  <a:srgbClr val="FF6600"/>
                </a:fgClr>
                <a:bgClr>
                  <a:srgbClr val="FFFFFF"/>
                </a:bgClr>
              </a:patt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</p:grp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1776" y="2592"/>
              <a:ext cx="0" cy="1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6194729" y="2541351"/>
            <a:ext cx="871538" cy="755650"/>
            <a:chOff x="2000" y="1841"/>
            <a:chExt cx="549" cy="476"/>
          </a:xfrm>
        </p:grpSpPr>
        <p:sp>
          <p:nvSpPr>
            <p:cNvPr id="24" name="Rectangle 21"/>
            <p:cNvSpPr>
              <a:spLocks noChangeAspect="1" noChangeArrowheads="1"/>
            </p:cNvSpPr>
            <p:nvPr/>
          </p:nvSpPr>
          <p:spPr bwMode="auto">
            <a:xfrm>
              <a:off x="2000" y="1841"/>
              <a:ext cx="549" cy="47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25" name="Rectangle 22"/>
            <p:cNvSpPr>
              <a:spLocks noChangeAspect="1" noChangeArrowheads="1"/>
            </p:cNvSpPr>
            <p:nvPr/>
          </p:nvSpPr>
          <p:spPr bwMode="auto">
            <a:xfrm>
              <a:off x="2036" y="1877"/>
              <a:ext cx="477" cy="74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26" name="Rectangle 23"/>
            <p:cNvSpPr>
              <a:spLocks noChangeAspect="1" noChangeArrowheads="1"/>
            </p:cNvSpPr>
            <p:nvPr/>
          </p:nvSpPr>
          <p:spPr bwMode="auto">
            <a:xfrm>
              <a:off x="2036" y="1987"/>
              <a:ext cx="477" cy="74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27" name="Rectangle 24"/>
            <p:cNvSpPr>
              <a:spLocks noChangeAspect="1" noChangeArrowheads="1"/>
            </p:cNvSpPr>
            <p:nvPr/>
          </p:nvSpPr>
          <p:spPr bwMode="auto">
            <a:xfrm>
              <a:off x="2036" y="2097"/>
              <a:ext cx="477" cy="74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28" name="Rectangle 25"/>
            <p:cNvSpPr>
              <a:spLocks noChangeAspect="1" noChangeArrowheads="1"/>
            </p:cNvSpPr>
            <p:nvPr/>
          </p:nvSpPr>
          <p:spPr bwMode="auto">
            <a:xfrm>
              <a:off x="2036" y="2207"/>
              <a:ext cx="477" cy="74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grpSp>
          <p:nvGrpSpPr>
            <p:cNvPr id="29" name="Group 26"/>
            <p:cNvGrpSpPr>
              <a:grpSpLocks/>
            </p:cNvGrpSpPr>
            <p:nvPr/>
          </p:nvGrpSpPr>
          <p:grpSpPr bwMode="auto">
            <a:xfrm>
              <a:off x="2060" y="2067"/>
              <a:ext cx="427" cy="134"/>
              <a:chOff x="526" y="1945"/>
              <a:chExt cx="213" cy="67"/>
            </a:xfrm>
          </p:grpSpPr>
          <p:sp>
            <p:nvSpPr>
              <p:cNvPr id="34" name="AutoShape 27"/>
              <p:cNvSpPr>
                <a:spLocks noChangeAspect="1" noChangeArrowheads="1"/>
              </p:cNvSpPr>
              <p:nvPr/>
            </p:nvSpPr>
            <p:spPr bwMode="auto">
              <a:xfrm rot="2700000">
                <a:off x="526" y="1945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35" name="AutoShape 28"/>
              <p:cNvSpPr>
                <a:spLocks noChangeAspect="1" noChangeArrowheads="1"/>
              </p:cNvSpPr>
              <p:nvPr/>
            </p:nvSpPr>
            <p:spPr bwMode="auto">
              <a:xfrm rot="2700000">
                <a:off x="601" y="1946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36" name="AutoShape 29"/>
              <p:cNvSpPr>
                <a:spLocks noChangeAspect="1" noChangeArrowheads="1"/>
              </p:cNvSpPr>
              <p:nvPr/>
            </p:nvSpPr>
            <p:spPr bwMode="auto">
              <a:xfrm rot="2700000">
                <a:off x="673" y="1946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</p:grp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2060" y="1957"/>
              <a:ext cx="427" cy="134"/>
              <a:chOff x="526" y="1945"/>
              <a:chExt cx="213" cy="67"/>
            </a:xfrm>
          </p:grpSpPr>
          <p:sp>
            <p:nvSpPr>
              <p:cNvPr id="31" name="AutoShape 31"/>
              <p:cNvSpPr>
                <a:spLocks noChangeAspect="1" noChangeArrowheads="1"/>
              </p:cNvSpPr>
              <p:nvPr/>
            </p:nvSpPr>
            <p:spPr bwMode="auto">
              <a:xfrm rot="2700000">
                <a:off x="526" y="1945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32" name="AutoShape 32"/>
              <p:cNvSpPr>
                <a:spLocks noChangeAspect="1" noChangeArrowheads="1"/>
              </p:cNvSpPr>
              <p:nvPr/>
            </p:nvSpPr>
            <p:spPr bwMode="auto">
              <a:xfrm rot="2700000">
                <a:off x="601" y="1946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33" name="AutoShape 33"/>
              <p:cNvSpPr>
                <a:spLocks noChangeAspect="1" noChangeArrowheads="1"/>
              </p:cNvSpPr>
              <p:nvPr/>
            </p:nvSpPr>
            <p:spPr bwMode="auto">
              <a:xfrm rot="2700000">
                <a:off x="673" y="1946"/>
                <a:ext cx="66" cy="66"/>
              </a:xfrm>
              <a:prstGeom prst="plus">
                <a:avLst>
                  <a:gd name="adj" fmla="val 41667"/>
                </a:avLst>
              </a:prstGeom>
              <a:solidFill>
                <a:srgbClr val="FF66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</p:grpSp>
      </p:grp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4952895" y="3471863"/>
            <a:ext cx="2097088" cy="784225"/>
            <a:chOff x="1129" y="2548"/>
            <a:chExt cx="1321" cy="494"/>
          </a:xfrm>
        </p:grpSpPr>
        <p:grpSp>
          <p:nvGrpSpPr>
            <p:cNvPr id="38" name="Group 36"/>
            <p:cNvGrpSpPr>
              <a:grpSpLocks/>
            </p:cNvGrpSpPr>
            <p:nvPr/>
          </p:nvGrpSpPr>
          <p:grpSpPr bwMode="auto">
            <a:xfrm>
              <a:off x="1129" y="2548"/>
              <a:ext cx="548" cy="476"/>
              <a:chOff x="1129" y="3100"/>
              <a:chExt cx="548" cy="476"/>
            </a:xfrm>
          </p:grpSpPr>
          <p:sp>
            <p:nvSpPr>
              <p:cNvPr id="47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1129" y="3100"/>
                <a:ext cx="548" cy="47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48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1165" y="3136"/>
                <a:ext cx="476" cy="74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49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1165" y="3246"/>
                <a:ext cx="476" cy="74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50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1165" y="3356"/>
                <a:ext cx="476" cy="74"/>
              </a:xfrm>
              <a:prstGeom prst="rect">
                <a:avLst/>
              </a:prstGeom>
              <a:solidFill>
                <a:srgbClr val="FF66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51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1165" y="3466"/>
                <a:ext cx="476" cy="74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52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1165" y="3246"/>
                <a:ext cx="476" cy="74"/>
              </a:xfrm>
              <a:prstGeom prst="rect">
                <a:avLst/>
              </a:prstGeom>
              <a:solidFill>
                <a:srgbClr val="FF66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</p:grpSp>
        <p:sp>
          <p:nvSpPr>
            <p:cNvPr id="39" name="AutoShape 43"/>
            <p:cNvSpPr>
              <a:spLocks/>
            </p:cNvSpPr>
            <p:nvPr/>
          </p:nvSpPr>
          <p:spPr bwMode="auto">
            <a:xfrm>
              <a:off x="1677" y="2694"/>
              <a:ext cx="88" cy="22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grpSp>
          <p:nvGrpSpPr>
            <p:cNvPr id="40" name="Group 44"/>
            <p:cNvGrpSpPr>
              <a:grpSpLocks/>
            </p:cNvGrpSpPr>
            <p:nvPr/>
          </p:nvGrpSpPr>
          <p:grpSpPr bwMode="auto">
            <a:xfrm>
              <a:off x="1902" y="2566"/>
              <a:ext cx="548" cy="476"/>
              <a:chOff x="494" y="672"/>
              <a:chExt cx="274" cy="238"/>
            </a:xfrm>
          </p:grpSpPr>
          <p:sp>
            <p:nvSpPr>
              <p:cNvPr id="42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494" y="672"/>
                <a:ext cx="274" cy="23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43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512" y="69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44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512" y="745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45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512" y="800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46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512" y="855"/>
                <a:ext cx="238" cy="37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</p:grpSp>
        <p:sp>
          <p:nvSpPr>
            <p:cNvPr id="41" name="AutoShape 50"/>
            <p:cNvSpPr>
              <a:spLocks noChangeArrowheads="1"/>
            </p:cNvSpPr>
            <p:nvPr/>
          </p:nvSpPr>
          <p:spPr bwMode="auto">
            <a:xfrm>
              <a:off x="1790" y="2754"/>
              <a:ext cx="96" cy="96"/>
            </a:xfrm>
            <a:custGeom>
              <a:avLst/>
              <a:gdLst>
                <a:gd name="T0" fmla="*/ 62 w 21600"/>
                <a:gd name="T1" fmla="*/ 0 h 21600"/>
                <a:gd name="T2" fmla="*/ 0 w 21600"/>
                <a:gd name="T3" fmla="*/ 48 h 21600"/>
                <a:gd name="T4" fmla="*/ 62 w 21600"/>
                <a:gd name="T5" fmla="*/ 96 h 21600"/>
                <a:gd name="T6" fmla="*/ 96 w 21600"/>
                <a:gd name="T7" fmla="*/ 4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4050 h 21600"/>
                <a:gd name="T14" fmla="*/ 16875 w 21600"/>
                <a:gd name="T15" fmla="*/ 175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3950" y="0"/>
                  </a:moveTo>
                  <a:lnTo>
                    <a:pt x="13950" y="4049"/>
                  </a:lnTo>
                  <a:lnTo>
                    <a:pt x="3375" y="4049"/>
                  </a:lnTo>
                  <a:lnTo>
                    <a:pt x="3375" y="17551"/>
                  </a:lnTo>
                  <a:lnTo>
                    <a:pt x="13950" y="17551"/>
                  </a:lnTo>
                  <a:lnTo>
                    <a:pt x="1395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4049"/>
                  </a:moveTo>
                  <a:lnTo>
                    <a:pt x="1350" y="17551"/>
                  </a:lnTo>
                  <a:lnTo>
                    <a:pt x="2700" y="17551"/>
                  </a:lnTo>
                  <a:lnTo>
                    <a:pt x="2700" y="4049"/>
                  </a:lnTo>
                  <a:close/>
                </a:path>
                <a:path w="21600" h="21600">
                  <a:moveTo>
                    <a:pt x="0" y="4049"/>
                  </a:moveTo>
                  <a:lnTo>
                    <a:pt x="0" y="17551"/>
                  </a:lnTo>
                  <a:lnTo>
                    <a:pt x="675" y="17551"/>
                  </a:lnTo>
                  <a:lnTo>
                    <a:pt x="675" y="4049"/>
                  </a:lnTo>
                  <a:close/>
                </a:path>
              </a:pathLst>
            </a:custGeom>
            <a:solidFill>
              <a:srgbClr val="FF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59"/>
          <p:cNvGrpSpPr>
            <a:grpSpLocks/>
          </p:cNvGrpSpPr>
          <p:nvPr/>
        </p:nvGrpSpPr>
        <p:grpSpPr bwMode="auto">
          <a:xfrm>
            <a:off x="4953717" y="5158841"/>
            <a:ext cx="1009650" cy="755650"/>
            <a:chOff x="1666" y="3712"/>
            <a:chExt cx="636" cy="476"/>
          </a:xfrm>
        </p:grpSpPr>
        <p:grpSp>
          <p:nvGrpSpPr>
            <p:cNvPr id="54" name="Group 60"/>
            <p:cNvGrpSpPr>
              <a:grpSpLocks/>
            </p:cNvGrpSpPr>
            <p:nvPr/>
          </p:nvGrpSpPr>
          <p:grpSpPr bwMode="auto">
            <a:xfrm>
              <a:off x="1666" y="3712"/>
              <a:ext cx="548" cy="476"/>
              <a:chOff x="1129" y="3100"/>
              <a:chExt cx="548" cy="476"/>
            </a:xfrm>
          </p:grpSpPr>
          <p:sp>
            <p:nvSpPr>
              <p:cNvPr id="5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1129" y="3100"/>
                <a:ext cx="548" cy="47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5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1165" y="3136"/>
                <a:ext cx="476" cy="74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5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1165" y="3246"/>
                <a:ext cx="476" cy="74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5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1165" y="3356"/>
                <a:ext cx="476" cy="74"/>
              </a:xfrm>
              <a:prstGeom prst="rect">
                <a:avLst/>
              </a:prstGeom>
              <a:solidFill>
                <a:srgbClr val="FF66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6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1165" y="3466"/>
                <a:ext cx="476" cy="74"/>
              </a:xfrm>
              <a:prstGeom prst="rect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  <p:sp>
            <p:nvSpPr>
              <p:cNvPr id="6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1165" y="3246"/>
                <a:ext cx="476" cy="74"/>
              </a:xfrm>
              <a:prstGeom prst="rect">
                <a:avLst/>
              </a:prstGeom>
              <a:solidFill>
                <a:srgbClr val="FF66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sz="2200"/>
              </a:p>
            </p:txBody>
          </p:sp>
        </p:grpSp>
        <p:sp>
          <p:nvSpPr>
            <p:cNvPr id="55" name="AutoShape 67"/>
            <p:cNvSpPr>
              <a:spLocks/>
            </p:cNvSpPr>
            <p:nvPr/>
          </p:nvSpPr>
          <p:spPr bwMode="auto">
            <a:xfrm>
              <a:off x="2214" y="3858"/>
              <a:ext cx="88" cy="22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</p:grpSp>
      <p:grpSp>
        <p:nvGrpSpPr>
          <p:cNvPr id="62" name="Group 68"/>
          <p:cNvGrpSpPr>
            <a:grpSpLocks/>
          </p:cNvGrpSpPr>
          <p:nvPr/>
        </p:nvGrpSpPr>
        <p:grpSpPr bwMode="auto">
          <a:xfrm>
            <a:off x="6180855" y="4539716"/>
            <a:ext cx="869950" cy="755650"/>
            <a:chOff x="494" y="672"/>
            <a:chExt cx="274" cy="238"/>
          </a:xfrm>
        </p:grpSpPr>
        <p:sp>
          <p:nvSpPr>
            <p:cNvPr id="63" name="Rectangle 69"/>
            <p:cNvSpPr>
              <a:spLocks noChangeAspect="1" noChangeArrowheads="1"/>
            </p:cNvSpPr>
            <p:nvPr/>
          </p:nvSpPr>
          <p:spPr bwMode="auto">
            <a:xfrm>
              <a:off x="494" y="672"/>
              <a:ext cx="274" cy="23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64" name="Rectangle 70"/>
            <p:cNvSpPr>
              <a:spLocks noChangeAspect="1" noChangeArrowheads="1"/>
            </p:cNvSpPr>
            <p:nvPr/>
          </p:nvSpPr>
          <p:spPr bwMode="auto">
            <a:xfrm>
              <a:off x="512" y="690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65" name="Rectangle 71"/>
            <p:cNvSpPr>
              <a:spLocks noChangeAspect="1" noChangeArrowheads="1"/>
            </p:cNvSpPr>
            <p:nvPr/>
          </p:nvSpPr>
          <p:spPr bwMode="auto">
            <a:xfrm>
              <a:off x="512" y="745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66" name="Rectangle 72"/>
            <p:cNvSpPr>
              <a:spLocks noChangeAspect="1" noChangeArrowheads="1"/>
            </p:cNvSpPr>
            <p:nvPr/>
          </p:nvSpPr>
          <p:spPr bwMode="auto">
            <a:xfrm>
              <a:off x="512" y="800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  <p:sp>
          <p:nvSpPr>
            <p:cNvPr id="67" name="Rectangle 73"/>
            <p:cNvSpPr>
              <a:spLocks noChangeAspect="1" noChangeArrowheads="1"/>
            </p:cNvSpPr>
            <p:nvPr/>
          </p:nvSpPr>
          <p:spPr bwMode="auto">
            <a:xfrm>
              <a:off x="512" y="855"/>
              <a:ext cx="238" cy="37"/>
            </a:xfrm>
            <a:prstGeom prst="rect">
              <a:avLst/>
            </a:prstGeom>
            <a:solidFill>
              <a:schemeClr val="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 sz="2200"/>
            </a:p>
          </p:txBody>
        </p:sp>
      </p:grpSp>
      <p:sp>
        <p:nvSpPr>
          <p:cNvPr id="68" name="AutoShape 74"/>
          <p:cNvSpPr>
            <a:spLocks noChangeAspect="1" noChangeArrowheads="1"/>
          </p:cNvSpPr>
          <p:nvPr/>
        </p:nvSpPr>
        <p:spPr bwMode="auto">
          <a:xfrm>
            <a:off x="5996706" y="5292192"/>
            <a:ext cx="746125" cy="320675"/>
          </a:xfrm>
          <a:custGeom>
            <a:avLst/>
            <a:gdLst>
              <a:gd name="T0" fmla="*/ 623014 w 21600"/>
              <a:gd name="T1" fmla="*/ 0 h 21600"/>
              <a:gd name="T2" fmla="*/ 499904 w 21600"/>
              <a:gd name="T3" fmla="*/ 107946 h 21600"/>
              <a:gd name="T4" fmla="*/ 0 w 21600"/>
              <a:gd name="T5" fmla="*/ 286069 h 21600"/>
              <a:gd name="T6" fmla="*/ 349193 w 21600"/>
              <a:gd name="T7" fmla="*/ 320675 h 21600"/>
              <a:gd name="T8" fmla="*/ 698387 w 21600"/>
              <a:gd name="T9" fmla="*/ 218014 h 21600"/>
              <a:gd name="T10" fmla="*/ 746125 w 21600"/>
              <a:gd name="T11" fmla="*/ 1079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6938 h 21600"/>
              <a:gd name="T20" fmla="*/ 20218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036" y="0"/>
                </a:moveTo>
                <a:lnTo>
                  <a:pt x="14472" y="7271"/>
                </a:lnTo>
                <a:lnTo>
                  <a:pt x="15854" y="7271"/>
                </a:lnTo>
                <a:lnTo>
                  <a:pt x="15854" y="16938"/>
                </a:lnTo>
                <a:lnTo>
                  <a:pt x="0" y="16938"/>
                </a:lnTo>
                <a:lnTo>
                  <a:pt x="0" y="21600"/>
                </a:lnTo>
                <a:lnTo>
                  <a:pt x="20218" y="21600"/>
                </a:lnTo>
                <a:lnTo>
                  <a:pt x="20218" y="7271"/>
                </a:lnTo>
                <a:lnTo>
                  <a:pt x="21600" y="7271"/>
                </a:lnTo>
                <a:close/>
              </a:path>
            </a:pathLst>
          </a:custGeom>
          <a:solidFill>
            <a:srgbClr val="FF6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7218546" y="1586339"/>
            <a:ext cx="41447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LOOP AT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itab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INTO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wa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60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condition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&gt;.</a:t>
            </a:r>
          </a:p>
          <a:p>
            <a:r>
              <a:rPr lang="de-DE" sz="1600">
                <a:solidFill>
                  <a:srgbClr val="0000FF"/>
                </a:solidFill>
                <a:latin typeface="Consolas"/>
              </a:rPr>
              <a:t>ENDLOOP.</a:t>
            </a: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7218546" y="2657238"/>
            <a:ext cx="29899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>
                <a:solidFill>
                  <a:srgbClr val="0000FF"/>
                </a:solidFill>
                <a:latin typeface="Consolas"/>
              </a:rPr>
              <a:t>DELETE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itab</a:t>
            </a:r>
            <a:r>
              <a:rPr lang="de-DE" sz="1600">
                <a:solidFill>
                  <a:srgbClr val="0000FF"/>
                </a:solidFill>
                <a:latin typeface="Consolas"/>
              </a:rPr>
              <a:t> &lt;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condition</a:t>
            </a:r>
            <a:r>
              <a:rPr lang="de-DE" sz="1600">
                <a:solidFill>
                  <a:srgbClr val="0000FF"/>
                </a:solidFill>
                <a:latin typeface="Consolas"/>
              </a:rPr>
              <a:t>&gt;.</a:t>
            </a:r>
          </a:p>
        </p:txBody>
      </p:sp>
      <p:sp>
        <p:nvSpPr>
          <p:cNvPr id="71" name="Text Box 51"/>
          <p:cNvSpPr txBox="1">
            <a:spLocks noChangeArrowheads="1"/>
          </p:cNvSpPr>
          <p:nvPr/>
        </p:nvSpPr>
        <p:spPr bwMode="auto">
          <a:xfrm>
            <a:off x="7161398" y="3675062"/>
            <a:ext cx="388760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INSERT LINES OF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itab2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INTO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itab1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.</a:t>
            </a:r>
          </a:p>
        </p:txBody>
      </p: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7218545" y="4776839"/>
            <a:ext cx="366318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APPEND LINES OF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itab1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 TO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itab2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6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Modularization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Modules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 Techniques – Function Modules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Function modules (FMs) are procedures that are defined in special ABAP programs only, so-called </a:t>
            </a:r>
            <a:r>
              <a:rPr lang="en-US" i="1" dirty="0"/>
              <a:t>function groups</a:t>
            </a:r>
            <a:r>
              <a:rPr lang="en-US" dirty="0"/>
              <a:t>, but can be called from all ABAP programs.</a:t>
            </a:r>
          </a:p>
          <a:p>
            <a:r>
              <a:rPr lang="en-US" dirty="0"/>
              <a:t>FMs allow you to encapsulate and reuse functionality within the SAP system.</a:t>
            </a:r>
          </a:p>
          <a:p>
            <a:r>
              <a:rPr lang="en-US" dirty="0"/>
              <a:t>Each FM can be defined by its parameters (</a:t>
            </a:r>
            <a:r>
              <a:rPr lang="en-US" i="1" dirty="0"/>
              <a:t>import</a:t>
            </a:r>
            <a:r>
              <a:rPr lang="en-US" dirty="0"/>
              <a:t>, </a:t>
            </a:r>
            <a:r>
              <a:rPr lang="en-US" i="1" dirty="0"/>
              <a:t>export</a:t>
            </a:r>
            <a:r>
              <a:rPr lang="en-US" dirty="0"/>
              <a:t>, </a:t>
            </a:r>
            <a:r>
              <a:rPr lang="en-US" i="1" dirty="0"/>
              <a:t>changing</a:t>
            </a:r>
            <a:r>
              <a:rPr lang="en-US" dirty="0"/>
              <a:t>, </a:t>
            </a:r>
            <a:r>
              <a:rPr lang="en-US" i="1" dirty="0"/>
              <a:t>tables</a:t>
            </a:r>
            <a:r>
              <a:rPr lang="en-US" dirty="0"/>
              <a:t> and </a:t>
            </a:r>
            <a:r>
              <a:rPr lang="en-US" i="1" dirty="0"/>
              <a:t>exceptions</a:t>
            </a:r>
            <a:r>
              <a:rPr lang="en-US" dirty="0"/>
              <a:t>).</a:t>
            </a:r>
          </a:p>
          <a:p>
            <a:r>
              <a:rPr lang="en-US" dirty="0"/>
              <a:t>The OPTIONAL parameters do not need to be supplied during the call of a FM</a:t>
            </a:r>
          </a:p>
          <a:p>
            <a:r>
              <a:rPr lang="en-US" dirty="0"/>
              <a:t>[↓] Import parameters</a:t>
            </a:r>
          </a:p>
          <a:p>
            <a:r>
              <a:rPr lang="en-US" dirty="0"/>
              <a:t>[↑] Export parameters contain the results returned from the FM execution</a:t>
            </a:r>
          </a:p>
          <a:p>
            <a:r>
              <a:rPr lang="en-US" dirty="0"/>
              <a:t>[∆] Changing parameters indicate those parameters whose values are changed in the FM</a:t>
            </a:r>
          </a:p>
          <a:p>
            <a:r>
              <a:rPr lang="en-US" dirty="0"/>
              <a:t>Table parameters contain the internal table that you want to pass in the FM</a:t>
            </a:r>
          </a:p>
          <a:p>
            <a:r>
              <a:rPr lang="en-US" dirty="0"/>
              <a:t>[!] Exceptions are the errors or some exceptions that might have occurred during the FMs execution</a:t>
            </a:r>
          </a:p>
        </p:txBody>
      </p:sp>
    </p:spTree>
    <p:extLst>
      <p:ext uri="{BB962C8B-B14F-4D97-AF65-F5344CB8AC3E}">
        <p14:creationId xmlns:p14="http://schemas.microsoft.com/office/powerpoint/2010/main" val="108304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Modularization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FM ADDR_DIALOG can be called in order to maintain the address of any person that exists in your SAP system.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Modules (FM, RFC) - Visibility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00" y="1623118"/>
            <a:ext cx="8909721" cy="428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493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Modularization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Modules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Modules (FM, RFC) - Parameters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/>
              <a:t>Importing parameter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en-US"/>
          </a:p>
          <a:p>
            <a:r>
              <a:rPr lang="en-US"/>
              <a:t>Exporting parameter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en-US"/>
          </a:p>
          <a:p>
            <a:r>
              <a:rPr lang="en-US"/>
              <a:t>Exception parameter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2" y="1861290"/>
            <a:ext cx="7757357" cy="16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1" y="3840085"/>
            <a:ext cx="67722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2" y="5427696"/>
            <a:ext cx="53435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9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Modularization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Modules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Modules (FM, RFC) – Source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59" y="1486972"/>
            <a:ext cx="5633141" cy="471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504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68" y="3763182"/>
            <a:ext cx="5044555" cy="309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Workbench 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Navigation: </a:t>
            </a:r>
          </a:p>
          <a:p>
            <a:pPr lvl="1"/>
            <a:r>
              <a:rPr lang="en-US" dirty="0"/>
              <a:t>Object Navigator (SE80)</a:t>
            </a:r>
          </a:p>
          <a:p>
            <a:r>
              <a:rPr lang="en-US" dirty="0"/>
              <a:t>ABAP-Development:</a:t>
            </a:r>
          </a:p>
          <a:p>
            <a:pPr lvl="1"/>
            <a:r>
              <a:rPr lang="en-US" dirty="0"/>
              <a:t>ABAP Dictionary (SE11)</a:t>
            </a:r>
          </a:p>
          <a:p>
            <a:pPr lvl="1"/>
            <a:r>
              <a:rPr lang="en-US" dirty="0"/>
              <a:t>ABAP Editor </a:t>
            </a:r>
          </a:p>
          <a:p>
            <a:pPr lvl="1"/>
            <a:r>
              <a:rPr lang="en-US" dirty="0"/>
              <a:t>Class Builder </a:t>
            </a:r>
          </a:p>
          <a:p>
            <a:pPr lvl="1"/>
            <a:r>
              <a:rPr lang="en-US" dirty="0"/>
              <a:t>Function Builder (SE37)</a:t>
            </a:r>
          </a:p>
          <a:p>
            <a:pPr lvl="1"/>
            <a:r>
              <a:rPr lang="en-US" dirty="0"/>
              <a:t>Screen Painter</a:t>
            </a:r>
          </a:p>
          <a:p>
            <a:pPr lvl="1"/>
            <a:r>
              <a:rPr lang="en-US" dirty="0"/>
              <a:t>Menu Painter</a:t>
            </a:r>
          </a:p>
          <a:p>
            <a:r>
              <a:rPr lang="en-US" dirty="0"/>
              <a:t>Programming environment</a:t>
            </a:r>
          </a:p>
          <a:p>
            <a:pPr lvl="1"/>
            <a:r>
              <a:rPr lang="en-US" dirty="0"/>
              <a:t>Maintenance of text elements</a:t>
            </a:r>
          </a:p>
          <a:p>
            <a:pPr lvl="1"/>
            <a:r>
              <a:rPr lang="en-US" dirty="0"/>
              <a:t>Version Management</a:t>
            </a:r>
          </a:p>
          <a:p>
            <a:pPr lvl="1"/>
            <a:r>
              <a:rPr lang="en-US" dirty="0"/>
              <a:t>Maintaining message classes (SE91)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Analysis tools:</a:t>
            </a:r>
          </a:p>
          <a:p>
            <a:pPr lvl="1"/>
            <a:r>
              <a:rPr lang="en-US" dirty="0"/>
              <a:t>ABAP debugger</a:t>
            </a:r>
          </a:p>
          <a:p>
            <a:pPr lvl="1"/>
            <a:r>
              <a:rPr lang="en-US" dirty="0"/>
              <a:t>Runtime analysis</a:t>
            </a:r>
          </a:p>
          <a:p>
            <a:pPr lvl="1"/>
            <a:r>
              <a:rPr lang="en-US" dirty="0"/>
              <a:t>SQL-Trace</a:t>
            </a:r>
          </a:p>
          <a:p>
            <a:r>
              <a:rPr lang="en-US" dirty="0"/>
              <a:t>Modifications:</a:t>
            </a:r>
          </a:p>
          <a:p>
            <a:pPr lvl="1"/>
            <a:r>
              <a:rPr lang="en-US" dirty="0"/>
              <a:t>Modification assistant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 ABAP Workbench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0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 ABAP Workbench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SE80 – Object Navigator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84" y="1420763"/>
            <a:ext cx="8609844" cy="500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83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 ABAP Workbench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Transport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Customizing and changed or newly created objects are transferred to other systems in the landscape through </a:t>
            </a:r>
            <a:r>
              <a:rPr lang="en-US" i="1" dirty="0"/>
              <a:t>transports.</a:t>
            </a:r>
          </a:p>
          <a:p>
            <a:r>
              <a:rPr lang="en-US" dirty="0"/>
              <a:t>Various changes are grouped into multiple tasks, each of which is assigned to one user.</a:t>
            </a:r>
          </a:p>
          <a:p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01" y="3038472"/>
            <a:ext cx="3556898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6" y="2518976"/>
            <a:ext cx="515302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38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ABAP Syntax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ABAP is a programing language developed by SAP for programming business applications within the SAP environment.</a:t>
            </a:r>
          </a:p>
          <a:p>
            <a:r>
              <a:rPr lang="en-US" dirty="0"/>
              <a:t>The ABAP programming language:</a:t>
            </a:r>
          </a:p>
          <a:p>
            <a:pPr lvl="1"/>
            <a:r>
              <a:rPr lang="en-US" dirty="0"/>
              <a:t>is strongly typed</a:t>
            </a:r>
          </a:p>
          <a:p>
            <a:pPr lvl="1"/>
            <a:r>
              <a:rPr lang="en-US" dirty="0"/>
              <a:t>supports internationalization</a:t>
            </a:r>
          </a:p>
          <a:p>
            <a:pPr lvl="1"/>
            <a:r>
              <a:rPr lang="en-US" dirty="0"/>
              <a:t>provides integrated database access through Open SQL</a:t>
            </a:r>
          </a:p>
          <a:p>
            <a:pPr lvl="1"/>
            <a:r>
              <a:rPr lang="en-US" dirty="0"/>
              <a:t>supports both </a:t>
            </a:r>
            <a:r>
              <a:rPr lang="en-US" i="1" dirty="0"/>
              <a:t>procedural</a:t>
            </a:r>
            <a:r>
              <a:rPr lang="en-US" dirty="0"/>
              <a:t> and </a:t>
            </a:r>
            <a:r>
              <a:rPr lang="en-US" i="1" dirty="0"/>
              <a:t>object-oriented</a:t>
            </a:r>
            <a:r>
              <a:rPr lang="en-US" dirty="0"/>
              <a:t> programming</a:t>
            </a:r>
          </a:p>
          <a:p>
            <a:pPr lvl="1"/>
            <a:r>
              <a:rPr lang="en-US" dirty="0"/>
              <a:t>is platform-independent</a:t>
            </a:r>
          </a:p>
          <a:p>
            <a:pPr lvl="1"/>
            <a:r>
              <a:rPr lang="en-US" dirty="0"/>
              <a:t>Exposes functionality to external systems through Remote Function Calls (RFC)</a:t>
            </a:r>
          </a:p>
          <a:p>
            <a:r>
              <a:rPr lang="en-US" dirty="0"/>
              <a:t>General rules:</a:t>
            </a:r>
          </a:p>
          <a:p>
            <a:pPr lvl="1"/>
            <a:r>
              <a:rPr lang="en-US" dirty="0"/>
              <a:t>ABAP programs consist of individual statements</a:t>
            </a:r>
          </a:p>
          <a:p>
            <a:pPr lvl="1"/>
            <a:r>
              <a:rPr lang="en-US" dirty="0"/>
              <a:t>Each statement ends with a period “.”</a:t>
            </a:r>
          </a:p>
          <a:p>
            <a:pPr lvl="1"/>
            <a:r>
              <a:rPr lang="en-US" dirty="0"/>
              <a:t>Words must always be separated by at least one space.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CE5631-20A7-7679-E80A-3D29FCEE7C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922" y="134280"/>
            <a:ext cx="9175023" cy="276225"/>
          </a:xfrm>
        </p:spPr>
        <p:txBody>
          <a:bodyPr/>
          <a:lstStyle/>
          <a:p>
            <a:r>
              <a:rPr lang="en-US" dirty="0"/>
              <a:t>2. Basic ABAP Language Elements</a:t>
            </a:r>
          </a:p>
        </p:txBody>
      </p:sp>
    </p:spTree>
    <p:extLst>
      <p:ext uri="{BB962C8B-B14F-4D97-AF65-F5344CB8AC3E}">
        <p14:creationId xmlns:p14="http://schemas.microsoft.com/office/powerpoint/2010/main" val="265096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Data 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7928812" y="1633538"/>
            <a:ext cx="2739188" cy="4316412"/>
          </a:xfrm>
        </p:spPr>
        <p:txBody>
          <a:bodyPr/>
          <a:lstStyle/>
          <a:p>
            <a:pPr marL="287338" lvl="1" indent="0">
              <a:buNone/>
            </a:pPr>
            <a:endParaRPr lang="en-US" i="1" dirty="0"/>
          </a:p>
          <a:p>
            <a:pPr marL="287338" lvl="1" indent="0">
              <a:buNone/>
            </a:pPr>
            <a:r>
              <a:rPr lang="en-US" i="1" dirty="0"/>
              <a:t>TYPES &lt;</a:t>
            </a:r>
            <a:r>
              <a:rPr lang="en-US" i="1" dirty="0" err="1"/>
              <a:t>type_name</a:t>
            </a:r>
            <a:r>
              <a:rPr lang="en-US" i="1" dirty="0"/>
              <a:t>&gt;..</a:t>
            </a:r>
          </a:p>
          <a:p>
            <a:pPr marL="287338" lvl="1" indent="0">
              <a:buNone/>
            </a:pPr>
            <a:endParaRPr lang="en-US" i="1" dirty="0"/>
          </a:p>
          <a:p>
            <a:pPr marL="287338" lvl="1" indent="0">
              <a:buNone/>
            </a:pPr>
            <a:endParaRPr lang="en-US" i="1" dirty="0"/>
          </a:p>
          <a:p>
            <a:pPr marL="287338" lvl="1" indent="0">
              <a:buNone/>
            </a:pPr>
            <a:r>
              <a:rPr lang="en-US" i="1" dirty="0"/>
              <a:t>DATA &lt;</a:t>
            </a:r>
            <a:r>
              <a:rPr lang="en-US" i="1" dirty="0" err="1"/>
              <a:t>var_name</a:t>
            </a:r>
            <a:r>
              <a:rPr lang="en-US" i="1" dirty="0"/>
              <a:t>&gt; TYPE &lt;</a:t>
            </a:r>
            <a:r>
              <a:rPr lang="en-US" i="1" dirty="0" err="1"/>
              <a:t>type_name</a:t>
            </a:r>
            <a:r>
              <a:rPr lang="en-US" i="1" dirty="0"/>
              <a:t>&gt;.</a:t>
            </a:r>
          </a:p>
        </p:txBody>
      </p:sp>
      <p:graphicFrame>
        <p:nvGraphicFramePr>
          <p:cNvPr id="8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3185"/>
              </p:ext>
            </p:extLst>
          </p:nvPr>
        </p:nvGraphicFramePr>
        <p:xfrm>
          <a:off x="1341188" y="1448899"/>
          <a:ext cx="6492759" cy="491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Data</a:t>
                      </a:r>
                      <a:r>
                        <a:rPr lang="en-US" sz="1400" baseline="0" noProof="0"/>
                        <a:t> type</a:t>
                      </a:r>
                      <a:endParaRPr lang="en-US" sz="1400" noProof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Description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Length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00">
                <a:tc gridSpan="3">
                  <a:txBody>
                    <a:bodyPr/>
                    <a:lstStyle/>
                    <a:p>
                      <a:r>
                        <a:rPr lang="en-US" sz="1400" b="1" noProof="0"/>
                        <a:t>Numeric Types</a:t>
                      </a: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i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Integer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</a:t>
                      </a:r>
                      <a:r>
                        <a:rPr lang="en-US" sz="1400" baseline="0" noProof="0"/>
                        <a:t> 4 bytes</a:t>
                      </a:r>
                      <a:endParaRPr lang="en-US" sz="1400" noProof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Floating</a:t>
                      </a:r>
                      <a:r>
                        <a:rPr lang="en-US" sz="1400" baseline="0" noProof="0"/>
                        <a:t> point number</a:t>
                      </a:r>
                      <a:endParaRPr lang="en-US" sz="1400" noProof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 8 bytes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p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Packed number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 1 – 16 bytes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00">
                <a:tc gridSpan="3">
                  <a:txBody>
                    <a:bodyPr/>
                    <a:lstStyle/>
                    <a:p>
                      <a:r>
                        <a:rPr lang="en-US" sz="1400" b="1" noProof="0"/>
                        <a:t>Character Types</a:t>
                      </a: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c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Character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 1 - 65535 bytes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d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Date (YYYMMDD )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 8 bytes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n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Numeric text field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 1 - 65535 bytes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Time</a:t>
                      </a:r>
                      <a:r>
                        <a:rPr lang="en-US" sz="1400" baseline="0" noProof="0"/>
                        <a:t> (HHMMSS)</a:t>
                      </a:r>
                      <a:endParaRPr lang="en-US" sz="1400" noProof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Fixed, 6 bytes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000">
                <a:tc gridSpan="3">
                  <a:txBody>
                    <a:bodyPr/>
                    <a:lstStyle/>
                    <a:p>
                      <a:r>
                        <a:rPr lang="en-US" sz="1400" b="1" noProof="0"/>
                        <a:t>Strings</a:t>
                      </a: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string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Character</a:t>
                      </a:r>
                      <a:r>
                        <a:rPr lang="en-US" sz="1400" baseline="0" noProof="0" dirty="0"/>
                        <a:t> string</a:t>
                      </a:r>
                      <a:endParaRPr lang="en-US" sz="1400" noProof="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Variable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sz="1400" noProof="0"/>
                        <a:t>xstring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Byte</a:t>
                      </a:r>
                      <a:r>
                        <a:rPr lang="en-US" sz="1400" baseline="0" noProof="0"/>
                        <a:t> string</a:t>
                      </a:r>
                      <a:endParaRPr lang="en-US" sz="1400" noProof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Variable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0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/>
              <a:t>Transparent tables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Database tables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0238" y="1971958"/>
            <a:ext cx="1079500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de-DE" sz="1600"/>
              <a:t>Field 1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52763" y="1971958"/>
            <a:ext cx="1079500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de-DE" sz="1600"/>
              <a:t>…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03701" y="1971958"/>
            <a:ext cx="1079500" cy="3603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</a:pPr>
            <a:r>
              <a:rPr lang="de-DE" sz="1600"/>
              <a:t>Field n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44927" y="3195920"/>
            <a:ext cx="1800225" cy="3603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</a:pPr>
            <a:r>
              <a:rPr lang="de-DE" sz="1600"/>
              <a:t>Data Element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932488" y="3195920"/>
            <a:ext cx="2736850" cy="360362"/>
          </a:xfrm>
          <a:prstGeom prst="rect">
            <a:avLst/>
          </a:prstGeom>
          <a:solidFill>
            <a:srgbClr val="DADAD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1600"/>
              <a:t>Predefined data type</a:t>
            </a:r>
          </a:p>
        </p:txBody>
      </p:sp>
      <p:cxnSp>
        <p:nvCxnSpPr>
          <p:cNvPr id="13" name="AutoShape 9"/>
          <p:cNvCxnSpPr>
            <a:cxnSpLocks noChangeShapeType="1"/>
            <a:stCxn id="10" idx="2"/>
            <a:endCxn id="11" idx="0"/>
          </p:cNvCxnSpPr>
          <p:nvPr/>
        </p:nvCxnSpPr>
        <p:spPr bwMode="auto">
          <a:xfrm rot="16200000" flipH="1">
            <a:off x="4312445" y="2763327"/>
            <a:ext cx="863600" cy="1587"/>
          </a:xfrm>
          <a:prstGeom prst="bentConnector3">
            <a:avLst>
              <a:gd name="adj1" fmla="val 4981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" name="AutoShape 10"/>
          <p:cNvCxnSpPr>
            <a:cxnSpLocks noChangeShapeType="1"/>
            <a:stCxn id="10" idx="2"/>
            <a:endCxn id="12" idx="0"/>
          </p:cNvCxnSpPr>
          <p:nvPr/>
        </p:nvCxnSpPr>
        <p:spPr bwMode="auto">
          <a:xfrm rot="16200000" flipH="1">
            <a:off x="5590382" y="1485389"/>
            <a:ext cx="863600" cy="2557462"/>
          </a:xfrm>
          <a:prstGeom prst="bentConnector3">
            <a:avLst>
              <a:gd name="adj1" fmla="val 4981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203701" y="4203983"/>
            <a:ext cx="1079500" cy="3603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</a:pPr>
            <a:r>
              <a:rPr lang="de-DE" sz="1600"/>
              <a:t>Domain</a:t>
            </a:r>
          </a:p>
        </p:txBody>
      </p:sp>
      <p:cxnSp>
        <p:nvCxnSpPr>
          <p:cNvPr id="16" name="AutoShape 12"/>
          <p:cNvCxnSpPr>
            <a:cxnSpLocks noChangeShapeType="1"/>
            <a:stCxn id="11" idx="2"/>
            <a:endCxn id="15" idx="0"/>
          </p:cNvCxnSpPr>
          <p:nvPr/>
        </p:nvCxnSpPr>
        <p:spPr bwMode="auto">
          <a:xfrm rot="5400000">
            <a:off x="4420395" y="3879339"/>
            <a:ext cx="647700" cy="1587"/>
          </a:xfrm>
          <a:prstGeom prst="bentConnector3">
            <a:avLst>
              <a:gd name="adj1" fmla="val 4975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" name="AutoShape 15"/>
          <p:cNvSpPr>
            <a:spLocks/>
          </p:cNvSpPr>
          <p:nvPr/>
        </p:nvSpPr>
        <p:spPr bwMode="auto">
          <a:xfrm>
            <a:off x="8669338" y="1900521"/>
            <a:ext cx="431800" cy="3095625"/>
          </a:xfrm>
          <a:prstGeom prst="rightBrace">
            <a:avLst>
              <a:gd name="adj1" fmla="val 5974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en-US" sz="220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9172577" y="2891121"/>
            <a:ext cx="14765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600"/>
              <a:t>Data</a:t>
            </a:r>
            <a:br>
              <a:rPr lang="en-US" sz="1600"/>
            </a:br>
            <a:r>
              <a:rPr lang="en-US" sz="1600"/>
              <a:t>Dictionary</a:t>
            </a: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273551" y="5300663"/>
            <a:ext cx="936625" cy="863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1082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en-US" dirty="0"/>
              <a:t>Basic ABAP Language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vs. Local Data 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Data types can be defined locally in the ABAP program or globally in the Data Dictionary (SE11).</a:t>
            </a:r>
          </a:p>
          <a:p>
            <a:r>
              <a:rPr lang="en-US" dirty="0"/>
              <a:t>Advantages of globally defined data types:</a:t>
            </a:r>
          </a:p>
          <a:p>
            <a:pPr lvl="1"/>
            <a:r>
              <a:rPr lang="en-US" dirty="0"/>
              <a:t>Consistency and maintainability through usage in all of the repository</a:t>
            </a:r>
          </a:p>
          <a:p>
            <a:pPr lvl="1"/>
            <a:r>
              <a:rPr lang="en-US" dirty="0"/>
              <a:t>Technical information can be displayed (F1-Help, F4-Search Help)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26121" y="3047625"/>
            <a:ext cx="1941533" cy="72767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de-DE" sz="1600"/>
              <a:t>Table: STUDENTS</a:t>
            </a:r>
          </a:p>
          <a:p>
            <a:pPr algn="ctr">
              <a:buFontTx/>
              <a:buNone/>
            </a:pPr>
            <a:r>
              <a:rPr lang="de-DE" sz="1600"/>
              <a:t>Field: AGE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516746" y="3047625"/>
            <a:ext cx="1903963" cy="72767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de-DE" sz="1600"/>
              <a:t>Table: TEACHERS</a:t>
            </a:r>
          </a:p>
          <a:p>
            <a:pPr algn="ctr"/>
            <a:r>
              <a:rPr lang="de-DE" sz="1600"/>
              <a:t>Field: AGE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845344" y="3047623"/>
            <a:ext cx="1562425" cy="7276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de-DE" sz="1600"/>
              <a:t>Table: CARS</a:t>
            </a:r>
          </a:p>
          <a:p>
            <a:pPr algn="ctr"/>
            <a:r>
              <a:rPr lang="de-DE" sz="1600"/>
              <a:t>Field: AGE</a:t>
            </a:r>
          </a:p>
        </p:txBody>
      </p:sp>
      <p:cxnSp>
        <p:nvCxnSpPr>
          <p:cNvPr id="12" name="AutoShape 10"/>
          <p:cNvCxnSpPr>
            <a:cxnSpLocks noChangeShapeType="1"/>
          </p:cNvCxnSpPr>
          <p:nvPr/>
        </p:nvCxnSpPr>
        <p:spPr bwMode="auto">
          <a:xfrm rot="10800000">
            <a:off x="3700605" y="3775303"/>
            <a:ext cx="4982285" cy="546855"/>
          </a:xfrm>
          <a:prstGeom prst="bentConnector3">
            <a:avLst>
              <a:gd name="adj1" fmla="val 10015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 rot="5400000" flipH="1" flipV="1">
            <a:off x="6195298" y="4048724"/>
            <a:ext cx="546857" cy="1"/>
          </a:xfrm>
          <a:prstGeom prst="bentConnector3">
            <a:avLst>
              <a:gd name="adj1" fmla="val 2987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7" name="AutoShape 12"/>
          <p:cNvCxnSpPr>
            <a:cxnSpLocks noChangeShapeType="1"/>
          </p:cNvCxnSpPr>
          <p:nvPr/>
        </p:nvCxnSpPr>
        <p:spPr bwMode="auto">
          <a:xfrm rot="5400000" flipH="1" flipV="1">
            <a:off x="8406723" y="4048729"/>
            <a:ext cx="546857" cy="1"/>
          </a:xfrm>
          <a:prstGeom prst="bentConnector3">
            <a:avLst>
              <a:gd name="adj1" fmla="val 5993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833648" y="4970354"/>
            <a:ext cx="2499354" cy="29649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</a:pPr>
            <a:r>
              <a:rPr lang="de-DE" sz="1600"/>
              <a:t>Data Element: AGE  </a:t>
            </a:r>
          </a:p>
        </p:txBody>
      </p:sp>
      <p:cxnSp>
        <p:nvCxnSpPr>
          <p:cNvPr id="30" name="AutoShape 12"/>
          <p:cNvCxnSpPr>
            <a:cxnSpLocks noChangeShapeType="1"/>
          </p:cNvCxnSpPr>
          <p:nvPr/>
        </p:nvCxnSpPr>
        <p:spPr bwMode="auto">
          <a:xfrm flipH="1">
            <a:off x="6081739" y="4327557"/>
            <a:ext cx="3175" cy="506995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7" name="AutoShape 12"/>
          <p:cNvCxnSpPr>
            <a:cxnSpLocks noChangeShapeType="1"/>
          </p:cNvCxnSpPr>
          <p:nvPr/>
        </p:nvCxnSpPr>
        <p:spPr bwMode="auto">
          <a:xfrm>
            <a:off x="6081739" y="5266849"/>
            <a:ext cx="3174" cy="373461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796205" y="5773843"/>
            <a:ext cx="2499354" cy="29649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</a:pPr>
            <a:r>
              <a:rPr lang="de-DE" sz="1600"/>
              <a:t>Domain: DECIMAL  </a:t>
            </a: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7638148" y="4743628"/>
            <a:ext cx="2947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1400" b="1" dirty="0"/>
              <a:t>Semantic</a:t>
            </a:r>
            <a:r>
              <a:rPr lang="en-US" sz="1400" dirty="0"/>
              <a:t> attributes, such as field meaning and documentation</a:t>
            </a: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7845344" y="5553513"/>
            <a:ext cx="2947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1400" b="1" dirty="0"/>
              <a:t>Technical</a:t>
            </a:r>
            <a:r>
              <a:rPr lang="en-US" sz="1400" dirty="0"/>
              <a:t> attributes like data type, length, and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372582390"/>
      </p:ext>
    </p:extLst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systems.potx" id="{C1095432-09C5-491B-AB11-871CCB704EE8}" vid="{12C59A29-1F07-4DE6-9B09-418FCF88B042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42c2164-0868-45ad-9543-ef81bd3d0345">6ZEFUMK5XHQZ-1345716750-459</_dlc_DocId>
    <_dlc_DocIdUrl xmlns="e42c2164-0868-45ad-9543-ef81bd3d0345">
      <Url>https://msggroup.sharepoint.com/sites/msgRO-Insurance-intern/_layouts/15/DocIdRedir.aspx?ID=6ZEFUMK5XHQZ-1345716750-459</Url>
      <Description>6ZEFUMK5XHQZ-1345716750-459</Description>
    </_dlc_DocIdUrl>
    <_dlc_DocIdPersistId xmlns="e42c2164-0868-45ad-9543-ef81bd3d0345" xsi:nil="true"/>
    <msg_Kommentar xmlns="f719ecbf-a19d-4b01-ba1f-7ffa0d8a5235" xsi:nil="true"/>
    <msg_Klassifizierung xmlns="f719ecbf-a19d-4b01-ba1f-7ffa0d8a5235">internal</msg_Klassifizierung>
    <msg_Dokumententyp xmlns="f719ecbf-a19d-4b01-ba1f-7ffa0d8a5235">Schriftwechsel (allgemein)</msg_Dokumententyp>
    <msg_Status xmlns="f719ecbf-a19d-4b01-ba1f-7ffa0d8a5235">draft</msg_Status>
    <msg_Firma xmlns="f719ecbf-a19d-4b01-ba1f-7ffa0d8a5235" xsi:nil="true"/>
    <msg_Version xmlns="f719ecbf-a19d-4b01-ba1f-7ffa0d8a5235" xsi:nil="true"/>
    <msg_gueltig_ab xmlns="f719ecbf-a19d-4b01-ba1f-7ffa0d8a5235" xsi:nil="true"/>
    <msg_gueltig_bis xmlns="f719ecbf-a19d-4b01-ba1f-7ffa0d8a5235" xsi:nil="true"/>
    <msg_Manager xmlns="f719ecbf-a19d-4b01-ba1f-7ffa0d8a523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sg_group_dokument" ma:contentTypeID="0x010100C7CE61CC9E288946BEFBDDE329B145E800A8122E492EA11847B2675DEAEC0C9B5F" ma:contentTypeVersion="10" ma:contentTypeDescription="Ein neues Dokument erstellen." ma:contentTypeScope="" ma:versionID="cb441aca5f02f1cf32f3353c12c50b68">
  <xsd:schema xmlns:xsd="http://www.w3.org/2001/XMLSchema" xmlns:xs="http://www.w3.org/2001/XMLSchema" xmlns:p="http://schemas.microsoft.com/office/2006/metadata/properties" xmlns:ns2="f719ecbf-a19d-4b01-ba1f-7ffa0d8a5235" xmlns:ns4="e42c2164-0868-45ad-9543-ef81bd3d0345" targetNamespace="http://schemas.microsoft.com/office/2006/metadata/properties" ma:root="true" ma:fieldsID="3c45b7ea9c3c62828eb16ea480967ee2" ns2:_="" ns4:_="">
    <xsd:import namespace="f719ecbf-a19d-4b01-ba1f-7ffa0d8a5235"/>
    <xsd:import namespace="e42c2164-0868-45ad-9543-ef81bd3d0345"/>
    <xsd:element name="properties">
      <xsd:complexType>
        <xsd:sequence>
          <xsd:element name="documentManagement">
            <xsd:complexType>
              <xsd:all>
                <xsd:element ref="ns2:msg_Klassifizierung" minOccurs="0"/>
                <xsd:element ref="ns2:msg_Status" minOccurs="0"/>
                <xsd:element ref="ns2:msg_Version" minOccurs="0"/>
                <xsd:element ref="ns2:msg_Firma" minOccurs="0"/>
                <xsd:element ref="ns2:msg_Manager" minOccurs="0"/>
                <xsd:element ref="ns2:msg_Dokumententyp" minOccurs="0"/>
                <xsd:element ref="ns2:msg_Kommentar" minOccurs="0"/>
                <xsd:element ref="ns2:msg_gueltig_ab" minOccurs="0"/>
                <xsd:element ref="ns2:msg_gueltig_bis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9ecbf-a19d-4b01-ba1f-7ffa0d8a5235" elementFormDefault="qualified">
    <xsd:import namespace="http://schemas.microsoft.com/office/2006/documentManagement/types"/>
    <xsd:import namespace="http://schemas.microsoft.com/office/infopath/2007/PartnerControls"/>
    <xsd:element name="msg_Klassifizierung" ma:index="2" nillable="true" ma:displayName="msg_Klassifizierung" ma:default="internal" ma:format="Dropdown" ma:internalName="msg_Klassifizierung" ma:readOnly="false">
      <xsd:simpleType>
        <xsd:union memberTypes="dms:Text">
          <xsd:simpleType>
            <xsd:restriction base="dms:Choice">
              <xsd:enumeration value="public"/>
              <xsd:enumeration value="internal"/>
              <xsd:enumeration value="confidential"/>
              <xsd:enumeration value="strictly confidential"/>
            </xsd:restriction>
          </xsd:simpleType>
        </xsd:union>
      </xsd:simpleType>
    </xsd:element>
    <xsd:element name="msg_Status" ma:index="3" nillable="true" ma:displayName="msg_Status" ma:default="draft" ma:format="Dropdown" ma:internalName="msg_Status" ma:readOnly="false">
      <xsd:simpleType>
        <xsd:union memberTypes="dms:Text">
          <xsd:simpleType>
            <xsd:restriction base="dms:Choice">
              <xsd:enumeration value="draft"/>
              <xsd:enumeration value="final"/>
              <xsd:enumeration value="review"/>
            </xsd:restriction>
          </xsd:simpleType>
        </xsd:union>
      </xsd:simpleType>
    </xsd:element>
    <xsd:element name="msg_Version" ma:index="5" nillable="true" ma:displayName="msg_Version" ma:internalName="msg_Version" ma:readOnly="false">
      <xsd:simpleType>
        <xsd:restriction base="dms:Text">
          <xsd:maxLength value="255"/>
        </xsd:restriction>
      </xsd:simpleType>
    </xsd:element>
    <xsd:element name="msg_Firma" ma:index="6" nillable="true" ma:displayName="msg_Firma" ma:internalName="msg_Firma" ma:readOnly="false">
      <xsd:simpleType>
        <xsd:restriction base="dms:Text">
          <xsd:maxLength value="255"/>
        </xsd:restriction>
      </xsd:simpleType>
    </xsd:element>
    <xsd:element name="msg_Manager" ma:index="7" nillable="true" ma:displayName="msg_Manager" ma:internalName="msg_Manager" ma:readOnly="false">
      <xsd:simpleType>
        <xsd:restriction base="dms:Text">
          <xsd:maxLength value="255"/>
        </xsd:restriction>
      </xsd:simpleType>
    </xsd:element>
    <xsd:element name="msg_Dokumententyp" ma:index="8" nillable="true" ma:displayName="msg_Dokumententyp" ma:default="Schriftwechsel (allgemein)" ma:format="Dropdown" ma:internalName="msg_Dokumententyp" ma:readOnly="false">
      <xsd:simpleType>
        <xsd:restriction base="dms:Choice">
          <xsd:enumeration value="Angebote"/>
          <xsd:enumeration value="Ausgangsrechnungen"/>
          <xsd:enumeration value="Bestell- und Auftragsunterlagen"/>
          <xsd:enumeration value="Eingangsrechnungen"/>
          <xsd:enumeration value="Rechnungen"/>
          <xsd:enumeration value="Reisekostenabrechnungen"/>
          <xsd:enumeration value="Schriftwechsel (allgemein)"/>
          <xsd:enumeration value="Telefonkostennachweise (soweit Buchungsbelege)"/>
          <xsd:enumeration value="Überstundenlisten"/>
          <xsd:enumeration value="Verträge (soweit nicht Buchungsgrundlage)"/>
          <xsd:enumeration value="Projektunterlagen"/>
        </xsd:restriction>
      </xsd:simpleType>
    </xsd:element>
    <xsd:element name="msg_Kommentar" ma:index="9" nillable="true" ma:displayName="msg_Kommentar" ma:internalName="msg_Kommentar" ma:readOnly="false">
      <xsd:simpleType>
        <xsd:restriction base="dms:Note"/>
      </xsd:simpleType>
    </xsd:element>
    <xsd:element name="msg_gueltig_ab" ma:index="10" nillable="true" ma:displayName="msg_gueltig_ab" ma:format="DateOnly" ma:internalName="msg_gueltig_ab" ma:readOnly="false">
      <xsd:simpleType>
        <xsd:restriction base="dms:DateTime"/>
      </xsd:simpleType>
    </xsd:element>
    <xsd:element name="msg_gueltig_bis" ma:index="11" nillable="true" ma:displayName="msg_gueltig_bis" ma:format="DateOnly" ma:internalName="msg_gueltig_bis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c2164-0868-45ad-9543-ef81bd3d0345" elementFormDefault="qualified">
    <xsd:import namespace="http://schemas.microsoft.com/office/2006/documentManagement/types"/>
    <xsd:import namespace="http://schemas.microsoft.com/office/infopath/2007/PartnerControls"/>
    <xsd:element name="_dlc_DocId" ma:index="1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a53a62bb-fe8c-40a9-b721-69dc556ec299" ContentTypeId="0x010100C7CE61CC9E288946BEFBDDE329B145E8" PreviousValue="false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A639F0-B4F5-46CA-B14E-6FB6C2083F4E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e42c2164-0868-45ad-9543-ef81bd3d0345"/>
    <ds:schemaRef ds:uri="http://schemas.openxmlformats.org/package/2006/metadata/core-properties"/>
    <ds:schemaRef ds:uri="f719ecbf-a19d-4b01-ba1f-7ffa0d8a523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EA91A95-923A-486C-B001-86C72768E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9ecbf-a19d-4b01-ba1f-7ffa0d8a5235"/>
    <ds:schemaRef ds:uri="e42c2164-0868-45ad-9543-ef81bd3d03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AF1748-B351-47F2-9A68-AB8E0158C11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B391AE0-18A2-40C6-8295-86EBCEFEC195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BCF7C5A2-DD83-4498-BC13-CB5CCBB47C4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b563a01-caf2-48ed-8708-7300e4e42e72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1993</Words>
  <Application>Microsoft Office PowerPoint</Application>
  <PresentationFormat>Widescreen</PresentationFormat>
  <Paragraphs>415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Courier New</vt:lpstr>
      <vt:lpstr>Symbol</vt:lpstr>
      <vt:lpstr>Wingdings</vt:lpstr>
      <vt:lpstr>msg systems</vt:lpstr>
      <vt:lpstr>SAP Summer School</vt:lpstr>
      <vt:lpstr>Course Agenda</vt:lpstr>
      <vt:lpstr>Workbench Tools</vt:lpstr>
      <vt:lpstr>SE80 – Object Navigator</vt:lpstr>
      <vt:lpstr>The Concept of Transport</vt:lpstr>
      <vt:lpstr>Basic ABAP Syntax </vt:lpstr>
      <vt:lpstr>Built-in Data Types</vt:lpstr>
      <vt:lpstr>2. Basic ABAP Language Elements</vt:lpstr>
      <vt:lpstr>Global vs. Local Data Types</vt:lpstr>
      <vt:lpstr>Keywords</vt:lpstr>
      <vt:lpstr>Comments</vt:lpstr>
      <vt:lpstr>System Fields</vt:lpstr>
      <vt:lpstr>Example of an existing program</vt:lpstr>
      <vt:lpstr>ABAP Processing Blocks</vt:lpstr>
      <vt:lpstr>SELECT…ENDSELECT</vt:lpstr>
      <vt:lpstr>Controlling the Program Flow – Control Structures</vt:lpstr>
      <vt:lpstr>Controlling the Program Flow – Loop (iteration)</vt:lpstr>
      <vt:lpstr>Processing Internal Data - Internal Tables</vt:lpstr>
      <vt:lpstr>Working with Internal Tables</vt:lpstr>
      <vt:lpstr>Working with Internal Tables</vt:lpstr>
      <vt:lpstr>Modularization Techniques – Function Modules</vt:lpstr>
      <vt:lpstr>Function Modules (FM, RFC) - Visibility</vt:lpstr>
      <vt:lpstr>Function Modules (FM, RFC) - Parameters</vt:lpstr>
      <vt:lpstr>Function Modules (FM, RFC) – Source Code</vt:lpstr>
      <vt:lpstr>PowerPoint Presentation</vt:lpstr>
    </vt:vector>
  </TitlesOfParts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 Presentations</dc:title>
  <dc:creator>Diana Balc</dc:creator>
  <cp:lastModifiedBy>Andreea Kovacs-Herte</cp:lastModifiedBy>
  <cp:revision>215</cp:revision>
  <cp:lastPrinted>2014-09-03T07:52:31Z</cp:lastPrinted>
  <dcterms:created xsi:type="dcterms:W3CDTF">2015-04-14T06:18:44Z</dcterms:created>
  <dcterms:modified xsi:type="dcterms:W3CDTF">2023-07-21T10:57:29Z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0x010100C7CE61CC9E288946BEFBDDE329B145E800A8122E492EA11847B2675DEAEC0C9B5F</vt:lpwstr>
  </property>
  <property fmtid="{D5CDD505-2E9C-101B-9397-08002B2CF9AE}" pid="3" name="_dlc_DocIdItemGuid">
    <vt:lpwstr>61d8f0bb-6f57-4793-a73e-0a811324c679</vt:lpwstr>
  </property>
  <property fmtid="{D5CDD505-2E9C-101B-9397-08002B2CF9AE}" pid="4" name="msg_AssistantVisibility">
    <vt:bool>false</vt:bool>
  </property>
  <property fmtid="{D5CDD505-2E9C-101B-9397-08002B2CF9AE}" pid="5" name="msg_DueDateChanged">
    <vt:filetime>2019-10-24T09:01:07Z</vt:filetime>
  </property>
  <property fmtid="{D5CDD505-2E9C-101B-9397-08002B2CF9AE}" pid="6" name="msg_Firma">
    <vt:lpwstr/>
  </property>
  <property fmtid="{D5CDD505-2E9C-101B-9397-08002B2CF9AE}" pid="7" name="Order">
    <vt:r8>167100</vt:r8>
  </property>
  <property fmtid="{D5CDD505-2E9C-101B-9397-08002B2CF9AE}" pid="8" name="msg_Dokumententyp">
    <vt:lpwstr>Schriftwechsel (allgemein)</vt:lpwstr>
  </property>
  <property fmtid="{D5CDD505-2E9C-101B-9397-08002B2CF9AE}" pid="9" name="msg_Version">
    <vt:lpwstr/>
  </property>
  <property fmtid="{D5CDD505-2E9C-101B-9397-08002B2CF9AE}" pid="10" name="msg_Kommentar">
    <vt:lpwstr/>
  </property>
  <property fmtid="{D5CDD505-2E9C-101B-9397-08002B2CF9AE}" pid="11" name="msg_Manager">
    <vt:lpwstr/>
  </property>
  <property fmtid="{D5CDD505-2E9C-101B-9397-08002B2CF9AE}" pid="12" name="msg_Status">
    <vt:lpwstr>draft</vt:lpwstr>
  </property>
  <property fmtid="{D5CDD505-2E9C-101B-9397-08002B2CF9AE}" pid="13" name="msg_Klassifizierung">
    <vt:lpwstr>internal</vt:lpwstr>
  </property>
</Properties>
</file>