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indent="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Tx/>
      <a:buNone/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54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90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99C51-E065-441F-A7F9-1BCB1B5F97B9}">
  <a:tblStyle styleId="{3B499C51-E065-441F-A7F9-1BCB1B5F97B9}" styleName="msg systems Standardtabelle">
    <a:wholeTbl>
      <a:tcTxStyle>
        <a:fontRef idx="minor">
          <a:scrgbClr r="0" g="0" b="0"/>
        </a:fontRef>
        <a:schemeClr val="tx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0" cmpd="sng">
              <a:solidFill>
                <a:schemeClr val="lt1"/>
              </a:solidFill>
            </a:ln>
          </a:bottom>
          <a:insideH>
            <a:ln w="9525" cmpd="sng">
              <a:solidFill>
                <a:schemeClr val="accent3"/>
              </a:solidFill>
            </a:ln>
          </a:insideH>
          <a:insideV>
            <a:ln w="9525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>
        <a:schemeClr val="accent1"/>
      </a:tcTxStyle>
      <a:tcStyle>
        <a:tcBdr>
          <a:bottom>
            <a:ln w="9525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67911" autoAdjust="0"/>
  </p:normalViewPr>
  <p:slideViewPr>
    <p:cSldViewPr snapToGrid="0" showGuides="1">
      <p:cViewPr varScale="1">
        <p:scale>
          <a:sx n="102" d="100"/>
          <a:sy n="102" d="100"/>
        </p:scale>
        <p:origin x="25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40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6CCC16E-228D-43D2-8390-31111086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045F98-938A-49AC-BE05-5688D63C2E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53045-7CB0-45FC-B08A-AB6ECF2A2C91}" type="datetimeFigureOut">
              <a:rPr lang="de-DE" sz="1000" smtClean="0">
                <a:solidFill>
                  <a:schemeClr val="tx2"/>
                </a:solidFill>
              </a:rPr>
              <a:t>10.11.2023</a:t>
            </a:fld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83A03F-57E6-4F67-AAE5-AA325AAE3F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2D2B52-0026-41B5-AD45-1FB521DB5D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0D932-A563-4BE9-A9BD-2FD44D180931}" type="slidenum">
              <a:rPr lang="de-DE" sz="1000" smtClean="0">
                <a:solidFill>
                  <a:schemeClr val="tx2"/>
                </a:solidFill>
              </a:rPr>
              <a:t>‹Nr.›</a:t>
            </a:fld>
            <a:endParaRPr lang="de-DE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536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B33C12E-3F61-468E-BC90-EC3528E23546}" type="datetimeFigureOut">
              <a:rPr lang="de-DE" smtClean="0"/>
              <a:pPr/>
              <a:t>10.11.2023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</a:pPr>
            <a:r>
              <a:rPr lang="de-DE" dirty="0"/>
              <a:t>Mastertextformat bearbeiten</a:t>
            </a:r>
          </a:p>
          <a:p>
            <a:pPr marL="144000" lvl="1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Zweite Ebene</a:t>
            </a:r>
          </a:p>
          <a:p>
            <a:pPr marL="540000" lvl="2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Dritte Ebene</a:t>
            </a:r>
          </a:p>
          <a:p>
            <a:pPr marL="900000" lvl="3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Vierte Ebene</a:t>
            </a:r>
          </a:p>
          <a:p>
            <a:pPr marL="1260000" lvl="4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EA03A34-464E-4330-B842-BE15B10045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86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4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0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Regen enthält.&#10;&#10;Automatisch generierte Beschreibung">
            <a:extLst>
              <a:ext uri="{FF2B5EF4-FFF2-40B4-BE49-F238E27FC236}">
                <a16:creationId xmlns:a16="http://schemas.microsoft.com/office/drawing/2014/main" id="{04C80BBB-DCAC-A9D3-5F83-FB7438FFF9A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1" y="0"/>
            <a:ext cx="4800600" cy="6858000"/>
          </a:xfrm>
          <a:prstGeom prst="rect">
            <a:avLst/>
          </a:prstGeom>
        </p:spPr>
      </p:pic>
      <p:grpSp>
        <p:nvGrpSpPr>
          <p:cNvPr id="28" name="Group 698">
            <a:extLst>
              <a:ext uri="{FF2B5EF4-FFF2-40B4-BE49-F238E27FC236}">
                <a16:creationId xmlns:a16="http://schemas.microsoft.com/office/drawing/2014/main" id="{C0266714-B7BA-4D27-AF2C-35BB3CBAF93E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9" name="AutoShape 697">
              <a:extLst>
                <a:ext uri="{FF2B5EF4-FFF2-40B4-BE49-F238E27FC236}">
                  <a16:creationId xmlns:a16="http://schemas.microsoft.com/office/drawing/2014/main" id="{D54C1C37-2755-4D1E-A183-27C1C520FF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Oval 699">
              <a:extLst>
                <a:ext uri="{FF2B5EF4-FFF2-40B4-BE49-F238E27FC236}">
                  <a16:creationId xmlns:a16="http://schemas.microsoft.com/office/drawing/2014/main" id="{4E4465A4-8D4D-47B0-98CB-71B6AFCA08BB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0">
              <a:extLst>
                <a:ext uri="{FF2B5EF4-FFF2-40B4-BE49-F238E27FC236}">
                  <a16:creationId xmlns:a16="http://schemas.microsoft.com/office/drawing/2014/main" id="{6C7A53C3-D8B3-4A48-A1F2-6C2F2F22F9B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1">
              <a:extLst>
                <a:ext uri="{FF2B5EF4-FFF2-40B4-BE49-F238E27FC236}">
                  <a16:creationId xmlns:a16="http://schemas.microsoft.com/office/drawing/2014/main" id="{7049EE5D-E1FB-43C2-A94E-29AA2899E0B0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3" name="Freeform 702">
              <a:extLst>
                <a:ext uri="{FF2B5EF4-FFF2-40B4-BE49-F238E27FC236}">
                  <a16:creationId xmlns:a16="http://schemas.microsoft.com/office/drawing/2014/main" id="{B686D0F4-12F9-46C8-9493-406086C4041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5172" y="1544750"/>
            <a:ext cx="6601865" cy="1656000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52249-1E9F-4342-AA6B-F97CF43A2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6800" y="3290400"/>
            <a:ext cx="5400675" cy="225126"/>
          </a:xfrm>
        </p:spPr>
        <p:txBody>
          <a:bodyPr>
            <a:noAutofit/>
          </a:bodyPr>
          <a:lstStyle>
            <a:lvl1pPr marL="0" indent="0" algn="l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EB1F93A-A66C-4524-9B9B-AE652B796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2023 | Präsentationstitel | Sensitivity Label (z.B. intern)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A47D62F-6CFF-491D-8967-717FD7A146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B974FE2-1329-0F21-FE83-477094006FD7}"/>
              </a:ext>
            </a:extLst>
          </p:cNvPr>
          <p:cNvGrpSpPr/>
          <p:nvPr/>
        </p:nvGrpSpPr>
        <p:grpSpPr>
          <a:xfrm>
            <a:off x="3396790" y="2351922"/>
            <a:ext cx="2828793" cy="2825579"/>
            <a:chOff x="1663317" y="1196546"/>
            <a:chExt cx="2828793" cy="2825579"/>
          </a:xfrm>
        </p:grpSpPr>
        <p:sp>
          <p:nvSpPr>
            <p:cNvPr id="17" name="Bogen 16">
              <a:extLst>
                <a:ext uri="{FF2B5EF4-FFF2-40B4-BE49-F238E27FC236}">
                  <a16:creationId xmlns:a16="http://schemas.microsoft.com/office/drawing/2014/main" id="{00B6D4E5-64C2-B50D-8957-FB8094BCF6B9}"/>
                </a:ext>
              </a:extLst>
            </p:cNvPr>
            <p:cNvSpPr/>
            <p:nvPr/>
          </p:nvSpPr>
          <p:spPr>
            <a:xfrm rot="16200000">
              <a:off x="1666531" y="1196547"/>
              <a:ext cx="2825578" cy="2825578"/>
            </a:xfrm>
            <a:prstGeom prst="arc">
              <a:avLst/>
            </a:prstGeom>
            <a:ln w="762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Bogen 17">
              <a:extLst>
                <a:ext uri="{FF2B5EF4-FFF2-40B4-BE49-F238E27FC236}">
                  <a16:creationId xmlns:a16="http://schemas.microsoft.com/office/drawing/2014/main" id="{54648925-2C76-F0D6-D7FB-BABA3A55484D}"/>
                </a:ext>
              </a:extLst>
            </p:cNvPr>
            <p:cNvSpPr/>
            <p:nvPr/>
          </p:nvSpPr>
          <p:spPr>
            <a:xfrm rot="16200000" flipH="1">
              <a:off x="1666532" y="1196547"/>
              <a:ext cx="2825578" cy="2825578"/>
            </a:xfrm>
            <a:prstGeom prst="arc">
              <a:avLst/>
            </a:prstGeom>
            <a:ln w="762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Bogen 18">
              <a:extLst>
                <a:ext uri="{FF2B5EF4-FFF2-40B4-BE49-F238E27FC236}">
                  <a16:creationId xmlns:a16="http://schemas.microsoft.com/office/drawing/2014/main" id="{EB539A37-99A2-413A-A411-2307FC2D3BCE}"/>
                </a:ext>
              </a:extLst>
            </p:cNvPr>
            <p:cNvSpPr/>
            <p:nvPr/>
          </p:nvSpPr>
          <p:spPr>
            <a:xfrm rot="5400000">
              <a:off x="1663317" y="1196546"/>
              <a:ext cx="2825578" cy="2825578"/>
            </a:xfrm>
            <a:prstGeom prst="arc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01621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1F1840-D1EB-40B1-96CC-BBA80AAAA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5" y="1847675"/>
            <a:ext cx="10510838" cy="446105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F0B54F-2072-4CD1-B810-4CD89478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2023 | Präsentationstitel | Sensitivity Label (z.B. intern)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A1C4D-F8D7-43D1-8609-E81C05FD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86CDE3B-773E-47EF-B194-C2A6E1E3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5330B51B-4D4E-409D-84CD-D10F6059A9A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369572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DECC9B4C-3A10-4D94-8FD7-5387D32314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93200" y="6782400"/>
            <a:ext cx="36000" cy="36000"/>
          </a:xfrm>
        </p:spPr>
        <p:txBody>
          <a:bodyPr wrap="square">
            <a:noAutofit/>
          </a:bodyPr>
          <a:lstStyle>
            <a:lvl1pPr>
              <a:defRPr sz="10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de-DE" noProof="1"/>
              <a:t>.</a:t>
            </a:r>
          </a:p>
        </p:txBody>
      </p:sp>
      <p:sp>
        <p:nvSpPr>
          <p:cNvPr id="22" name="Bildplatzhalter 39">
            <a:extLst>
              <a:ext uri="{FF2B5EF4-FFF2-40B4-BE49-F238E27FC236}">
                <a16:creationId xmlns:a16="http://schemas.microsoft.com/office/drawing/2014/main" id="{39BC9ADD-F4B8-40F8-A374-4A907F75CC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4849" y="1847675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23" name="Bildplatzhalter 40">
            <a:extLst>
              <a:ext uri="{FF2B5EF4-FFF2-40B4-BE49-F238E27FC236}">
                <a16:creationId xmlns:a16="http://schemas.microsoft.com/office/drawing/2014/main" id="{F87C7A95-FA4B-4535-82B0-A81336C2846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44849" y="3038224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24" name="Bildplatzhalter 41">
            <a:extLst>
              <a:ext uri="{FF2B5EF4-FFF2-40B4-BE49-F238E27FC236}">
                <a16:creationId xmlns:a16="http://schemas.microsoft.com/office/drawing/2014/main" id="{8D8EB787-9111-4B5F-A8BF-8B4C56D95D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44849" y="4228774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9EA4F3F5-509B-4A6F-A8F3-BC0EBAF473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94833" y="1847675"/>
            <a:ext cx="4001167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1</a:t>
            </a:r>
          </a:p>
        </p:txBody>
      </p:sp>
      <p:sp>
        <p:nvSpPr>
          <p:cNvPr id="35" name="Textplatzhalter 33">
            <a:extLst>
              <a:ext uri="{FF2B5EF4-FFF2-40B4-BE49-F238E27FC236}">
                <a16:creationId xmlns:a16="http://schemas.microsoft.com/office/drawing/2014/main" id="{1867A3C3-4DCF-49DE-ACDB-4504BF85A1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94835" y="3038224"/>
            <a:ext cx="4001165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2</a:t>
            </a:r>
          </a:p>
        </p:txBody>
      </p:sp>
      <p:sp>
        <p:nvSpPr>
          <p:cNvPr id="38" name="Textplatzhalter 33">
            <a:extLst>
              <a:ext uri="{FF2B5EF4-FFF2-40B4-BE49-F238E27FC236}">
                <a16:creationId xmlns:a16="http://schemas.microsoft.com/office/drawing/2014/main" id="{F2E83AE1-F6C8-454E-A602-39A2E0B0D2B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94835" y="4228774"/>
            <a:ext cx="4001165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198170-9D9C-458A-8DC6-A9ACB9EB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2023 | Präsentationstitel | Sensitivity Label (z.B. intern)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D4A773-9F89-475D-B783-EEE81AED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6" name="Gerade Verbindung 11">
            <a:extLst>
              <a:ext uri="{FF2B5EF4-FFF2-40B4-BE49-F238E27FC236}">
                <a16:creationId xmlns:a16="http://schemas.microsoft.com/office/drawing/2014/main" id="{8C39866D-8907-4AE0-A62B-42F62EAF5AA7}"/>
              </a:ext>
            </a:extLst>
          </p:cNvPr>
          <p:cNvCxnSpPr>
            <a:cxnSpLocks/>
          </p:cNvCxnSpPr>
          <p:nvPr/>
        </p:nvCxnSpPr>
        <p:spPr bwMode="black">
          <a:xfrm>
            <a:off x="6888088" y="1853268"/>
            <a:ext cx="0" cy="33775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F118E151-6A48-43A2-ABDF-636B5992867C}"/>
              </a:ext>
            </a:extLst>
          </p:cNvPr>
          <p:cNvSpPr txBox="1"/>
          <p:nvPr/>
        </p:nvSpPr>
        <p:spPr bwMode="black">
          <a:xfrm>
            <a:off x="7476811" y="1854427"/>
            <a:ext cx="3870339" cy="263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ts val="2460"/>
              </a:lnSpc>
              <a:defRPr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/>
            <a:lvl3pPr marL="914400">
              <a:defRPr sz="1800"/>
            </a:lvl3pPr>
            <a:lvl4pPr marL="1371600">
              <a:defRPr sz="1800"/>
            </a:lvl4pPr>
            <a:lvl5pPr marL="1828800">
              <a:defRPr sz="1800"/>
            </a:lvl5pPr>
            <a:lvl6pPr marL="2286000">
              <a:defRPr sz="1800"/>
            </a:lvl6pPr>
            <a:lvl7pPr marL="2743200">
              <a:defRPr sz="1800"/>
            </a:lvl7pPr>
            <a:lvl8pPr marL="3200400">
              <a:defRPr sz="1800"/>
            </a:lvl8pPr>
            <a:lvl9pPr marL="3657600">
              <a:defRPr sz="1800"/>
            </a:lvl9pPr>
          </a:lstStyle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msg systems ag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Robert-​Bürkle-Straße 1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85737 Ismaning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endParaRPr lang="de-DE" sz="1800" b="0" i="0" kern="1200" noProof="1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+49 89 96101-0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+49 89 96101-​1113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endParaRPr lang="de-DE" sz="1800" b="0" i="0" kern="1200" noProof="1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info@msg.group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E1862B7-4EF6-4953-90E1-F97B1C860279}"/>
              </a:ext>
            </a:extLst>
          </p:cNvPr>
          <p:cNvSpPr txBox="1"/>
          <p:nvPr/>
        </p:nvSpPr>
        <p:spPr>
          <a:xfrm>
            <a:off x="841375" y="5999336"/>
            <a:ext cx="41158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i="0" spc="50" baseline="0" noProof="0" dirty="0">
                <a:solidFill>
                  <a:schemeClr val="bg1"/>
                </a:solidFill>
                <a:latin typeface="Calibri" panose="020F0502020204030204" pitchFamily="34" charset="0"/>
              </a:rPr>
              <a:t>value – inspired by people</a:t>
            </a:r>
          </a:p>
        </p:txBody>
      </p:sp>
      <p:grpSp>
        <p:nvGrpSpPr>
          <p:cNvPr id="32" name="Group 698">
            <a:extLst>
              <a:ext uri="{FF2B5EF4-FFF2-40B4-BE49-F238E27FC236}">
                <a16:creationId xmlns:a16="http://schemas.microsoft.com/office/drawing/2014/main" id="{EDF58693-2C82-4BE9-AF15-1F248C8AFEB5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36" name="AutoShape 697">
              <a:extLst>
                <a:ext uri="{FF2B5EF4-FFF2-40B4-BE49-F238E27FC236}">
                  <a16:creationId xmlns:a16="http://schemas.microsoft.com/office/drawing/2014/main" id="{853EF702-2D4A-46ED-AADF-07918920C3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Oval 699">
              <a:extLst>
                <a:ext uri="{FF2B5EF4-FFF2-40B4-BE49-F238E27FC236}">
                  <a16:creationId xmlns:a16="http://schemas.microsoft.com/office/drawing/2014/main" id="{35D24E82-25CF-4CB0-BBAC-85820EFD3672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0">
              <a:extLst>
                <a:ext uri="{FF2B5EF4-FFF2-40B4-BE49-F238E27FC236}">
                  <a16:creationId xmlns:a16="http://schemas.microsoft.com/office/drawing/2014/main" id="{02BABFEE-54D1-4A22-96C1-D3BD9B068DB3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1" name="Freeform 701">
              <a:extLst>
                <a:ext uri="{FF2B5EF4-FFF2-40B4-BE49-F238E27FC236}">
                  <a16:creationId xmlns:a16="http://schemas.microsoft.com/office/drawing/2014/main" id="{624CB114-9C79-435D-B281-251E603ACF03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2" name="Freeform 702">
              <a:extLst>
                <a:ext uri="{FF2B5EF4-FFF2-40B4-BE49-F238E27FC236}">
                  <a16:creationId xmlns:a16="http://schemas.microsoft.com/office/drawing/2014/main" id="{926A9805-83D5-4EE6-BE41-1543B84C637D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140F1F6F-876F-47F9-A72C-F77E1CCDF59A}"/>
              </a:ext>
            </a:extLst>
          </p:cNvPr>
          <p:cNvSpPr txBox="1"/>
          <p:nvPr/>
        </p:nvSpPr>
        <p:spPr>
          <a:xfrm>
            <a:off x="841200" y="343488"/>
            <a:ext cx="2408801" cy="9648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de-DE" sz="6000" dirty="0">
                <a:solidFill>
                  <a:schemeClr val="bg1"/>
                </a:solidFill>
              </a:rPr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75721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1EE6BE-BC9D-4F81-95D2-ADD4AD50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375" y="1847675"/>
            <a:ext cx="10510838" cy="446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B8935-E259-4B02-883B-6D1A3EE7D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1375" y="6529181"/>
            <a:ext cx="7315200" cy="1961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7200" indent="-7200" algn="l">
              <a:lnSpc>
                <a:spcPct val="100000"/>
              </a:lnSpc>
              <a:spcBef>
                <a:spcPts val="0"/>
              </a:spcBef>
              <a:defRPr sz="1000">
                <a:solidFill>
                  <a:srgbClr val="6F6F6F"/>
                </a:solidFill>
              </a:defRPr>
            </a:lvl1pPr>
          </a:lstStyle>
          <a:p>
            <a:r>
              <a:rPr lang="de-DE"/>
              <a:t>© msg systems ag | 2023 | Präsentationstitel | Sensitivity Label (z.B. intern)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76224-E1D4-43A7-9ACF-CEDFC80D2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0625" y="6529181"/>
            <a:ext cx="506328" cy="196131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7200" indent="-7200" algn="r">
              <a:lnSpc>
                <a:spcPct val="100000"/>
              </a:lnSpc>
              <a:spcBef>
                <a:spcPts val="0"/>
              </a:spcBef>
              <a:defRPr sz="1000">
                <a:solidFill>
                  <a:srgbClr val="6F6F6F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8" name="Group 698">
            <a:extLst>
              <a:ext uri="{FF2B5EF4-FFF2-40B4-BE49-F238E27FC236}">
                <a16:creationId xmlns:a16="http://schemas.microsoft.com/office/drawing/2014/main" id="{38B3AD8D-4BDF-4493-A03C-66B87BD86E4A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470356" y="405148"/>
            <a:ext cx="1386682" cy="435208"/>
            <a:chOff x="561" y="2269"/>
            <a:chExt cx="4636" cy="1455"/>
          </a:xfrm>
        </p:grpSpPr>
        <p:sp>
          <p:nvSpPr>
            <p:cNvPr id="9" name="AutoShape 697">
              <a:extLst>
                <a:ext uri="{FF2B5EF4-FFF2-40B4-BE49-F238E27FC236}">
                  <a16:creationId xmlns:a16="http://schemas.microsoft.com/office/drawing/2014/main" id="{1E22E9AA-182F-4CB2-89E0-419C3221803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0" name="Oval 699">
              <a:extLst>
                <a:ext uri="{FF2B5EF4-FFF2-40B4-BE49-F238E27FC236}">
                  <a16:creationId xmlns:a16="http://schemas.microsoft.com/office/drawing/2014/main" id="{FE4F0486-765A-46F8-BF6A-2AD294BE1C4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1" name="Freeform 700">
              <a:extLst>
                <a:ext uri="{FF2B5EF4-FFF2-40B4-BE49-F238E27FC236}">
                  <a16:creationId xmlns:a16="http://schemas.microsoft.com/office/drawing/2014/main" id="{FBAC19C4-25A2-4BF7-ACD3-70DAC73E62A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2" name="Freeform 701">
              <a:extLst>
                <a:ext uri="{FF2B5EF4-FFF2-40B4-BE49-F238E27FC236}">
                  <a16:creationId xmlns:a16="http://schemas.microsoft.com/office/drawing/2014/main" id="{D2D1C06B-0E36-489F-B21B-BD41AE37A37A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3" name="Freeform 702">
              <a:extLst>
                <a:ext uri="{FF2B5EF4-FFF2-40B4-BE49-F238E27FC236}">
                  <a16:creationId xmlns:a16="http://schemas.microsoft.com/office/drawing/2014/main" id="{3BA43128-2855-4003-9162-8C4E59041BFE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DC21A-C003-4B75-994E-118F65D6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489457"/>
            <a:ext cx="9360000" cy="7805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08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50" r:id="rId2"/>
    <p:sldLayoutId id="2147483687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067" userDrawn="1">
          <p15:clr>
            <a:srgbClr val="F26B43"/>
          </p15:clr>
        </p15:guide>
        <p15:guide id="4" pos="7151" userDrawn="1">
          <p15:clr>
            <a:srgbClr val="F26B43"/>
          </p15:clr>
        </p15:guide>
        <p15:guide id="5" pos="7469" userDrawn="1">
          <p15:clr>
            <a:srgbClr val="F26B43"/>
          </p15:clr>
        </p15:guide>
        <p15:guide id="6" orient="horz" pos="464" userDrawn="1">
          <p15:clr>
            <a:srgbClr val="F26B43"/>
          </p15:clr>
        </p15:guide>
        <p15:guide id="7" orient="horz" pos="800" userDrawn="1">
          <p15:clr>
            <a:srgbClr val="F26B43"/>
          </p15:clr>
        </p15:guide>
        <p15:guide id="8" orient="horz" pos="1163" userDrawn="1">
          <p15:clr>
            <a:srgbClr val="F26B43"/>
          </p15:clr>
        </p15:guide>
        <p15:guide id="9" orient="horz" pos="1481" userDrawn="1">
          <p15:clr>
            <a:srgbClr val="F26B43"/>
          </p15:clr>
        </p15:guide>
        <p15:guide id="10" orient="horz" pos="1797" userDrawn="1">
          <p15:clr>
            <a:srgbClr val="F26B43"/>
          </p15:clr>
        </p15:guide>
        <p15:guide id="11" orient="horz" pos="2024" userDrawn="1">
          <p15:clr>
            <a:srgbClr val="F26B43"/>
          </p15:clr>
        </p15:guide>
        <p15:guide id="12" orient="horz" pos="3884" userDrawn="1">
          <p15:clr>
            <a:srgbClr val="F26B43"/>
          </p15:clr>
        </p15:guide>
        <p15:guide id="13" orient="horz" pos="3974" userDrawn="1">
          <p15:clr>
            <a:srgbClr val="F26B43"/>
          </p15:clr>
        </p15:guide>
        <p15:guide id="14" orient="horz" pos="42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AD5B8FC-648C-40EB-AF34-E9DD563AF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Tx/>
              <a:buAutoNum type="arabicParenR"/>
            </a:pPr>
            <a:r>
              <a:rPr lang="de-DE" dirty="0"/>
              <a:t>Class Level </a:t>
            </a:r>
            <a:r>
              <a:rPr lang="de-DE" dirty="0" err="1"/>
              <a:t>Scope</a:t>
            </a:r>
            <a:endParaRPr lang="de-DE" dirty="0"/>
          </a:p>
          <a:p>
            <a:pPr marL="486900" lvl="1" indent="-342900"/>
            <a:r>
              <a:rPr lang="de-DE" dirty="0"/>
              <a:t>Deklaration von Variablen innerhalb </a:t>
            </a:r>
            <a:br>
              <a:rPr lang="de-DE" dirty="0"/>
            </a:br>
            <a:r>
              <a:rPr lang="de-DE" dirty="0"/>
              <a:t>einer Klassendefinition</a:t>
            </a:r>
          </a:p>
          <a:p>
            <a:pPr marL="486900" lvl="1" indent="-342900"/>
            <a:r>
              <a:rPr lang="de-DE" dirty="0"/>
              <a:t>Zugriff von überall innerhalb der Klasse</a:t>
            </a:r>
          </a:p>
          <a:p>
            <a:pPr marL="882900" lvl="2" indent="-342900"/>
            <a:r>
              <a:rPr lang="de-DE" dirty="0"/>
              <a:t>Auch von außerhalb wenn „</a:t>
            </a:r>
            <a:r>
              <a:rPr lang="de-DE" dirty="0" err="1"/>
              <a:t>public</a:t>
            </a:r>
            <a:r>
              <a:rPr lang="de-DE" dirty="0"/>
              <a:t>“</a:t>
            </a:r>
          </a:p>
          <a:p>
            <a:pPr marL="486900" lvl="1" indent="-342900"/>
            <a:r>
              <a:rPr lang="de-DE" dirty="0"/>
              <a:t>Werden auch als „Fields“ bezeichnet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EB9893-A9DD-4B60-81A1-A5DEF6A5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2023 | Präsentationstitel | Sensitivity Label (z.B. intern)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410065-7AE3-4E2C-BE89-8D39DAA8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8FA96-C3C2-430C-ABFA-05EAFD98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Scope</a:t>
            </a:r>
            <a:r>
              <a:rPr lang="de-DE" dirty="0"/>
              <a:t>-Typen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3F2265F-110C-4A80-A45A-5244CF14DBD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47EEDCC-FB3D-1141-05F6-A23A836A8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4030" y="1495013"/>
            <a:ext cx="4876595" cy="448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6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AD5B8FC-648C-40EB-AF34-E9DD563AF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2) Method Level </a:t>
            </a:r>
            <a:r>
              <a:rPr lang="de-DE" dirty="0" err="1"/>
              <a:t>Scope</a:t>
            </a:r>
            <a:endParaRPr lang="de-DE" dirty="0"/>
          </a:p>
          <a:p>
            <a:pPr marL="429750" lvl="1" indent="-285750"/>
            <a:r>
              <a:rPr lang="de-DE" dirty="0"/>
              <a:t>Deklaration von Variablen innerhalb </a:t>
            </a:r>
            <a:br>
              <a:rPr lang="de-DE" dirty="0"/>
            </a:br>
            <a:r>
              <a:rPr lang="de-DE" dirty="0"/>
              <a:t>einer Methode</a:t>
            </a:r>
          </a:p>
          <a:p>
            <a:pPr marL="429750" lvl="1" indent="-285750"/>
            <a:r>
              <a:rPr lang="de-DE" dirty="0"/>
              <a:t>Variable ist innerhalb des Methoden-Rumpfs gültig</a:t>
            </a:r>
          </a:p>
          <a:p>
            <a:pPr marL="429750" lvl="1" indent="-285750"/>
            <a:r>
              <a:rPr lang="de-DE" dirty="0"/>
              <a:t>Von außen (Klasse, andere Methoden, …) nicht sichtbar</a:t>
            </a:r>
            <a:br>
              <a:rPr lang="de-DE" dirty="0"/>
            </a:br>
            <a:endParaRPr lang="de-DE" dirty="0"/>
          </a:p>
          <a:p>
            <a:pPr marL="429750" lvl="1" indent="-285750"/>
            <a:r>
              <a:rPr lang="de-DE" dirty="0"/>
              <a:t>Kann „Fields“ als dem Class </a:t>
            </a:r>
            <a:r>
              <a:rPr lang="de-DE" dirty="0" err="1"/>
              <a:t>Scope</a:t>
            </a:r>
            <a:r>
              <a:rPr lang="de-DE" dirty="0"/>
              <a:t> verdecken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shadowing</a:t>
            </a:r>
            <a:endParaRPr lang="de-DE" dirty="0"/>
          </a:p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EB9893-A9DD-4B60-81A1-A5DEF6A5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2023 | Präsentationstitel | Sensitivity Label (z.B. intern)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410065-7AE3-4E2C-BE89-8D39DAA8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8FA96-C3C2-430C-ABFA-05EAFD98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Scope</a:t>
            </a:r>
            <a:r>
              <a:rPr lang="de-DE" dirty="0"/>
              <a:t>-Typen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3F2265F-110C-4A80-A45A-5244CF14DBD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47EEDCC-FB3D-1141-05F6-A23A836A8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4030" y="1495013"/>
            <a:ext cx="4876595" cy="448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5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AD5B8FC-648C-40EB-AF34-E9DD563AF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3) Block Level </a:t>
            </a:r>
            <a:r>
              <a:rPr lang="de-DE" dirty="0" err="1"/>
              <a:t>Scope</a:t>
            </a:r>
            <a:endParaRPr lang="de-DE" dirty="0"/>
          </a:p>
          <a:p>
            <a:pPr marL="429750" lvl="1" indent="-285750"/>
            <a:r>
              <a:rPr lang="de-DE" dirty="0"/>
              <a:t>Deklaration einer Variable innerhalb </a:t>
            </a:r>
            <a:br>
              <a:rPr lang="de-DE" dirty="0"/>
            </a:br>
            <a:r>
              <a:rPr lang="de-DE" dirty="0"/>
              <a:t>eines Code-Blocks</a:t>
            </a:r>
          </a:p>
          <a:p>
            <a:pPr marL="429750" lvl="1" indent="-285750"/>
            <a:r>
              <a:rPr lang="de-DE" dirty="0"/>
              <a:t>Nur innerhalb des Codeblocks gültig</a:t>
            </a:r>
            <a:br>
              <a:rPr lang="de-DE" dirty="0"/>
            </a:br>
            <a:endParaRPr lang="de-DE" dirty="0"/>
          </a:p>
          <a:p>
            <a:pPr marL="429750" lvl="1" indent="-285750"/>
            <a:r>
              <a:rPr lang="de-DE" dirty="0"/>
              <a:t>Codeblöcke sind durch geschweifte Klammern</a:t>
            </a:r>
            <a:br>
              <a:rPr lang="de-DE" dirty="0"/>
            </a:br>
            <a:r>
              <a:rPr lang="de-DE" dirty="0"/>
              <a:t>definiert</a:t>
            </a:r>
            <a:br>
              <a:rPr lang="de-DE" dirty="0"/>
            </a:br>
            <a:endParaRPr lang="de-DE" dirty="0"/>
          </a:p>
          <a:p>
            <a:pPr marL="429750" lvl="1" indent="-285750"/>
            <a:r>
              <a:rPr lang="de-DE" dirty="0"/>
              <a:t>Rumpf von </a:t>
            </a:r>
            <a:r>
              <a:rPr lang="de-DE" dirty="0" err="1"/>
              <a:t>if</a:t>
            </a:r>
            <a:r>
              <a:rPr lang="de-DE" dirty="0"/>
              <a:t> &amp; switch-Statements </a:t>
            </a:r>
            <a:r>
              <a:rPr lang="de-DE" dirty="0">
                <a:sym typeface="Wingdings" panose="05000000000000000000" pitchFamily="2" charset="2"/>
              </a:rPr>
              <a:t> Codeblöcke!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EB9893-A9DD-4B60-81A1-A5DEF6A5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2023 | Präsentationstitel | Sensitivity Label (z.B. intern)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410065-7AE3-4E2C-BE89-8D39DAA8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8FA96-C3C2-430C-ABFA-05EAFD98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Scope</a:t>
            </a:r>
            <a:r>
              <a:rPr lang="de-DE" dirty="0"/>
              <a:t>-Typen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3F2265F-110C-4A80-A45A-5244CF14DBD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47EEDCC-FB3D-1141-05F6-A23A836A8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4030" y="1495014"/>
            <a:ext cx="4876594" cy="44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46085"/>
      </p:ext>
    </p:extLst>
  </p:cSld>
  <p:clrMapOvr>
    <a:masterClrMapping/>
  </p:clrMapOvr>
</p:sld>
</file>

<file path=ppt/theme/theme1.xml><?xml version="1.0" encoding="utf-8"?>
<a:theme xmlns:a="http://schemas.openxmlformats.org/drawingml/2006/main" name="msg Master klein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 system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4A4A4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custClrLst>
    <a:custClr>
      <a:srgbClr val="F3B545"/>
    </a:custClr>
    <a:custClr>
      <a:srgbClr val="F15931"/>
    </a:custClr>
    <a:custClr>
      <a:srgbClr val="001F60"/>
    </a:custClr>
    <a:custClr>
      <a:srgbClr val="68A2B9"/>
    </a:custClr>
  </a:custClrLst>
  <a:extLst>
    <a:ext uri="{05A4C25C-085E-4340-85A3-A5531E510DB2}">
      <thm15:themeFamily xmlns:thm15="http://schemas.microsoft.com/office/thememl/2012/main" name="PPT_Master-Template_msg_klein_2020.potx" id="{2B75813E-652A-44F7-B7CB-5E553A64376F}" vid="{2C452800-6108-474D-99C4-C94E37ABB96C}"/>
    </a:ext>
  </a:extLst>
</a:theme>
</file>

<file path=ppt/theme/theme2.xml><?xml version="1.0" encoding="utf-8"?>
<a:theme xmlns:a="http://schemas.openxmlformats.org/drawingml/2006/main" name="Office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b563a01-caf2-48ed-8708-7300e4e42e72}" enabled="1" method="Privileged" siteId="{763b2760-45c5-46d3-883e-29705bba49b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PPT_Master-Template_msg_klein_2020</Template>
  <TotalTime>0</TotalTime>
  <Words>166</Words>
  <Application>Microsoft Office PowerPoint</Application>
  <PresentationFormat>Breitbild</PresentationFormat>
  <Paragraphs>24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Calibri</vt:lpstr>
      <vt:lpstr>msg Master klein</vt:lpstr>
      <vt:lpstr>Scope-Typen</vt:lpstr>
      <vt:lpstr>Scope-Typen</vt:lpstr>
      <vt:lpstr>Scope-Typen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Scope-Typen</dc:title>
  <dc:creator>Simon Wagner</dc:creator>
  <cp:lastModifiedBy>Lena Froeschl</cp:lastModifiedBy>
  <cp:revision>2</cp:revision>
  <dcterms:created xsi:type="dcterms:W3CDTF">2023-10-12T07:55:12Z</dcterms:created>
  <dcterms:modified xsi:type="dcterms:W3CDTF">2023-11-10T07:35:27Z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563a01-caf2-48ed-8708-7300e4e42e72_Enabled">
    <vt:lpwstr>true</vt:lpwstr>
  </property>
  <property fmtid="{D5CDD505-2E9C-101B-9397-08002B2CF9AE}" pid="3" name="MSIP_Label_7b563a01-caf2-48ed-8708-7300e4e42e72_SetDate">
    <vt:lpwstr>2022-07-11T07:27:32Z</vt:lpwstr>
  </property>
  <property fmtid="{D5CDD505-2E9C-101B-9397-08002B2CF9AE}" pid="4" name="MSIP_Label_7b563a01-caf2-48ed-8708-7300e4e42e72_Method">
    <vt:lpwstr>Privileged</vt:lpwstr>
  </property>
  <property fmtid="{D5CDD505-2E9C-101B-9397-08002B2CF9AE}" pid="5" name="MSIP_Label_7b563a01-caf2-48ed-8708-7300e4e42e72_Name">
    <vt:lpwstr>Intern - Internal</vt:lpwstr>
  </property>
  <property fmtid="{D5CDD505-2E9C-101B-9397-08002B2CF9AE}" pid="6" name="MSIP_Label_7b563a01-caf2-48ed-8708-7300e4e42e72_SiteId">
    <vt:lpwstr>763b2760-45c5-46d3-883e-29705bba49b7</vt:lpwstr>
  </property>
  <property fmtid="{D5CDD505-2E9C-101B-9397-08002B2CF9AE}" pid="7" name="MSIP_Label_7b563a01-caf2-48ed-8708-7300e4e42e72_ActionId">
    <vt:lpwstr>43237bd0-758d-4d2e-a847-c9e1fa73046f</vt:lpwstr>
  </property>
  <property fmtid="{D5CDD505-2E9C-101B-9397-08002B2CF9AE}" pid="8" name="MSIP_Label_7b563a01-caf2-48ed-8708-7300e4e42e72_ContentBits">
    <vt:lpwstr>0</vt:lpwstr>
  </property>
</Properties>
</file>