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media/image2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CD9EC6E-2E51-4EFB-B4D4-B36D7179CC40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 eine Konversion von einer 64-Bit Gleitkommazahl zu einer 16-Bit Zahl hat zur Explosion der Ariane 5 gef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ührt.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Die ersten Sekunden des Flugs funktionierte diese Konversion noch.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Geschwindigkeit war irgendwann zu groß, um mit der 16-Bit Zahl dargestellt werden zu können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Der Konvertierungsfehler löste das Schreiben von Diagnose Daten aus, in einen Bereich, der von der Triebwerksteuerung benutzt wurde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Zeitgleich wurde auf den Backup Computer umgeschalten, der die Diagnose Daten interpretierte und eine zu starke Kurskorrektur auslöste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E11B39-ACF0-4740-B833-91CA5909F93C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Alter: Bisher höchstes bestätigtes Alter 122 Jahre -&gt; byte ausreichend; Um auf Nummer sicher zu gehen short sinnvoll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Gewicht: float ausreichend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Haarfarbe: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5F2952-2768-4E96-982C-38E9CB5F5442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Alter: Bisher höchstes bestätigtes Alter 122 Jahre -&gt; byte ausreichend; Um auf Nummer sicher zu gehen short sinnvoll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Gewicht: float ausreichend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Haarfarbe: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517D3B-CAEF-49AE-B25C-A329AFEC86D3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gender: String wegen doppelte Anführungszeichen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polePerimeter: int; zu groß für short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height: short ausreichend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AC942A-9583-4231-AFDA-7516E64FD1D6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1C327-876D-449A-B17E-ED4FFD6097D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6D1E36-4458-4867-8BD3-FE46EC781C6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C9B6AF-BBE6-4276-9569-1B863EC577D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1CADA-D79A-4232-A2BC-3CA0503D15A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553EA86-713A-4AE4-AE15-22175CFA35C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6752B6-B449-457B-A780-610911DA8BA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87C65A-8205-43FB-A124-C44C745FA10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3F6558C-AAB1-4988-9EB1-A242C61E090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FCED12-E048-49E8-9375-599F8149289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48C2D8-2014-4986-80B1-1FDE673BE0A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041A67-90D7-431B-A000-13B12147672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7C725-CD97-4417-BA03-BF646FE1B4D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4B34A1-CF54-41E3-AD88-B920DA6748C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648595-330B-4120-A343-B32ACB993DC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9738B2-D15C-4DBC-9156-CBFC6022D8D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9F88BA-1770-4C54-A12B-43FBF801C39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ED2FA4D-8A63-4A7D-A775-6CD5C395F90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D1EDA-81A3-4148-808A-48B7CDD307E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AB8C36-4B28-441E-B9FE-34170C0DE2A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E2290-E66F-4A02-B911-B1ECFDF89E0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7AB057-47FD-4782-B7A8-0DEB4597EB5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48835-5470-44EB-AC06-793373BB288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709AD5-10D1-49BB-8728-E167F5ACBF9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8EA62-C236-406D-A94D-666083BDE2E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98"/>
          <p:cNvGrpSpPr/>
          <p:nvPr/>
        </p:nvGrpSpPr>
        <p:grpSpPr>
          <a:xfrm>
            <a:off x="10470240" y="405000"/>
            <a:ext cx="1386360" cy="434520"/>
            <a:chOff x="10470240" y="405000"/>
            <a:chExt cx="1386360" cy="434520"/>
          </a:xfrm>
        </p:grpSpPr>
        <p:sp>
          <p:nvSpPr>
            <p:cNvPr id="1" name="AutoShape 697"/>
            <p:cNvSpPr/>
            <p:nvPr/>
          </p:nvSpPr>
          <p:spPr>
            <a:xfrm>
              <a:off x="10470240" y="405720"/>
              <a:ext cx="1385280" cy="43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" name="Oval 699"/>
            <p:cNvSpPr/>
            <p:nvPr/>
          </p:nvSpPr>
          <p:spPr>
            <a:xfrm>
              <a:off x="10470240" y="595440"/>
              <a:ext cx="143640" cy="144000"/>
            </a:xfrm>
            <a:prstGeom prst="ellipse">
              <a:avLst/>
            </a:prstGeom>
            <a:solidFill>
              <a:srgbClr val="a014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" name="Freeform 700"/>
            <p:cNvSpPr/>
            <p:nvPr/>
          </p:nvSpPr>
          <p:spPr>
            <a:xfrm>
              <a:off x="10661400" y="405000"/>
              <a:ext cx="465480" cy="332280"/>
            </a:xfrm>
            <a:custGeom>
              <a:avLst/>
              <a:gdLst>
                <a:gd name="textAreaLeft" fmla="*/ 0 w 465480"/>
                <a:gd name="textAreaRight" fmla="*/ 466200 w 465480"/>
                <a:gd name="textAreaTop" fmla="*/ 0 h 332280"/>
                <a:gd name="textAreaBottom" fmla="*/ 333000 h 332280"/>
              </a:gdLst>
              <a:ahLst/>
              <a:rect l="textAreaLeft" t="textAreaTop" r="textAreaRight" b="textAreaBottom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" name="Freeform 701"/>
            <p:cNvSpPr/>
            <p:nvPr/>
          </p:nvSpPr>
          <p:spPr>
            <a:xfrm>
              <a:off x="11163240" y="405000"/>
              <a:ext cx="330480" cy="332280"/>
            </a:xfrm>
            <a:custGeom>
              <a:avLst/>
              <a:gdLst>
                <a:gd name="textAreaLeft" fmla="*/ 0 w 330480"/>
                <a:gd name="textAreaRight" fmla="*/ 331200 w 330480"/>
                <a:gd name="textAreaTop" fmla="*/ 0 h 332280"/>
                <a:gd name="textAreaBottom" fmla="*/ 333000 h 332280"/>
              </a:gdLst>
              <a:ahLst/>
              <a:rect l="textAreaLeft" t="textAreaTop" r="textAreaRight" b="textAreaBottom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" name="Freeform 702"/>
            <p:cNvSpPr/>
            <p:nvPr/>
          </p:nvSpPr>
          <p:spPr>
            <a:xfrm>
              <a:off x="11531160" y="405000"/>
              <a:ext cx="325440" cy="434520"/>
            </a:xfrm>
            <a:custGeom>
              <a:avLst/>
              <a:gdLst>
                <a:gd name="textAreaLeft" fmla="*/ 0 w 325440"/>
                <a:gd name="textAreaRight" fmla="*/ 326160 w 325440"/>
                <a:gd name="textAreaTop" fmla="*/ 0 h 434520"/>
                <a:gd name="textAreaBottom" fmla="*/ 435240 h 434520"/>
              </a:gdLst>
              <a:ahLst/>
              <a:rect l="textAreaLeft" t="textAreaTop" r="textAreaRight" b="textAreaBottom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6" name="Group 698"/>
          <p:cNvGrpSpPr/>
          <p:nvPr/>
        </p:nvGrpSpPr>
        <p:grpSpPr>
          <a:xfrm>
            <a:off x="10468800" y="406800"/>
            <a:ext cx="1385280" cy="434880"/>
            <a:chOff x="10468800" y="406800"/>
            <a:chExt cx="1385280" cy="434880"/>
          </a:xfrm>
        </p:grpSpPr>
        <p:sp>
          <p:nvSpPr>
            <p:cNvPr id="7" name="AutoShape 697"/>
            <p:cNvSpPr/>
            <p:nvPr/>
          </p:nvSpPr>
          <p:spPr>
            <a:xfrm>
              <a:off x="10468800" y="407520"/>
              <a:ext cx="1384560" cy="43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" name="Oval 699"/>
            <p:cNvSpPr/>
            <p:nvPr/>
          </p:nvSpPr>
          <p:spPr>
            <a:xfrm>
              <a:off x="10468800" y="597240"/>
              <a:ext cx="143640" cy="144360"/>
            </a:xfrm>
            <a:prstGeom prst="ellipse">
              <a:avLst/>
            </a:prstGeom>
            <a:solidFill>
              <a:srgbClr val="a014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" name="Freeform 700"/>
            <p:cNvSpPr/>
            <p:nvPr/>
          </p:nvSpPr>
          <p:spPr>
            <a:xfrm>
              <a:off x="10659960" y="406800"/>
              <a:ext cx="465480" cy="332640"/>
            </a:xfrm>
            <a:custGeom>
              <a:avLst/>
              <a:gdLst>
                <a:gd name="textAreaLeft" fmla="*/ 0 w 465480"/>
                <a:gd name="textAreaRight" fmla="*/ 466200 w 465480"/>
                <a:gd name="textAreaTop" fmla="*/ 0 h 332640"/>
                <a:gd name="textAreaBottom" fmla="*/ 333360 h 332640"/>
              </a:gdLst>
              <a:ahLst/>
              <a:rect l="textAreaLeft" t="textAreaTop" r="textAreaRight" b="textAreaBottom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" name="Freeform 701"/>
            <p:cNvSpPr/>
            <p:nvPr/>
          </p:nvSpPr>
          <p:spPr>
            <a:xfrm>
              <a:off x="11161080" y="406800"/>
              <a:ext cx="330120" cy="332640"/>
            </a:xfrm>
            <a:custGeom>
              <a:avLst/>
              <a:gdLst>
                <a:gd name="textAreaLeft" fmla="*/ 0 w 330120"/>
                <a:gd name="textAreaRight" fmla="*/ 330840 w 330120"/>
                <a:gd name="textAreaTop" fmla="*/ 0 h 332640"/>
                <a:gd name="textAreaBottom" fmla="*/ 333360 h 332640"/>
              </a:gdLst>
              <a:ahLst/>
              <a:rect l="textAreaLeft" t="textAreaTop" r="textAreaRight" b="textAreaBottom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Freeform 702"/>
            <p:cNvSpPr/>
            <p:nvPr/>
          </p:nvSpPr>
          <p:spPr>
            <a:xfrm>
              <a:off x="11529000" y="406800"/>
              <a:ext cx="325080" cy="434880"/>
            </a:xfrm>
            <a:custGeom>
              <a:avLst/>
              <a:gdLst>
                <a:gd name="textAreaLeft" fmla="*/ 0 w 325080"/>
                <a:gd name="textAreaRight" fmla="*/ 325800 w 325080"/>
                <a:gd name="textAreaTop" fmla="*/ 0 h 434880"/>
                <a:gd name="textAreaBottom" fmla="*/ 435600 h 434880"/>
              </a:gdLst>
              <a:ahLst/>
              <a:rect l="textAreaLeft" t="textAreaTop" r="textAreaRight" b="textAreaBottom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841320" y="6529320"/>
            <a:ext cx="7314480" cy="1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7200"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000" spc="-1" strike="noStrike">
                <a:solidFill>
                  <a:srgbClr val="6f6f6f"/>
                </a:solidFill>
                <a:latin typeface="Calibri"/>
              </a:defRPr>
            </a:lvl1pPr>
          </a:lstStyle>
          <a:p>
            <a:pPr marL="72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000" spc="-1" strike="noStrike">
                <a:solidFill>
                  <a:srgbClr val="6f6f6f"/>
                </a:solidFill>
                <a:latin typeface="Calibri"/>
              </a:rPr>
              <a:t>&lt;Fußzeile&gt;</a:t>
            </a:r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11350800" y="6529320"/>
            <a:ext cx="505440" cy="1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7200"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000" spc="-1" strike="noStrike">
                <a:solidFill>
                  <a:srgbClr val="6f6f6f"/>
                </a:solidFill>
                <a:latin typeface="Calibri"/>
              </a:defRPr>
            </a:lvl1pPr>
          </a:lstStyle>
          <a:p>
            <a:pPr marL="7200"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C58DB8-A5E5-4260-A132-E89ACB8E07FE}" type="slidenum">
              <a:rPr b="0" lang="de-DE" sz="1000" spc="-1" strike="noStrike">
                <a:solidFill>
                  <a:srgbClr val="6f6f6f"/>
                </a:solidFill>
                <a:latin typeface="Calibri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98"/>
          <p:cNvGrpSpPr/>
          <p:nvPr/>
        </p:nvGrpSpPr>
        <p:grpSpPr>
          <a:xfrm>
            <a:off x="10470240" y="405000"/>
            <a:ext cx="1386360" cy="434520"/>
            <a:chOff x="10470240" y="405000"/>
            <a:chExt cx="1386360" cy="434520"/>
          </a:xfrm>
        </p:grpSpPr>
        <p:sp>
          <p:nvSpPr>
            <p:cNvPr id="53" name="AutoShape 697"/>
            <p:cNvSpPr/>
            <p:nvPr/>
          </p:nvSpPr>
          <p:spPr>
            <a:xfrm>
              <a:off x="10470240" y="405720"/>
              <a:ext cx="1385280" cy="43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4" name="Oval 699"/>
            <p:cNvSpPr/>
            <p:nvPr/>
          </p:nvSpPr>
          <p:spPr>
            <a:xfrm>
              <a:off x="10470240" y="595440"/>
              <a:ext cx="143640" cy="144000"/>
            </a:xfrm>
            <a:prstGeom prst="ellipse">
              <a:avLst/>
            </a:prstGeom>
            <a:solidFill>
              <a:srgbClr val="a014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5" name="Freeform 700"/>
            <p:cNvSpPr/>
            <p:nvPr/>
          </p:nvSpPr>
          <p:spPr>
            <a:xfrm>
              <a:off x="10661400" y="405000"/>
              <a:ext cx="465480" cy="332280"/>
            </a:xfrm>
            <a:custGeom>
              <a:avLst/>
              <a:gdLst>
                <a:gd name="textAreaLeft" fmla="*/ 0 w 465480"/>
                <a:gd name="textAreaRight" fmla="*/ 466200 w 465480"/>
                <a:gd name="textAreaTop" fmla="*/ 0 h 332280"/>
                <a:gd name="textAreaBottom" fmla="*/ 333000 h 332280"/>
              </a:gdLst>
              <a:ahLst/>
              <a:rect l="textAreaLeft" t="textAreaTop" r="textAreaRight" b="textAreaBottom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6" name="Freeform 701"/>
            <p:cNvSpPr/>
            <p:nvPr/>
          </p:nvSpPr>
          <p:spPr>
            <a:xfrm>
              <a:off x="11163240" y="405000"/>
              <a:ext cx="330480" cy="332280"/>
            </a:xfrm>
            <a:custGeom>
              <a:avLst/>
              <a:gdLst>
                <a:gd name="textAreaLeft" fmla="*/ 0 w 330480"/>
                <a:gd name="textAreaRight" fmla="*/ 331200 w 330480"/>
                <a:gd name="textAreaTop" fmla="*/ 0 h 332280"/>
                <a:gd name="textAreaBottom" fmla="*/ 333000 h 332280"/>
              </a:gdLst>
              <a:ahLst/>
              <a:rect l="textAreaLeft" t="textAreaTop" r="textAreaRight" b="textAreaBottom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7" name="Freeform 702"/>
            <p:cNvSpPr/>
            <p:nvPr/>
          </p:nvSpPr>
          <p:spPr>
            <a:xfrm>
              <a:off x="11531160" y="405000"/>
              <a:ext cx="325440" cy="434520"/>
            </a:xfrm>
            <a:custGeom>
              <a:avLst/>
              <a:gdLst>
                <a:gd name="textAreaLeft" fmla="*/ 0 w 325440"/>
                <a:gd name="textAreaRight" fmla="*/ 326160 w 325440"/>
                <a:gd name="textAreaTop" fmla="*/ 0 h 434520"/>
                <a:gd name="textAreaBottom" fmla="*/ 435240 h 434520"/>
              </a:gdLst>
              <a:ahLst/>
              <a:rect l="textAreaLeft" t="textAreaTop" r="textAreaRight" b="textAreaBottom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1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ftr" idx="3"/>
          </p:nvPr>
        </p:nvSpPr>
        <p:spPr>
          <a:xfrm>
            <a:off x="841320" y="6529320"/>
            <a:ext cx="7314480" cy="1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4"/>
          </p:nvPr>
        </p:nvSpPr>
        <p:spPr>
          <a:xfrm>
            <a:off x="11350800" y="6529320"/>
            <a:ext cx="505440" cy="1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7200"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000" spc="-1" strike="noStrike">
                <a:solidFill>
                  <a:srgbClr val="6f6f6f"/>
                </a:solidFill>
                <a:latin typeface="Calibri"/>
              </a:defRPr>
            </a:lvl1pPr>
          </a:lstStyle>
          <a:p>
            <a:pPr marL="7200"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5AE9C4-D54B-4AF1-8C00-7D20D9ACE982}" type="slidenum">
              <a:rPr b="0" lang="de-DE" sz="1000" spc="-1" strike="noStrike">
                <a:solidFill>
                  <a:srgbClr val="6f6f6f"/>
                </a:solidFill>
                <a:latin typeface="Calibri"/>
              </a:rPr>
              <a:t>&lt;Foliennummer&gt;</a:t>
            </a:fld>
            <a:endParaRPr b="0" lang="de-D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youtu.be/PK_yguLapgA?t=5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5" descr=""/>
          <p:cNvPicPr/>
          <p:nvPr/>
        </p:nvPicPr>
        <p:blipFill>
          <a:blip r:embed="rId1"/>
          <a:stretch/>
        </p:blipFill>
        <p:spPr>
          <a:xfrm>
            <a:off x="-11520" y="0"/>
            <a:ext cx="4799880" cy="685728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52400" y="1477080"/>
            <a:ext cx="6642000" cy="174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500" spc="-1" strike="noStrike">
                <a:solidFill>
                  <a:schemeClr val="accent1"/>
                </a:solidFill>
                <a:latin typeface="Calibri"/>
              </a:rPr>
              <a:t>Grundlagen objektorientierter Programmierung</a:t>
            </a:r>
            <a:endParaRPr b="0" lang="de-DE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5266440" y="3291840"/>
            <a:ext cx="5060880" cy="2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" name="Gruppieren 6"/>
          <p:cNvGrpSpPr/>
          <p:nvPr/>
        </p:nvGrpSpPr>
        <p:grpSpPr>
          <a:xfrm>
            <a:off x="3375360" y="2351520"/>
            <a:ext cx="2827800" cy="2826000"/>
            <a:chOff x="3375360" y="2351520"/>
            <a:chExt cx="2827800" cy="2826000"/>
          </a:xfrm>
        </p:grpSpPr>
        <p:sp>
          <p:nvSpPr>
            <p:cNvPr id="108" name="Bogen 1"/>
            <p:cNvSpPr/>
            <p:nvPr/>
          </p:nvSpPr>
          <p:spPr>
            <a:xfrm rot="16200000">
              <a:off x="3377880" y="2352600"/>
              <a:ext cx="2824920" cy="28249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9" name="Bogen 8"/>
            <p:cNvSpPr/>
            <p:nvPr/>
          </p:nvSpPr>
          <p:spPr>
            <a:xfrm flipH="1" rot="16200000">
              <a:off x="3377880" y="2351880"/>
              <a:ext cx="2824920" cy="28249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0" name="Bogen 14"/>
            <p:cNvSpPr/>
            <p:nvPr/>
          </p:nvSpPr>
          <p:spPr>
            <a:xfrm rot="5400000">
              <a:off x="3375360" y="2351160"/>
              <a:ext cx="2824920" cy="28249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>
              <a:solidFill>
                <a:srgbClr val="a01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F5633C-9CC6-4FA8-B030-3AC143A02AA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nhaltsplatzhalter 15" descr=""/>
          <p:cNvPicPr/>
          <p:nvPr/>
        </p:nvPicPr>
        <p:blipFill>
          <a:blip r:embed="rId1"/>
          <a:stretch/>
        </p:blipFill>
        <p:spPr>
          <a:xfrm>
            <a:off x="1108440" y="1412640"/>
            <a:ext cx="9092160" cy="511596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41320" y="489600"/>
            <a:ext cx="9359280" cy="77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chemeClr val="accent1"/>
                </a:solidFill>
                <a:latin typeface="Calibri"/>
              </a:rPr>
              <a:t>Variablen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41320" y="198000"/>
            <a:ext cx="74800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Calibri"/>
              </a:rPr>
              <a:t>Beispiel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feld 7"/>
          <p:cNvSpPr/>
          <p:nvPr/>
        </p:nvSpPr>
        <p:spPr>
          <a:xfrm rot="16200000">
            <a:off x="9279360" y="3679560"/>
            <a:ext cx="498528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10000"/>
              </a:lnSpc>
              <a:tabLst>
                <a:tab algn="l" pos="0"/>
              </a:tabLst>
            </a:pPr>
            <a:r>
              <a:rPr b="0" lang="de-DE" sz="1000" spc="-1" strike="noStrike">
                <a:solidFill>
                  <a:schemeClr val="dk1"/>
                </a:solidFill>
                <a:latin typeface="Calibri"/>
              </a:rPr>
              <a:t>https://cdn2.paysol.de/sonstiges/kontoauszug-sparkasse.JPG</a:t>
            </a: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5" name="Bankleitzahl"/>
          <p:cNvGrpSpPr/>
          <p:nvPr/>
        </p:nvGrpSpPr>
        <p:grpSpPr>
          <a:xfrm>
            <a:off x="4737240" y="1631880"/>
            <a:ext cx="3864240" cy="4345920"/>
            <a:chOff x="4737240" y="1631880"/>
            <a:chExt cx="3864240" cy="4345920"/>
          </a:xfrm>
        </p:grpSpPr>
        <p:sp>
          <p:nvSpPr>
            <p:cNvPr id="116" name="Rechteck: abgerundete Ecken 9"/>
            <p:cNvSpPr/>
            <p:nvPr/>
          </p:nvSpPr>
          <p:spPr>
            <a:xfrm>
              <a:off x="4737240" y="1631880"/>
              <a:ext cx="1406880" cy="397800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56a3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7" name="Rechteck: abgerundete Ecken 11"/>
            <p:cNvSpPr/>
            <p:nvPr/>
          </p:nvSpPr>
          <p:spPr>
            <a:xfrm>
              <a:off x="7364880" y="5665320"/>
              <a:ext cx="1236600" cy="312480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56a3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18" name="Kontonummer"/>
          <p:cNvGrpSpPr/>
          <p:nvPr/>
        </p:nvGrpSpPr>
        <p:grpSpPr>
          <a:xfrm>
            <a:off x="2982600" y="1620720"/>
            <a:ext cx="7021080" cy="4366800"/>
            <a:chOff x="2982600" y="1620720"/>
            <a:chExt cx="7021080" cy="4366800"/>
          </a:xfrm>
        </p:grpSpPr>
        <p:sp>
          <p:nvSpPr>
            <p:cNvPr id="119" name="Rechteck: abgerundete Ecken 10"/>
            <p:cNvSpPr/>
            <p:nvPr/>
          </p:nvSpPr>
          <p:spPr>
            <a:xfrm>
              <a:off x="8677080" y="5675040"/>
              <a:ext cx="1326600" cy="312480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3a7d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0" name="Rechteck: abgerundete Ecken 8"/>
            <p:cNvSpPr/>
            <p:nvPr/>
          </p:nvSpPr>
          <p:spPr>
            <a:xfrm>
              <a:off x="2982600" y="1620720"/>
              <a:ext cx="1287000" cy="397800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3a7d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21" name="KontonummerVariable+Pfeile"/>
          <p:cNvGrpSpPr/>
          <p:nvPr/>
        </p:nvGrpSpPr>
        <p:grpSpPr>
          <a:xfrm>
            <a:off x="853200" y="980640"/>
            <a:ext cx="8487720" cy="4694760"/>
            <a:chOff x="853200" y="980640"/>
            <a:chExt cx="8487720" cy="4694760"/>
          </a:xfrm>
        </p:grpSpPr>
        <p:sp>
          <p:nvSpPr>
            <p:cNvPr id="122" name="Textfeld 12"/>
            <p:cNvSpPr/>
            <p:nvPr/>
          </p:nvSpPr>
          <p:spPr>
            <a:xfrm>
              <a:off x="853200" y="980640"/>
              <a:ext cx="2743920" cy="30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accent1"/>
                  </a:solidFill>
                  <a:latin typeface="Calibri"/>
                </a:rPr>
                <a:t>Kontonummer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= 304 618 250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3" name="Gruppieren 30"/>
            <p:cNvGrpSpPr/>
            <p:nvPr/>
          </p:nvGrpSpPr>
          <p:grpSpPr>
            <a:xfrm>
              <a:off x="3340080" y="1269720"/>
              <a:ext cx="6000840" cy="4405680"/>
              <a:chOff x="3340080" y="1269720"/>
              <a:chExt cx="6000840" cy="4405680"/>
            </a:xfrm>
          </p:grpSpPr>
          <p:cxnSp>
            <p:nvCxnSpPr>
              <p:cNvPr id="124" name="Gerade Verbindung mit Pfeil 23"/>
              <p:cNvCxnSpPr/>
              <p:nvPr/>
            </p:nvCxnSpPr>
            <p:spPr>
              <a:xfrm flipH="1" flipV="1">
                <a:off x="3340080" y="1269720"/>
                <a:ext cx="270000" cy="362880"/>
              </a:xfrm>
              <a:prstGeom prst="straightConnector1">
                <a:avLst/>
              </a:prstGeom>
              <a:ln w="38100">
                <a:solidFill>
                  <a:srgbClr val="3a7d93"/>
                </a:solidFill>
                <a:round/>
                <a:tailEnd len="med" type="triangle" w="med"/>
              </a:ln>
            </p:spPr>
          </p:cxnSp>
          <p:cxnSp>
            <p:nvCxnSpPr>
              <p:cNvPr id="125" name="Gerade Verbindung mit Pfeil 25"/>
              <p:cNvCxnSpPr/>
              <p:nvPr/>
            </p:nvCxnSpPr>
            <p:spPr>
              <a:xfrm flipH="1" flipV="1">
                <a:off x="3539160" y="1269720"/>
                <a:ext cx="5802120" cy="4406040"/>
              </a:xfrm>
              <a:prstGeom prst="straightConnector1">
                <a:avLst/>
              </a:prstGeom>
              <a:ln w="38100">
                <a:solidFill>
                  <a:srgbClr val="3a7d93"/>
                </a:solidFill>
                <a:round/>
                <a:tailEnd len="med" type="triangle" w="med"/>
              </a:ln>
            </p:spPr>
          </p:cxnSp>
        </p:grpSp>
      </p:grpSp>
      <p:grpSp>
        <p:nvGrpSpPr>
          <p:cNvPr id="126" name="BankleitzahlVariable+Pfeile"/>
          <p:cNvGrpSpPr/>
          <p:nvPr/>
        </p:nvGrpSpPr>
        <p:grpSpPr>
          <a:xfrm>
            <a:off x="4280760" y="980640"/>
            <a:ext cx="3702960" cy="4665600"/>
            <a:chOff x="4280760" y="980640"/>
            <a:chExt cx="3702960" cy="4665600"/>
          </a:xfrm>
        </p:grpSpPr>
        <p:sp>
          <p:nvSpPr>
            <p:cNvPr id="127" name="Textfeld 19"/>
            <p:cNvSpPr/>
            <p:nvPr/>
          </p:nvSpPr>
          <p:spPr>
            <a:xfrm>
              <a:off x="4280760" y="980640"/>
              <a:ext cx="2408760" cy="30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accent1"/>
                  </a:solidFill>
                  <a:latin typeface="Calibri"/>
                </a:rPr>
                <a:t>Bankleitzahl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= 123 456 78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8" name="Gerade Verbindung mit Pfeil 35"/>
            <p:cNvCxnSpPr>
              <a:stCxn id="116" idx="0"/>
            </p:cNvCxnSpPr>
            <p:nvPr/>
          </p:nvCxnSpPr>
          <p:spPr>
            <a:xfrm flipV="1">
              <a:off x="5440680" y="1269720"/>
              <a:ext cx="655920" cy="362520"/>
            </a:xfrm>
            <a:prstGeom prst="straightConnector1">
              <a:avLst/>
            </a:prstGeom>
            <a:ln w="38100">
              <a:solidFill>
                <a:srgbClr val="3a7d93"/>
              </a:solidFill>
              <a:round/>
              <a:tailEnd len="med" type="triangle" w="med"/>
            </a:ln>
          </p:spPr>
        </p:cxnSp>
        <p:cxnSp>
          <p:nvCxnSpPr>
            <p:cNvPr id="129" name="Gerade Verbindung mit Pfeil 38"/>
            <p:cNvCxnSpPr/>
            <p:nvPr/>
          </p:nvCxnSpPr>
          <p:spPr>
            <a:xfrm flipH="1" flipV="1">
              <a:off x="6295320" y="1269720"/>
              <a:ext cx="1688760" cy="4376880"/>
            </a:xfrm>
            <a:prstGeom prst="straightConnector1">
              <a:avLst/>
            </a:prstGeom>
            <a:ln w="38100">
              <a:solidFill>
                <a:srgbClr val="3a7d93"/>
              </a:solidFill>
              <a:round/>
              <a:tailEnd len="med" type="triangle" w="med"/>
            </a:ln>
          </p:spPr>
        </p:cxnSp>
      </p:grpSp>
      <p:grpSp>
        <p:nvGrpSpPr>
          <p:cNvPr id="130" name="Gruppieren 16"/>
          <p:cNvGrpSpPr/>
          <p:nvPr/>
        </p:nvGrpSpPr>
        <p:grpSpPr>
          <a:xfrm>
            <a:off x="2982600" y="1330560"/>
            <a:ext cx="7021440" cy="4647600"/>
            <a:chOff x="2982600" y="1330560"/>
            <a:chExt cx="7021440" cy="4647600"/>
          </a:xfrm>
        </p:grpSpPr>
        <p:sp>
          <p:nvSpPr>
            <p:cNvPr id="131" name="Rechteck: abgerundete Ecken 13"/>
            <p:cNvSpPr/>
            <p:nvPr/>
          </p:nvSpPr>
          <p:spPr>
            <a:xfrm>
              <a:off x="2982600" y="1330560"/>
              <a:ext cx="1287000" cy="699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56a3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ctr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Konto-nummer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Rechteck: abgerundete Ecken 20"/>
            <p:cNvSpPr/>
            <p:nvPr/>
          </p:nvSpPr>
          <p:spPr>
            <a:xfrm>
              <a:off x="8652600" y="5278680"/>
              <a:ext cx="1351440" cy="699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56a3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ctr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Konto-nummer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3" name="Gruppieren 18"/>
          <p:cNvGrpSpPr/>
          <p:nvPr/>
        </p:nvGrpSpPr>
        <p:grpSpPr>
          <a:xfrm>
            <a:off x="4737240" y="1345320"/>
            <a:ext cx="3857040" cy="4632840"/>
            <a:chOff x="4737240" y="1345320"/>
            <a:chExt cx="3857040" cy="4632840"/>
          </a:xfrm>
        </p:grpSpPr>
        <p:sp>
          <p:nvSpPr>
            <p:cNvPr id="134" name="Rechteck: abgerundete Ecken 17"/>
            <p:cNvSpPr/>
            <p:nvPr/>
          </p:nvSpPr>
          <p:spPr>
            <a:xfrm>
              <a:off x="4737240" y="1345320"/>
              <a:ext cx="1406880" cy="699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56a3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ctr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Bankleitzahl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Rechteck: abgerundete Ecken 21"/>
            <p:cNvSpPr/>
            <p:nvPr/>
          </p:nvSpPr>
          <p:spPr>
            <a:xfrm>
              <a:off x="7357680" y="5278680"/>
              <a:ext cx="1236600" cy="699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56a3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ctr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Bank-leitzahl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83F8EF-93B8-4F52-B365-3488BB8D288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841320" y="1847520"/>
            <a:ext cx="10510200" cy="44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Ariane 5 rocket launch explosion - YouTube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841320" y="489600"/>
            <a:ext cx="9359280" cy="77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alibri"/>
              </a:rPr>
              <a:t>Casting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841320" y="198000"/>
            <a:ext cx="74800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Calibri"/>
              </a:rPr>
              <a:t>Beispiel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ECA147-1980-45CD-9C16-F6C6D3F59F0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41320" y="489600"/>
            <a:ext cx="9359280" cy="77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chemeClr val="accent1"/>
                </a:solidFill>
                <a:latin typeface="Calibri"/>
              </a:rPr>
              <a:t>Datentypen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41320" y="198000"/>
            <a:ext cx="74800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feld 9"/>
          <p:cNvSpPr/>
          <p:nvPr/>
        </p:nvSpPr>
        <p:spPr>
          <a:xfrm>
            <a:off x="6691320" y="1811520"/>
            <a:ext cx="3323520" cy="27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42" name="Gruppieren 13"/>
          <p:cNvGrpSpPr/>
          <p:nvPr/>
        </p:nvGrpSpPr>
        <p:grpSpPr>
          <a:xfrm>
            <a:off x="2700000" y="1283760"/>
            <a:ext cx="6542640" cy="3935880"/>
            <a:chOff x="2700000" y="1283760"/>
            <a:chExt cx="6542640" cy="3935880"/>
          </a:xfrm>
        </p:grpSpPr>
        <p:sp>
          <p:nvSpPr>
            <p:cNvPr id="143" name="Rechteck: abgerundete Ecken 8"/>
            <p:cNvSpPr/>
            <p:nvPr/>
          </p:nvSpPr>
          <p:spPr>
            <a:xfrm>
              <a:off x="2700000" y="1283760"/>
              <a:ext cx="6542640" cy="393588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>
              <a:solidFill>
                <a:srgbClr val="a014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4" name="Textfeld 10"/>
            <p:cNvSpPr/>
            <p:nvPr/>
          </p:nvSpPr>
          <p:spPr>
            <a:xfrm>
              <a:off x="3060000" y="1573920"/>
              <a:ext cx="6182640" cy="361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boolean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true or false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byte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-128 bis 127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short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-32.768 bis 32.767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int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-2.147.483.648 bis 2.147.483.647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long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−9.223.372.036.854.775.808 bis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 9.223.372.036.854.775.807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float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32-bit Gleitkommazahl (ca. 7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double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64-bit Gleitkommazahl (ca. 15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char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Repräsentiert ein </a:t>
              </a:r>
              <a:r>
                <a:rPr b="0" lang="de-DE" sz="1800" spc="-1" strike="noStrike" u="sng">
                  <a:solidFill>
                    <a:schemeClr val="dk1"/>
                  </a:solidFill>
                  <a:uFillTx/>
                  <a:latin typeface="Calibri"/>
                  <a:ea typeface="Microsoft YaHei"/>
                </a:rPr>
                <a:t>einzelnes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 16-bit Unicode Zeichen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String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Zeichenketten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8AF31A-594E-49FB-BD8F-4F3AEC9E97C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841320" y="1847520"/>
            <a:ext cx="10510200" cy="44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Alter einer Person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</a:rPr>
              <a:t>short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  age;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Gewicht einer Person in kg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</a:rPr>
              <a:t>float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  weight;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Name einer Person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</a:rPr>
              <a:t>String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</a:rPr>
              <a:t>  name;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841320" y="489600"/>
            <a:ext cx="9359280" cy="77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chemeClr val="accent1"/>
                </a:solidFill>
                <a:latin typeface="Calibri"/>
              </a:rPr>
              <a:t>Welcher Datentyp?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41320" y="198000"/>
            <a:ext cx="74800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Calibri"/>
              </a:rPr>
              <a:t>Quiz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chteck: abgerundete Ecken 1"/>
          <p:cNvSpPr/>
          <p:nvPr/>
        </p:nvSpPr>
        <p:spPr>
          <a:xfrm>
            <a:off x="871560" y="210636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Rechteck: abgerundete Ecken 2"/>
          <p:cNvSpPr/>
          <p:nvPr/>
        </p:nvSpPr>
        <p:spPr>
          <a:xfrm>
            <a:off x="871560" y="304128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0" name="Rechteck: abgerundete Ecken 12"/>
          <p:cNvSpPr/>
          <p:nvPr/>
        </p:nvSpPr>
        <p:spPr>
          <a:xfrm>
            <a:off x="871560" y="393444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Textfeld 1"/>
          <p:cNvSpPr/>
          <p:nvPr/>
        </p:nvSpPr>
        <p:spPr>
          <a:xfrm>
            <a:off x="6691320" y="1811520"/>
            <a:ext cx="3323520" cy="27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52" name="Gruppieren 1"/>
          <p:cNvGrpSpPr/>
          <p:nvPr/>
        </p:nvGrpSpPr>
        <p:grpSpPr>
          <a:xfrm>
            <a:off x="5760000" y="1086480"/>
            <a:ext cx="6096240" cy="3930120"/>
            <a:chOff x="5760000" y="1086480"/>
            <a:chExt cx="6096240" cy="3930120"/>
          </a:xfrm>
        </p:grpSpPr>
        <p:sp>
          <p:nvSpPr>
            <p:cNvPr id="153" name="Rechteck: abgerundete Ecken 14"/>
            <p:cNvSpPr/>
            <p:nvPr/>
          </p:nvSpPr>
          <p:spPr>
            <a:xfrm>
              <a:off x="5760000" y="1086480"/>
              <a:ext cx="6096240" cy="393012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>
              <a:solidFill>
                <a:srgbClr val="a014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4" name="Textfeld 2"/>
            <p:cNvSpPr/>
            <p:nvPr/>
          </p:nvSpPr>
          <p:spPr>
            <a:xfrm>
              <a:off x="6095520" y="1376280"/>
              <a:ext cx="5760720" cy="362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boolean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true or false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byte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-128 bis 127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short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-32.768 bis 32.767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int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-2.147.483.648 bis 2.147.483.647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long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−9.223.372.036.854.775.808 bis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 9.223.372.036.854.775.807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float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32-bit Gleitkommazahl (ca. 7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double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64-bit Gleitkommazahl (ca. 15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char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Repräsentiert ein </a:t>
              </a:r>
              <a:r>
                <a:rPr b="0" lang="de-DE" sz="1800" spc="-1" strike="noStrike" u="sng">
                  <a:solidFill>
                    <a:schemeClr val="dk1"/>
                  </a:solidFill>
                  <a:uFillTx/>
                  <a:latin typeface="Calibri"/>
                  <a:ea typeface="Microsoft YaHei"/>
                </a:rPr>
                <a:t>einzelnes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 16-bit Unicode Zeichen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String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Zeichenketten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80EA3B-6210-4CF5-81E6-BF8BD496934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841320" y="1847520"/>
            <a:ext cx="10510200" cy="44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               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char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currency = ‘€‘;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             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short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 height = 8848;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                  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int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earthCircumference = 40008;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           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double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volume = 420320.114;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                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float   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temperature = 22.5F;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           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boolean  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powered = true;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	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</a:t>
            </a:r>
            <a:r>
              <a:rPr b="1" lang="de-DE" sz="1800" spc="-1" strike="noStrike">
                <a:solidFill>
                  <a:srgbClr val="001f60"/>
                </a:solidFill>
                <a:latin typeface="Calibri"/>
                <a:ea typeface="Microsoft YaHei"/>
              </a:rPr>
              <a:t>byte</a:t>
            </a:r>
            <a:r>
              <a:rPr b="0" lang="de-DE" sz="1800" spc="-1" strike="noStrike">
                <a:solidFill>
                  <a:schemeClr val="dk1"/>
                </a:solidFill>
                <a:latin typeface="Calibri"/>
                <a:ea typeface="Microsoft YaHei"/>
              </a:rPr>
              <a:t>  calendarWeek = 40;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841320" y="489600"/>
            <a:ext cx="9359280" cy="77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chemeClr val="accent1"/>
                </a:solidFill>
                <a:latin typeface="Calibri"/>
              </a:rPr>
              <a:t>Welcher Datentyp?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841320" y="198000"/>
            <a:ext cx="74800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chemeClr val="dk1"/>
                </a:solidFill>
                <a:latin typeface="Calibri"/>
              </a:rPr>
              <a:t>Quiz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hteck: abgerundete Ecken 5"/>
          <p:cNvSpPr/>
          <p:nvPr/>
        </p:nvSpPr>
        <p:spPr>
          <a:xfrm>
            <a:off x="839880" y="174132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Rechteck: abgerundete Ecken 6"/>
          <p:cNvSpPr/>
          <p:nvPr/>
        </p:nvSpPr>
        <p:spPr>
          <a:xfrm>
            <a:off x="839880" y="232920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0" name="Rechteck: abgerundete Ecken 7"/>
          <p:cNvSpPr/>
          <p:nvPr/>
        </p:nvSpPr>
        <p:spPr>
          <a:xfrm>
            <a:off x="839880" y="296172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1" name="Rechteck: abgerundete Ecken 8"/>
          <p:cNvSpPr/>
          <p:nvPr/>
        </p:nvSpPr>
        <p:spPr>
          <a:xfrm>
            <a:off x="839880" y="359856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2" name="Rechteck: abgerundete Ecken 9"/>
          <p:cNvSpPr/>
          <p:nvPr/>
        </p:nvSpPr>
        <p:spPr>
          <a:xfrm>
            <a:off x="839880" y="418212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Rechteck: abgerundete Ecken 10"/>
          <p:cNvSpPr/>
          <p:nvPr/>
        </p:nvSpPr>
        <p:spPr>
          <a:xfrm>
            <a:off x="839880" y="481464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4" name="Rechteck: abgerundete Ecken 11"/>
          <p:cNvSpPr/>
          <p:nvPr/>
        </p:nvSpPr>
        <p:spPr>
          <a:xfrm>
            <a:off x="839880" y="5398200"/>
            <a:ext cx="1437840" cy="423000"/>
          </a:xfrm>
          <a:prstGeom prst="roundRect">
            <a:avLst>
              <a:gd name="adj" fmla="val 16667"/>
            </a:avLst>
          </a:prstGeom>
          <a:solidFill>
            <a:srgbClr val="a01441"/>
          </a:solidFill>
          <a:ln>
            <a:solidFill>
              <a:srgbClr val="760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0000"/>
              </a:lnSpc>
              <a:tabLst>
                <a:tab algn="l" pos="0"/>
              </a:tabLst>
            </a:pPr>
            <a:endParaRPr b="0" lang="de-DE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65" name="Gruppieren 17"/>
          <p:cNvGrpSpPr/>
          <p:nvPr/>
        </p:nvGrpSpPr>
        <p:grpSpPr>
          <a:xfrm>
            <a:off x="6033600" y="1086480"/>
            <a:ext cx="5822640" cy="3930120"/>
            <a:chOff x="6033600" y="1086480"/>
            <a:chExt cx="5822640" cy="3930120"/>
          </a:xfrm>
        </p:grpSpPr>
        <p:sp>
          <p:nvSpPr>
            <p:cNvPr id="166" name="Rechteck: abgerundete Ecken 18"/>
            <p:cNvSpPr/>
            <p:nvPr/>
          </p:nvSpPr>
          <p:spPr>
            <a:xfrm>
              <a:off x="6033600" y="1086480"/>
              <a:ext cx="5822640" cy="393012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>
              <a:solidFill>
                <a:srgbClr val="a014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7" name="Textfeld 19"/>
            <p:cNvSpPr/>
            <p:nvPr/>
          </p:nvSpPr>
          <p:spPr>
            <a:xfrm>
              <a:off x="6354000" y="1376280"/>
              <a:ext cx="5502240" cy="362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boolean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true or false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byte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-128 bis 127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short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-32.768 bis 32.767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int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-2.147.483.648 bis 2.147.483.647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long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−9.223.372.036.854.775.808 bis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 9.223.372.036.854.775.807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float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32-bit Gleitkommazahl (ca. 7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double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64-bit Gleitkommazahl (ca. 15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char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Repräsentiert ein 16-bit/2-byte Unicode Zeichen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String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Zeichenketten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8" name="Gruppieren 2"/>
          <p:cNvGrpSpPr/>
          <p:nvPr/>
        </p:nvGrpSpPr>
        <p:grpSpPr>
          <a:xfrm>
            <a:off x="5760000" y="1086480"/>
            <a:ext cx="6096240" cy="3930120"/>
            <a:chOff x="5760000" y="1086480"/>
            <a:chExt cx="6096240" cy="3930120"/>
          </a:xfrm>
        </p:grpSpPr>
        <p:sp>
          <p:nvSpPr>
            <p:cNvPr id="169" name="Rechteck: abgerundete Ecken 3"/>
            <p:cNvSpPr/>
            <p:nvPr/>
          </p:nvSpPr>
          <p:spPr>
            <a:xfrm>
              <a:off x="5760000" y="1086480"/>
              <a:ext cx="6096240" cy="393012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>
              <a:solidFill>
                <a:srgbClr val="a014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lIns="108000" rIns="108000" tIns="72000" bIns="72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0" name="Textfeld 3"/>
            <p:cNvSpPr/>
            <p:nvPr/>
          </p:nvSpPr>
          <p:spPr>
            <a:xfrm>
              <a:off x="6095520" y="1376280"/>
              <a:ext cx="5760720" cy="362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boolean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true or false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byte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-128 bis 127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short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-32.768 bis 32.767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</a:rPr>
                <a:t>int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-2.147.483.648 bis 2.147.483.647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long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−9.223.372.036.854.775.808 bis 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  9.223.372.036.854.775.807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float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</a:rPr>
                <a:t>32-bit Gleitkommazahl (ca. 7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double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64-bit Gleitkommazahl (ca. 15 Ziffern)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char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Repräsentiert ein </a:t>
              </a:r>
              <a:r>
                <a:rPr b="0" lang="de-DE" sz="1800" spc="-1" strike="noStrike" u="sng">
                  <a:solidFill>
                    <a:schemeClr val="dk1"/>
                  </a:solidFill>
                  <a:uFillTx/>
                  <a:latin typeface="Calibri"/>
                  <a:ea typeface="Microsoft YaHei"/>
                </a:rPr>
                <a:t>einzelnes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 16-bit Unicode Zeichen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r>
                <a:rPr b="1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String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	</a:t>
              </a:r>
              <a:r>
                <a:rPr b="0" lang="de-DE" sz="1800" spc="-1" strike="noStrike">
                  <a:solidFill>
                    <a:schemeClr val="dk1"/>
                  </a:solidFill>
                  <a:latin typeface="Calibri"/>
                  <a:ea typeface="Microsoft YaHei"/>
                </a:rPr>
                <a:t>Zeichenketten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10000"/>
                </a:lnSpc>
                <a:tabLst>
                  <a:tab algn="l" pos="0"/>
                </a:tabLst>
              </a:pP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0F1929-ACC5-465A-A3D9-38CE04926E2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sg Master klein">
  <a:themeElements>
    <a:clrScheme name="msg systems">
      <a:dk1>
        <a:srgbClr val="000000"/>
      </a:dk1>
      <a:lt1>
        <a:srgbClr val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sg Master klein">
  <a:themeElements>
    <a:clrScheme name="msg systems">
      <a:dk1>
        <a:srgbClr val="000000"/>
      </a:dk1>
      <a:lt1>
        <a:srgbClr val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Metadata/LabelInfo.xml><?xml version="1.0" encoding="utf-8"?>
<clbl:labelList xmlns:clbl="http://schemas.microsoft.com/office/2020/mipLabelMetadata">
  <clbl:label id="{7b563a01-caf2-48ed-8708-7300e4e42e72}" enabled="1" method="Privileged" siteId="{763b2760-45c5-46d3-883e-29705bba49b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PPT_Master-Template_msg_klein_2020</Template>
  <TotalTime>593</TotalTime>
  <Application>LibreOffice/7.6.2.1$Windows_X86_64 LibreOffice_project/56f7684011345957bbf33a7ee678afaf4d2ba333</Application>
  <AppVersion>15.0000</AppVersion>
  <Words>383</Words>
  <Paragraphs>77</Paragraphs>
  <Company>msg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2022-08-19T07:27:35Z</dcterms:created>
  <dc:creator>Daniel Schaubschlaeger</dc:creator>
  <dc:description/>
  <dc:language>de-DE</dc:language>
  <cp:lastModifiedBy/>
  <dcterms:modified xsi:type="dcterms:W3CDTF">2024-10-21T01:05:10Z</dcterms:modified>
  <cp:revision>26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MSIP_Label_7b563a01-caf2-48ed-8708-7300e4e42e72_ActionId">
    <vt:lpwstr>d99fcfe6-b043-47e4-a0ef-0ac07947c6f9</vt:lpwstr>
  </property>
  <property fmtid="{D5CDD505-2E9C-101B-9397-08002B2CF9AE}" pid="4" name="MSIP_Label_7b563a01-caf2-48ed-8708-7300e4e42e72_ContentBits">
    <vt:lpwstr>0</vt:lpwstr>
  </property>
  <property fmtid="{D5CDD505-2E9C-101B-9397-08002B2CF9AE}" pid="5" name="MSIP_Label_7b563a01-caf2-48ed-8708-7300e4e42e72_Enabled">
    <vt:lpwstr>true</vt:lpwstr>
  </property>
  <property fmtid="{D5CDD505-2E9C-101B-9397-08002B2CF9AE}" pid="6" name="MSIP_Label_7b563a01-caf2-48ed-8708-7300e4e42e72_Method">
    <vt:lpwstr>Privileged</vt:lpwstr>
  </property>
  <property fmtid="{D5CDD505-2E9C-101B-9397-08002B2CF9AE}" pid="7" name="MSIP_Label_7b563a01-caf2-48ed-8708-7300e4e42e72_Name">
    <vt:lpwstr>Intern - Internal</vt:lpwstr>
  </property>
  <property fmtid="{D5CDD505-2E9C-101B-9397-08002B2CF9AE}" pid="8" name="MSIP_Label_7b563a01-caf2-48ed-8708-7300e4e42e72_SetDate">
    <vt:lpwstr>2022-08-19T07:28:08Z</vt:lpwstr>
  </property>
  <property fmtid="{D5CDD505-2E9C-101B-9397-08002B2CF9AE}" pid="9" name="MSIP_Label_7b563a01-caf2-48ed-8708-7300e4e42e72_SiteId">
    <vt:lpwstr>763b2760-45c5-46d3-883e-29705bba49b7</vt:lpwstr>
  </property>
  <property fmtid="{D5CDD505-2E9C-101B-9397-08002B2CF9AE}" pid="10" name="Notes">
    <vt:i4>3</vt:i4>
  </property>
  <property fmtid="{D5CDD505-2E9C-101B-9397-08002B2CF9AE}" pid="11" name="PresentationFormat">
    <vt:lpwstr>Breitbild</vt:lpwstr>
  </property>
  <property fmtid="{D5CDD505-2E9C-101B-9397-08002B2CF9AE}" pid="12" name="Slides">
    <vt:i4>5</vt:i4>
  </property>
</Properties>
</file>