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6"/>
  </p:notesMasterIdLst>
  <p:sldIdLst>
    <p:sldId id="256" r:id="rId2"/>
    <p:sldId id="258" r:id="rId3"/>
    <p:sldId id="286" r:id="rId4"/>
    <p:sldId id="261" r:id="rId5"/>
  </p:sldIdLst>
  <p:sldSz cx="9144000" cy="5143500" type="screen16x9"/>
  <p:notesSz cx="6858000" cy="9144000"/>
  <p:embeddedFontLst>
    <p:embeddedFont>
      <p:font typeface="Bebas Neue" panose="020B0606020202050201" pitchFamily="34" charset="0"/>
      <p:regular r:id="rId7"/>
    </p:embeddedFont>
    <p:embeddedFont>
      <p:font typeface="Consolas" panose="020B0609020204030204" pitchFamily="49" charset="0"/>
      <p:regular r:id="rId8"/>
      <p:bold r:id="rId9"/>
      <p:italic r:id="rId10"/>
      <p:boldItalic r:id="rId11"/>
    </p:embeddedFont>
    <p:embeddedFont>
      <p:font typeface="Inter" panose="020B0604020202020204" charset="0"/>
      <p:regular r:id="rId12"/>
      <p:bold r:id="rId13"/>
    </p:embeddedFont>
    <p:embeddedFont>
      <p:font typeface="Lato" panose="020F05020202040302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29CB04-9461-436F-871F-50ECA019F763}">
  <a:tblStyle styleId="{E229CB04-9461-436F-871F-50ECA019F7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4d467761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d467761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d42aa0c5d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4d42aa0c5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87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d42aa0c5d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4d42aa0c5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821406">
            <a:off x="8948571" y="4911628"/>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821406">
            <a:off x="9075321" y="3658103"/>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193750" y="1258225"/>
            <a:ext cx="6756600" cy="26271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0"/>
        <p:cNvGrpSpPr/>
        <p:nvPr/>
      </p:nvGrpSpPr>
      <p:grpSpPr>
        <a:xfrm>
          <a:off x="0" y="0"/>
          <a:ext cx="0" cy="0"/>
          <a:chOff x="0" y="0"/>
          <a:chExt cx="0" cy="0"/>
        </a:xfrm>
      </p:grpSpPr>
      <p:sp>
        <p:nvSpPr>
          <p:cNvPr id="141" name="Google Shape;141;p15"/>
          <p:cNvSpPr txBox="1">
            <a:spLocks noGrp="1"/>
          </p:cNvSpPr>
          <p:nvPr>
            <p:ph type="subTitle" idx="1"/>
          </p:nvPr>
        </p:nvSpPr>
        <p:spPr>
          <a:xfrm>
            <a:off x="11679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5"/>
          <p:cNvSpPr txBox="1">
            <a:spLocks noGrp="1"/>
          </p:cNvSpPr>
          <p:nvPr>
            <p:ph type="subTitle" idx="2"/>
          </p:nvPr>
        </p:nvSpPr>
        <p:spPr>
          <a:xfrm>
            <a:off x="3403800" y="3632402"/>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5"/>
          <p:cNvSpPr txBox="1">
            <a:spLocks noGrp="1"/>
          </p:cNvSpPr>
          <p:nvPr>
            <p:ph type="subTitle" idx="3"/>
          </p:nvPr>
        </p:nvSpPr>
        <p:spPr>
          <a:xfrm>
            <a:off x="56396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5" name="Google Shape;145;p15"/>
          <p:cNvSpPr txBox="1">
            <a:spLocks noGrp="1"/>
          </p:cNvSpPr>
          <p:nvPr>
            <p:ph type="subTitle" idx="4"/>
          </p:nvPr>
        </p:nvSpPr>
        <p:spPr>
          <a:xfrm>
            <a:off x="11679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5"/>
          <p:cNvSpPr txBox="1">
            <a:spLocks noGrp="1"/>
          </p:cNvSpPr>
          <p:nvPr>
            <p:ph type="subTitle" idx="5"/>
          </p:nvPr>
        </p:nvSpPr>
        <p:spPr>
          <a:xfrm>
            <a:off x="56396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5"/>
          <p:cNvSpPr txBox="1">
            <a:spLocks noGrp="1"/>
          </p:cNvSpPr>
          <p:nvPr>
            <p:ph type="subTitle" idx="6"/>
          </p:nvPr>
        </p:nvSpPr>
        <p:spPr>
          <a:xfrm>
            <a:off x="3403800" y="333787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15"/>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0"/>
        <p:cNvGrpSpPr/>
        <p:nvPr/>
      </p:nvGrpSpPr>
      <p:grpSpPr>
        <a:xfrm>
          <a:off x="0" y="0"/>
          <a:ext cx="0" cy="0"/>
          <a:chOff x="0" y="0"/>
          <a:chExt cx="0" cy="0"/>
        </a:xfrm>
      </p:grpSpPr>
      <p:sp>
        <p:nvSpPr>
          <p:cNvPr id="171" name="Google Shape;171;p17"/>
          <p:cNvSpPr txBox="1">
            <a:spLocks noGrp="1"/>
          </p:cNvSpPr>
          <p:nvPr>
            <p:ph type="subTitle" idx="1"/>
          </p:nvPr>
        </p:nvSpPr>
        <p:spPr>
          <a:xfrm>
            <a:off x="719975"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7"/>
          <p:cNvSpPr txBox="1">
            <a:spLocks noGrp="1"/>
          </p:cNvSpPr>
          <p:nvPr>
            <p:ph type="subTitle" idx="2"/>
          </p:nvPr>
        </p:nvSpPr>
        <p:spPr>
          <a:xfrm>
            <a:off x="3419244"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17"/>
          <p:cNvSpPr txBox="1">
            <a:spLocks noGrp="1"/>
          </p:cNvSpPr>
          <p:nvPr>
            <p:ph type="subTitle" idx="3"/>
          </p:nvPr>
        </p:nvSpPr>
        <p:spPr>
          <a:xfrm>
            <a:off x="719975"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7"/>
          <p:cNvSpPr txBox="1">
            <a:spLocks noGrp="1"/>
          </p:cNvSpPr>
          <p:nvPr>
            <p:ph type="subTitle" idx="4"/>
          </p:nvPr>
        </p:nvSpPr>
        <p:spPr>
          <a:xfrm>
            <a:off x="3419244"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7"/>
          <p:cNvSpPr txBox="1">
            <a:spLocks noGrp="1"/>
          </p:cNvSpPr>
          <p:nvPr>
            <p:ph type="subTitle" idx="5"/>
          </p:nvPr>
        </p:nvSpPr>
        <p:spPr>
          <a:xfrm>
            <a:off x="6118520"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7"/>
          <p:cNvSpPr txBox="1">
            <a:spLocks noGrp="1"/>
          </p:cNvSpPr>
          <p:nvPr>
            <p:ph type="subTitle" idx="6"/>
          </p:nvPr>
        </p:nvSpPr>
        <p:spPr>
          <a:xfrm>
            <a:off x="6118520"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7"/>
          <p:cNvSpPr txBox="1">
            <a:spLocks noGrp="1"/>
          </p:cNvSpPr>
          <p:nvPr>
            <p:ph type="subTitle" idx="7"/>
          </p:nvPr>
        </p:nvSpPr>
        <p:spPr>
          <a:xfrm>
            <a:off x="719975"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17"/>
          <p:cNvSpPr txBox="1">
            <a:spLocks noGrp="1"/>
          </p:cNvSpPr>
          <p:nvPr>
            <p:ph type="subTitle" idx="8"/>
          </p:nvPr>
        </p:nvSpPr>
        <p:spPr>
          <a:xfrm>
            <a:off x="3419244"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17"/>
          <p:cNvSpPr txBox="1">
            <a:spLocks noGrp="1"/>
          </p:cNvSpPr>
          <p:nvPr>
            <p:ph type="subTitle" idx="9"/>
          </p:nvPr>
        </p:nvSpPr>
        <p:spPr>
          <a:xfrm>
            <a:off x="6118520"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17"/>
          <p:cNvSpPr txBox="1">
            <a:spLocks noGrp="1"/>
          </p:cNvSpPr>
          <p:nvPr>
            <p:ph type="subTitle" idx="13"/>
          </p:nvPr>
        </p:nvSpPr>
        <p:spPr>
          <a:xfrm>
            <a:off x="719975"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17"/>
          <p:cNvSpPr txBox="1">
            <a:spLocks noGrp="1"/>
          </p:cNvSpPr>
          <p:nvPr>
            <p:ph type="subTitle" idx="14"/>
          </p:nvPr>
        </p:nvSpPr>
        <p:spPr>
          <a:xfrm>
            <a:off x="3419250"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17"/>
          <p:cNvSpPr txBox="1">
            <a:spLocks noGrp="1"/>
          </p:cNvSpPr>
          <p:nvPr>
            <p:ph type="subTitle" idx="15"/>
          </p:nvPr>
        </p:nvSpPr>
        <p:spPr>
          <a:xfrm>
            <a:off x="6118525"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17"/>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7"/>
        <p:cNvGrpSpPr/>
        <p:nvPr/>
      </p:nvGrpSpPr>
      <p:grpSpPr>
        <a:xfrm>
          <a:off x="0" y="0"/>
          <a:ext cx="0" cy="0"/>
          <a:chOff x="0" y="0"/>
          <a:chExt cx="0" cy="0"/>
        </a:xfrm>
      </p:grpSpPr>
      <p:sp>
        <p:nvSpPr>
          <p:cNvPr id="208" name="Google Shape;208;p19"/>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1"/>
        <p:cNvGrpSpPr/>
        <p:nvPr/>
      </p:nvGrpSpPr>
      <p:grpSpPr>
        <a:xfrm>
          <a:off x="0" y="0"/>
          <a:ext cx="0" cy="0"/>
          <a:chOff x="0" y="0"/>
          <a:chExt cx="0" cy="0"/>
        </a:xfrm>
      </p:grpSpPr>
      <p:sp>
        <p:nvSpPr>
          <p:cNvPr id="222" name="Google Shape;222;p20"/>
          <p:cNvSpPr/>
          <p:nvPr/>
        </p:nvSpPr>
        <p:spPr>
          <a:xfrm rot="7978995">
            <a:off x="-506187" y="100852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rot="7978995">
            <a:off x="-110812" y="26237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rot="7978594">
            <a:off x="631181" y="116767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rot="7978594">
            <a:off x="739331" y="-232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rot="7978653">
            <a:off x="-994484" y="381990"/>
            <a:ext cx="2097808"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2821005">
            <a:off x="7366939" y="3889222"/>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rot="-2821005">
            <a:off x="6971564" y="4635372"/>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rot="-2821406">
            <a:off x="6772563" y="5030400"/>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2821406">
            <a:off x="7473963" y="5130075"/>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rot="-2821347">
            <a:off x="7800890" y="4515757"/>
            <a:ext cx="2097808"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2821406">
            <a:off x="8810338" y="4446500"/>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rot="7979170">
            <a:off x="-343403" y="1793803"/>
            <a:ext cx="1442753"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7978995">
            <a:off x="6915098" y="42917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978995">
            <a:off x="7310473" y="35455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7978594">
            <a:off x="7189815" y="49350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7978594">
            <a:off x="1100193" y="212347"/>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978995">
            <a:off x="984201" y="-726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7979261">
            <a:off x="-502777" y="1542888"/>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7978848">
            <a:off x="8409815" y="3883401"/>
            <a:ext cx="927168"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78370">
            <a:off x="8754051" y="4446506"/>
            <a:ext cx="689649"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7978848">
            <a:off x="7920403" y="4594076"/>
            <a:ext cx="927168"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txBox="1">
            <a:spLocks noGrp="1"/>
          </p:cNvSpPr>
          <p:nvPr>
            <p:ph type="title"/>
          </p:nvPr>
        </p:nvSpPr>
        <p:spPr>
          <a:xfrm>
            <a:off x="1580875" y="2475450"/>
            <a:ext cx="6065400" cy="14829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title" idx="2" hasCustomPrompt="1"/>
          </p:nvPr>
        </p:nvSpPr>
        <p:spPr>
          <a:xfrm>
            <a:off x="2152350" y="1234075"/>
            <a:ext cx="4839300" cy="993900"/>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45" name="Google Shape;45;p4"/>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 name="Google Shape;51;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2" name="Google Shape;52;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5"/>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7"/>
          <p:cNvSpPr txBox="1">
            <a:spLocks noGrp="1"/>
          </p:cNvSpPr>
          <p:nvPr>
            <p:ph type="body" idx="1"/>
          </p:nvPr>
        </p:nvSpPr>
        <p:spPr>
          <a:xfrm>
            <a:off x="726450" y="1754975"/>
            <a:ext cx="40152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0" name="Google Shape;70;p7"/>
          <p:cNvSpPr>
            <a:spLocks noGrp="1"/>
          </p:cNvSpPr>
          <p:nvPr>
            <p:ph type="pic" idx="2"/>
          </p:nvPr>
        </p:nvSpPr>
        <p:spPr>
          <a:xfrm>
            <a:off x="4976975" y="1374425"/>
            <a:ext cx="3232800" cy="2913000"/>
          </a:xfrm>
          <a:prstGeom prst="rect">
            <a:avLst/>
          </a:prstGeom>
          <a:noFill/>
          <a:ln>
            <a:noFill/>
          </a:ln>
        </p:spPr>
      </p:sp>
      <p:sp>
        <p:nvSpPr>
          <p:cNvPr id="71" name="Google Shape;71;p7"/>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77" name="Google Shape;77;p8"/>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9"/>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3" name="Google Shape;103;p11"/>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1pPr>
            <a:lvl2pPr lvl="1"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2pPr>
            <a:lvl3pPr lvl="2"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3pPr>
            <a:lvl4pPr lvl="3"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4pPr>
            <a:lvl5pPr lvl="4"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5pPr>
            <a:lvl6pPr lvl="5"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6pPr>
            <a:lvl7pPr lvl="6"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7pPr>
            <a:lvl8pPr lvl="7"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8pPr>
            <a:lvl9pPr lvl="8"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1" r:id="rId11"/>
    <p:sldLayoutId id="2147483663" r:id="rId12"/>
    <p:sldLayoutId id="2147483665" r:id="rId13"/>
    <p:sldLayoutId id="214748366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24"/>
          <p:cNvSpPr txBox="1">
            <a:spLocks noGrp="1"/>
          </p:cNvSpPr>
          <p:nvPr>
            <p:ph type="ctrTitle"/>
          </p:nvPr>
        </p:nvSpPr>
        <p:spPr>
          <a:xfrm>
            <a:off x="1193700" y="1258200"/>
            <a:ext cx="6756600" cy="262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Face Detection with Landmark</a:t>
            </a:r>
            <a:r>
              <a:rPr lang="en-US" sz="4000" b="1" dirty="0">
                <a:latin typeface="Inter"/>
                <a:ea typeface="Inter"/>
                <a:cs typeface="Inter"/>
                <a:sym typeface="Inter"/>
              </a:rPr>
              <a:t> using </a:t>
            </a:r>
            <a:r>
              <a:rPr lang="en-US" sz="4000" dirty="0"/>
              <a:t>YOLO(v8)</a:t>
            </a:r>
            <a:endParaRPr lang="en-US" sz="4000" b="1" dirty="0">
              <a:latin typeface="Inter"/>
              <a:ea typeface="Inter"/>
              <a:cs typeface="Inter"/>
              <a:sym typeface="Inter"/>
            </a:endParaRPr>
          </a:p>
        </p:txBody>
      </p:sp>
      <p:sp>
        <p:nvSpPr>
          <p:cNvPr id="2" name="TextBox 1">
            <a:extLst>
              <a:ext uri="{FF2B5EF4-FFF2-40B4-BE49-F238E27FC236}">
                <a16:creationId xmlns:a16="http://schemas.microsoft.com/office/drawing/2014/main" id="{CAEDF111-BA73-0D63-BA62-92FE382DF94D}"/>
              </a:ext>
            </a:extLst>
          </p:cNvPr>
          <p:cNvSpPr txBox="1"/>
          <p:nvPr/>
        </p:nvSpPr>
        <p:spPr>
          <a:xfrm>
            <a:off x="2920409" y="3381154"/>
            <a:ext cx="3303182" cy="738664"/>
          </a:xfrm>
          <a:prstGeom prst="rect">
            <a:avLst/>
          </a:prstGeom>
          <a:noFill/>
        </p:spPr>
        <p:txBody>
          <a:bodyPr wrap="square" rtlCol="0">
            <a:spAutoFit/>
          </a:bodyPr>
          <a:lstStyle/>
          <a:p>
            <a:pPr algn="ctr"/>
            <a:r>
              <a:rPr lang="en-US" dirty="0"/>
              <a:t>G Sai Prabhat - AM.EN.U4AIE20032</a:t>
            </a:r>
          </a:p>
          <a:p>
            <a:pPr algn="ctr"/>
            <a:r>
              <a:rPr lang="en-US" dirty="0"/>
              <a:t>Nehith Sai V - AM.EN.U4AIE20053</a:t>
            </a:r>
          </a:p>
          <a:p>
            <a:pPr algn="ctr"/>
            <a:r>
              <a:rPr lang="en-US" dirty="0"/>
              <a:t>P Pruthvi - AM.EN.U4AIE20054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2152350" y="340940"/>
            <a:ext cx="4839300" cy="99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PROBLEM STATEMENT</a:t>
            </a:r>
            <a:endParaRPr sz="3600" dirty="0"/>
          </a:p>
        </p:txBody>
      </p:sp>
      <p:sp>
        <p:nvSpPr>
          <p:cNvPr id="258" name="Google Shape;258;p26"/>
          <p:cNvSpPr txBox="1">
            <a:spLocks noGrp="1"/>
          </p:cNvSpPr>
          <p:nvPr>
            <p:ph type="title"/>
          </p:nvPr>
        </p:nvSpPr>
        <p:spPr>
          <a:xfrm>
            <a:off x="1125560" y="2325761"/>
            <a:ext cx="6892880" cy="1482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b="0" dirty="0">
                <a:latin typeface="Consolas" panose="020B0609020204030204" pitchFamily="49" charset="0"/>
              </a:rPr>
              <a:t>Develop an efficient and accurate face detection and landmark detection system using YOLOv8 (You Only Look Once version 8) architecture. The system should be capable of detecting multiple faces in real-time images or video streams and accurately localize the facial landmarks on each detected face.</a:t>
            </a:r>
            <a:br>
              <a:rPr lang="en-US" sz="1400" b="0" dirty="0">
                <a:latin typeface="Consolas" panose="020B0609020204030204" pitchFamily="49" charset="0"/>
              </a:rPr>
            </a:br>
            <a:r>
              <a:rPr lang="en-US" sz="1400" b="0" dirty="0">
                <a:latin typeface="Consolas" panose="020B0609020204030204" pitchFamily="49" charset="0"/>
              </a:rPr>
              <a:t>YOLOv8 is a popular object detection algorithm that is known for its speed and accuracy. It can be used to detect faces and landmarks with high accuracy. This makes it a good choice for applications that require real-time face detection and landmark detection.</a:t>
            </a:r>
            <a:br>
              <a:rPr lang="en-US" sz="1400" b="0" dirty="0">
                <a:latin typeface="Consolas" panose="020B0609020204030204" pitchFamily="49" charset="0"/>
              </a:rPr>
            </a:br>
            <a:br>
              <a:rPr lang="en-US" sz="1400" b="0" dirty="0">
                <a:latin typeface="Consolas" panose="020B0609020204030204" pitchFamily="49" charset="0"/>
              </a:rPr>
            </a:br>
            <a:endParaRPr lang="en-US" sz="1400" b="0" dirty="0">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idx="2"/>
          </p:nvPr>
        </p:nvSpPr>
        <p:spPr>
          <a:xfrm>
            <a:off x="2152349" y="240175"/>
            <a:ext cx="4839300" cy="993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MOTIVATION</a:t>
            </a:r>
            <a:endParaRPr sz="4800" dirty="0"/>
          </a:p>
        </p:txBody>
      </p:sp>
      <p:sp>
        <p:nvSpPr>
          <p:cNvPr id="287" name="Google Shape;287;p29"/>
          <p:cNvSpPr txBox="1">
            <a:spLocks noGrp="1"/>
          </p:cNvSpPr>
          <p:nvPr>
            <p:ph type="title"/>
          </p:nvPr>
        </p:nvSpPr>
        <p:spPr>
          <a:xfrm>
            <a:off x="1407042" y="2410047"/>
            <a:ext cx="6329916" cy="14568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b="0" dirty="0">
                <a:latin typeface="Consolas" panose="020B0609020204030204" pitchFamily="49" charset="0"/>
              </a:rPr>
              <a:t>There are many motivations behind using face detection with landmark using YOLOv8. Here are a few:</a:t>
            </a:r>
            <a:br>
              <a:rPr lang="en-US" sz="1100" b="0" dirty="0">
                <a:latin typeface="Consolas" panose="020B0609020204030204" pitchFamily="49" charset="0"/>
              </a:rPr>
            </a:br>
            <a:br>
              <a:rPr lang="en-US" sz="1100" b="0" dirty="0">
                <a:latin typeface="Consolas" panose="020B0609020204030204" pitchFamily="49" charset="0"/>
              </a:rPr>
            </a:br>
            <a:r>
              <a:rPr lang="en-US" sz="1100" b="0" dirty="0">
                <a:latin typeface="Consolas" panose="020B0609020204030204" pitchFamily="49" charset="0"/>
              </a:rPr>
              <a:t>Face recognition: Facial landmark detection can be used to identify faces, even if they are partially obscured or in different poses. This can be used for a variety of purposes, such as security, access control, and social media.</a:t>
            </a:r>
            <a:br>
              <a:rPr lang="en-US" sz="1100" b="0" dirty="0">
                <a:latin typeface="Consolas" panose="020B0609020204030204" pitchFamily="49" charset="0"/>
              </a:rPr>
            </a:br>
            <a:br>
              <a:rPr lang="en-US" sz="1100" b="0" dirty="0">
                <a:latin typeface="Consolas" panose="020B0609020204030204" pitchFamily="49" charset="0"/>
              </a:rPr>
            </a:br>
            <a:r>
              <a:rPr lang="en-US" sz="1100" b="0" dirty="0">
                <a:latin typeface="Consolas" panose="020B0609020204030204" pitchFamily="49" charset="0"/>
              </a:rPr>
              <a:t>Head pose estimation: Head pose estimation can be used to determine the orientation of a person's head. This can be used for a variety of purposes, such as augmented reality, virtual reality, and video conferencing.</a:t>
            </a:r>
            <a:br>
              <a:rPr lang="en-US" sz="1100" b="0" dirty="0">
                <a:latin typeface="Consolas" panose="020B0609020204030204" pitchFamily="49" charset="0"/>
              </a:rPr>
            </a:br>
            <a:br>
              <a:rPr lang="en-US" sz="1100" b="0" dirty="0">
                <a:latin typeface="Consolas" panose="020B0609020204030204" pitchFamily="49" charset="0"/>
              </a:rPr>
            </a:br>
            <a:r>
              <a:rPr lang="en-US" sz="1100" b="0" dirty="0">
                <a:latin typeface="Consolas" panose="020B0609020204030204" pitchFamily="49" charset="0"/>
              </a:rPr>
              <a:t>Facial expression recognition: Facial expression recognition can be used to identify the emotions of a person. This can be used for a variety of purposes, such as customer service, marketing, and healthcare.</a:t>
            </a:r>
            <a:br>
              <a:rPr lang="en-US" sz="1100" b="0" dirty="0">
                <a:latin typeface="Consolas" panose="020B0609020204030204" pitchFamily="49" charset="0"/>
              </a:rPr>
            </a:br>
            <a:br>
              <a:rPr lang="en-US" sz="1100" b="0" dirty="0">
                <a:latin typeface="Consolas" panose="020B0609020204030204" pitchFamily="49" charset="0"/>
              </a:rPr>
            </a:br>
            <a:r>
              <a:rPr lang="en-US" sz="1100" b="0" dirty="0">
                <a:latin typeface="Consolas" panose="020B0609020204030204" pitchFamily="49" charset="0"/>
              </a:rPr>
              <a:t>Facial tracking: Facial tracking can be used to track the movement of a person's face over time. This can be used for a variety of purposes, such as eye tracking, lip reading, and gesture recognition.</a:t>
            </a:r>
            <a:br>
              <a:rPr lang="en-US" sz="1100" b="0" dirty="0">
                <a:latin typeface="Consolas" panose="020B0609020204030204" pitchFamily="49" charset="0"/>
              </a:rPr>
            </a:br>
            <a:br>
              <a:rPr lang="en-US" sz="1100" b="0" dirty="0">
                <a:latin typeface="Consolas" panose="020B0609020204030204" pitchFamily="49" charset="0"/>
              </a:rPr>
            </a:br>
            <a:br>
              <a:rPr lang="en-US" sz="1100" b="0" dirty="0">
                <a:latin typeface="Consolas" panose="020B0609020204030204" pitchFamily="49" charset="0"/>
              </a:rPr>
            </a:br>
            <a:endParaRPr lang="en-US" sz="1100" b="0" dirty="0">
              <a:latin typeface="Consolas" panose="020B0609020204030204" pitchFamily="49" charset="0"/>
            </a:endParaRPr>
          </a:p>
        </p:txBody>
      </p:sp>
    </p:spTree>
    <p:extLst>
      <p:ext uri="{BB962C8B-B14F-4D97-AF65-F5344CB8AC3E}">
        <p14:creationId xmlns:p14="http://schemas.microsoft.com/office/powerpoint/2010/main" val="286658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idx="2"/>
          </p:nvPr>
        </p:nvSpPr>
        <p:spPr>
          <a:xfrm>
            <a:off x="2152350" y="255879"/>
            <a:ext cx="4839300" cy="993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INNOVATION</a:t>
            </a:r>
            <a:endParaRPr sz="4800" dirty="0"/>
          </a:p>
        </p:txBody>
      </p:sp>
      <p:sp>
        <p:nvSpPr>
          <p:cNvPr id="287" name="Google Shape;287;p29"/>
          <p:cNvSpPr txBox="1">
            <a:spLocks noGrp="1"/>
          </p:cNvSpPr>
          <p:nvPr>
            <p:ph type="title"/>
          </p:nvPr>
        </p:nvSpPr>
        <p:spPr>
          <a:xfrm>
            <a:off x="1287579" y="2369125"/>
            <a:ext cx="6568842" cy="148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0" dirty="0">
                <a:latin typeface="Consolas" panose="020B0609020204030204" pitchFamily="49" charset="0"/>
                <a:ea typeface="Ebrima" panose="02000000000000000000" pitchFamily="2" charset="0"/>
                <a:cs typeface="Ebrima" panose="02000000000000000000" pitchFamily="2" charset="0"/>
              </a:rPr>
              <a:t>Here are some specific innovations of how face detection with landmark using YOLOv8 can be done:</a:t>
            </a:r>
            <a:br>
              <a:rPr lang="en-US" sz="1200" b="0" dirty="0">
                <a:latin typeface="Consolas" panose="020B0609020204030204" pitchFamily="49" charset="0"/>
                <a:ea typeface="Ebrima" panose="02000000000000000000" pitchFamily="2" charset="0"/>
                <a:cs typeface="Ebrima" panose="02000000000000000000" pitchFamily="2" charset="0"/>
              </a:rPr>
            </a:br>
            <a:br>
              <a:rPr lang="en-US" sz="1200" b="0" dirty="0">
                <a:latin typeface="Consolas" panose="020B0609020204030204" pitchFamily="49" charset="0"/>
                <a:ea typeface="Ebrima" panose="02000000000000000000" pitchFamily="2" charset="0"/>
                <a:cs typeface="Ebrima" panose="02000000000000000000" pitchFamily="2" charset="0"/>
              </a:rPr>
            </a:br>
            <a:r>
              <a:rPr lang="en-US" sz="1200" b="0" dirty="0">
                <a:latin typeface="Consolas" panose="020B0609020204030204" pitchFamily="49" charset="0"/>
                <a:ea typeface="Ebrima" panose="02000000000000000000" pitchFamily="2" charset="0"/>
                <a:cs typeface="Ebrima" panose="02000000000000000000" pitchFamily="2" charset="0"/>
              </a:rPr>
              <a:t>A security camera system could use face detection with landmark to identify people who are entering a restricted area.</a:t>
            </a:r>
            <a:br>
              <a:rPr lang="en-US" sz="1200" b="0" dirty="0">
                <a:latin typeface="Consolas" panose="020B0609020204030204" pitchFamily="49" charset="0"/>
                <a:ea typeface="Ebrima" panose="02000000000000000000" pitchFamily="2" charset="0"/>
                <a:cs typeface="Ebrima" panose="02000000000000000000" pitchFamily="2" charset="0"/>
              </a:rPr>
            </a:br>
            <a:br>
              <a:rPr lang="en-US" sz="1200" b="0" dirty="0">
                <a:latin typeface="Consolas" panose="020B0609020204030204" pitchFamily="49" charset="0"/>
                <a:ea typeface="Ebrima" panose="02000000000000000000" pitchFamily="2" charset="0"/>
                <a:cs typeface="Ebrima" panose="02000000000000000000" pitchFamily="2" charset="0"/>
              </a:rPr>
            </a:br>
            <a:r>
              <a:rPr lang="en-US" sz="1200" b="0" dirty="0">
                <a:latin typeface="Consolas" panose="020B0609020204030204" pitchFamily="49" charset="0"/>
                <a:ea typeface="Ebrima" panose="02000000000000000000" pitchFamily="2" charset="0"/>
                <a:cs typeface="Ebrima" panose="02000000000000000000" pitchFamily="2" charset="0"/>
              </a:rPr>
              <a:t>A virtual reality headset could use head pose estimation to track the orientation of the user's head and adjust the virtual environment accordingly.(Already in use)</a:t>
            </a:r>
            <a:br>
              <a:rPr lang="en-US" sz="1200" b="0" dirty="0">
                <a:latin typeface="Consolas" panose="020B0609020204030204" pitchFamily="49" charset="0"/>
                <a:ea typeface="Ebrima" panose="02000000000000000000" pitchFamily="2" charset="0"/>
                <a:cs typeface="Ebrima" panose="02000000000000000000" pitchFamily="2" charset="0"/>
              </a:rPr>
            </a:br>
            <a:br>
              <a:rPr lang="en-US" sz="1200" b="0" dirty="0">
                <a:latin typeface="Consolas" panose="020B0609020204030204" pitchFamily="49" charset="0"/>
                <a:ea typeface="Ebrima" panose="02000000000000000000" pitchFamily="2" charset="0"/>
                <a:cs typeface="Ebrima" panose="02000000000000000000" pitchFamily="2" charset="0"/>
              </a:rPr>
            </a:br>
            <a:r>
              <a:rPr lang="en-US" sz="1200" b="0" dirty="0">
                <a:latin typeface="Consolas" panose="020B0609020204030204" pitchFamily="49" charset="0"/>
                <a:ea typeface="Ebrima" panose="02000000000000000000" pitchFamily="2" charset="0"/>
                <a:cs typeface="Ebrima" panose="02000000000000000000" pitchFamily="2" charset="0"/>
              </a:rPr>
              <a:t>A social media app could use facial expression recognition to identify the emotions of users and suggest relevant content.</a:t>
            </a:r>
            <a:br>
              <a:rPr lang="en-US" sz="1200" b="0" dirty="0">
                <a:latin typeface="Consolas" panose="020B0609020204030204" pitchFamily="49" charset="0"/>
                <a:ea typeface="Ebrima" panose="02000000000000000000" pitchFamily="2" charset="0"/>
                <a:cs typeface="Ebrima" panose="02000000000000000000" pitchFamily="2" charset="0"/>
              </a:rPr>
            </a:br>
            <a:br>
              <a:rPr lang="en-US" sz="1200" b="0" dirty="0">
                <a:latin typeface="Consolas" panose="020B0609020204030204" pitchFamily="49" charset="0"/>
                <a:ea typeface="Ebrima" panose="02000000000000000000" pitchFamily="2" charset="0"/>
                <a:cs typeface="Ebrima" panose="02000000000000000000" pitchFamily="2" charset="0"/>
              </a:rPr>
            </a:br>
            <a:r>
              <a:rPr lang="en-US" sz="1200" b="0" dirty="0">
                <a:latin typeface="Consolas" panose="020B0609020204030204" pitchFamily="49" charset="0"/>
                <a:ea typeface="Ebrima" panose="02000000000000000000" pitchFamily="2" charset="0"/>
                <a:cs typeface="Ebrima" panose="02000000000000000000" pitchFamily="2" charset="0"/>
              </a:rPr>
              <a:t>A healthcare app could use facial tracking to track the movement of a patient's face and detect signs of distress.</a:t>
            </a:r>
            <a:br>
              <a:rPr lang="en-US" sz="1200" b="0" dirty="0">
                <a:latin typeface="Consolas" panose="020B0609020204030204" pitchFamily="49" charset="0"/>
                <a:ea typeface="Ebrima" panose="02000000000000000000" pitchFamily="2" charset="0"/>
                <a:cs typeface="Ebrima" panose="02000000000000000000" pitchFamily="2" charset="0"/>
              </a:rPr>
            </a:br>
            <a:br>
              <a:rPr lang="en-US" sz="1200" b="0" dirty="0">
                <a:latin typeface="Consolas" panose="020B0609020204030204" pitchFamily="49" charset="0"/>
                <a:ea typeface="Ebrima" panose="02000000000000000000" pitchFamily="2" charset="0"/>
                <a:cs typeface="Ebrima" panose="02000000000000000000" pitchFamily="2" charset="0"/>
              </a:rPr>
            </a:br>
            <a:r>
              <a:rPr lang="en-US" sz="1200" b="0" dirty="0">
                <a:latin typeface="Consolas" panose="020B0609020204030204" pitchFamily="49" charset="0"/>
                <a:ea typeface="Ebrima" panose="02000000000000000000" pitchFamily="2" charset="0"/>
                <a:cs typeface="Ebrima" panose="02000000000000000000" pitchFamily="2" charset="0"/>
              </a:rPr>
              <a:t>These are just a few examples of the many ways that face detection with landmark using YOLOv8 can be used. As the technology continues to develop, we can expect to see even more innovative applications for this powerful technique.</a:t>
            </a:r>
            <a:endParaRPr sz="1200" b="0" dirty="0">
              <a:latin typeface="Consolas" panose="020B0609020204030204" pitchFamily="49" charset="0"/>
              <a:ea typeface="Ebrima" panose="02000000000000000000" pitchFamily="2" charset="0"/>
              <a:cs typeface="Ebrima" panose="02000000000000000000" pitchFamily="2" charset="0"/>
            </a:endParaRPr>
          </a:p>
        </p:txBody>
      </p:sp>
    </p:spTree>
  </p:cSld>
  <p:clrMapOvr>
    <a:masterClrMapping/>
  </p:clrMapOvr>
</p:sld>
</file>

<file path=ppt/theme/theme1.xml><?xml version="1.0" encoding="utf-8"?>
<a:theme xmlns:a="http://schemas.openxmlformats.org/drawingml/2006/main" name="Inverse Functions by Slidesgo">
  <a:themeElements>
    <a:clrScheme name="Simple Light">
      <a:dk1>
        <a:srgbClr val="17024E"/>
      </a:dk1>
      <a:lt1>
        <a:srgbClr val="E6F8FF"/>
      </a:lt1>
      <a:dk2>
        <a:srgbClr val="CDFAFF"/>
      </a:dk2>
      <a:lt2>
        <a:srgbClr val="2C70B3"/>
      </a:lt2>
      <a:accent1>
        <a:srgbClr val="9BE9FF"/>
      </a:accent1>
      <a:accent2>
        <a:srgbClr val="FFFFFF"/>
      </a:accent2>
      <a:accent3>
        <a:srgbClr val="FFFFFF"/>
      </a:accent3>
      <a:accent4>
        <a:srgbClr val="FFFFFF"/>
      </a:accent4>
      <a:accent5>
        <a:srgbClr val="FFFFFF"/>
      </a:accent5>
      <a:accent6>
        <a:srgbClr val="FFFFFF"/>
      </a:accent6>
      <a:hlink>
        <a:srgbClr val="1702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489</Words>
  <Application>Microsoft Office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Darker Grotesque SemiBold</vt:lpstr>
      <vt:lpstr>Lato</vt:lpstr>
      <vt:lpstr>Inter</vt:lpstr>
      <vt:lpstr>Consolas</vt:lpstr>
      <vt:lpstr>Bebas Neue</vt:lpstr>
      <vt:lpstr>Inverse Functions by Slidesgo</vt:lpstr>
      <vt:lpstr>Face Detection with Landmark using YOLO(v8)</vt:lpstr>
      <vt:lpstr>PROBLEM STATEMENT</vt:lpstr>
      <vt:lpstr>MOTIVATION</vt:lpstr>
      <vt:lpstr>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with Landmark using YOLO(v8)</dc:title>
  <cp:lastModifiedBy>Nehith V</cp:lastModifiedBy>
  <cp:revision>2</cp:revision>
  <dcterms:modified xsi:type="dcterms:W3CDTF">2023-07-20T10:32:33Z</dcterms:modified>
</cp:coreProperties>
</file>