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9202400" cy="16459200"/>
  <p:notesSz cx="6858000" cy="9144000"/>
  <p:defaultText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52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p:cViewPr varScale="1">
        <p:scale>
          <a:sx n="54" d="100"/>
          <a:sy n="54" d="100"/>
        </p:scale>
        <p:origin x="752" y="92"/>
      </p:cViewPr>
      <p:guideLst>
        <p:guide orient="horz" pos="84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9/17/2020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01014B"/>
          </a:solidFill>
          <a:ln>
            <a:solidFill>
              <a:srgbClr val="01014B"/>
            </a:solidFill>
          </a:ln>
        </p:spPr>
        <p:txBody>
          <a:bodyPr vert="horz" anchor="ctr" anchorCtr="1"/>
          <a:lstStyle>
            <a:lvl1pPr>
              <a:defRPr sz="36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a:lstStyle>
            <a:lvl1pPr marL="0" indent="0">
              <a:buNone/>
              <a:defRPr sz="1600" baseline="0"/>
            </a:lvl1pPr>
            <a:lvl2pPr marL="231775" indent="0">
              <a:buNone/>
              <a:defRPr sz="1600" baseline="0"/>
            </a:lvl2pPr>
            <a:lvl3pPr marL="450850" indent="0">
              <a:buNone/>
              <a:defRPr sz="1600" baseline="0"/>
            </a:lvl3pPr>
            <a:lvl4pPr>
              <a:defRPr sz="1600"/>
            </a:lvl4pPr>
            <a:lvl5pPr>
              <a:defRPr sz="16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a:lstStyle>
            <a:lvl1pPr marL="0" indent="0">
              <a:buNone/>
              <a:defRPr sz="1600" baseline="0"/>
            </a:lvl1pPr>
            <a:lvl2pPr marL="231775" indent="0">
              <a:buNone/>
              <a:defRPr sz="1600"/>
            </a:lvl2pPr>
            <a:lvl3pPr>
              <a:defRPr sz="1600"/>
            </a:lvl3pPr>
            <a:lvl4pPr>
              <a:defRPr sz="1600"/>
            </a:lvl4pPr>
            <a:lvl5pPr>
              <a:defRPr sz="16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173736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086600" y="8077200"/>
            <a:ext cx="5029200" cy="3352800"/>
          </a:xfrm>
          <a:prstGeom prst="rect">
            <a:avLst/>
          </a:prstGeom>
        </p:spPr>
        <p:txBody>
          <a:bodyPr vert="horz"/>
          <a:lstStyle>
            <a:lvl1pPr marL="0" indent="0">
              <a:buNone/>
              <a:defRPr sz="1600"/>
            </a:lvl1pPr>
          </a:lstStyle>
          <a:p>
            <a:endParaRPr lang="en-US" dirty="0"/>
          </a:p>
        </p:txBody>
      </p:sp>
      <p:sp>
        <p:nvSpPr>
          <p:cNvPr id="40" name="Chart Placeholder 38"/>
          <p:cNvSpPr>
            <a:spLocks noGrp="1"/>
          </p:cNvSpPr>
          <p:nvPr>
            <p:ph type="chart" sz="quarter" idx="25"/>
          </p:nvPr>
        </p:nvSpPr>
        <p:spPr>
          <a:xfrm>
            <a:off x="7086600" y="12268200"/>
            <a:ext cx="5029200" cy="3352800"/>
          </a:xfrm>
          <a:prstGeom prst="rect">
            <a:avLst/>
          </a:prstGeom>
        </p:spPr>
        <p:txBody>
          <a:bodyPr vert="horz"/>
          <a:lstStyle>
            <a:lvl1pPr marL="0" indent="0">
              <a:buNone/>
              <a:defRPr sz="1600"/>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37740" rtl="0" eaLnBrk="1" latinLnBrk="0" hangingPunct="1">
        <a:spcBef>
          <a:spcPct val="0"/>
        </a:spcBef>
        <a:buNone/>
        <a:defRPr sz="9800" kern="1200">
          <a:solidFill>
            <a:schemeClr val="tx1"/>
          </a:solidFill>
          <a:latin typeface="+mj-lt"/>
          <a:ea typeface="+mj-ea"/>
          <a:cs typeface="+mj-cs"/>
        </a:defRPr>
      </a:lvl1pPr>
    </p:titleStyle>
    <p:bodyStyle>
      <a:lvl1pPr marL="764153" indent="-764153" algn="l" defTabSz="2037740" rtl="0" eaLnBrk="1" latinLnBrk="0" hangingPunct="1">
        <a:spcBef>
          <a:spcPct val="20000"/>
        </a:spcBef>
        <a:buFont typeface="Arial" pitchFamily="34" charset="0"/>
        <a:buChar char="•"/>
        <a:defRPr sz="71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x.doi.org/10.9781/ijimai.2019.06.003"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C00000"/>
          </a:solidFill>
          <a:ln>
            <a:solidFill>
              <a:srgbClr val="C00000"/>
            </a:solidFill>
          </a:ln>
        </p:spPr>
        <p:txBody>
          <a:bodyPr/>
          <a:lstStyle/>
          <a:p>
            <a:r>
              <a:rPr lang="en-GB" sz="1800" dirty="0"/>
              <a:t>Data and Artificial Intelligence Strategy: A Conceptual Enterprise Big Data Cloud Architecture to Enable Market-Oriented Organisations</a:t>
            </a:r>
            <a:br>
              <a:rPr lang="en-GB" sz="1800" dirty="0"/>
            </a:br>
            <a:br>
              <a:rPr lang="en-GB" sz="1600" dirty="0"/>
            </a:br>
            <a:r>
              <a:rPr lang="en-GB" sz="1600" dirty="0"/>
              <a:t>Caio Moreno [1] ; Ramón Alberto Carrasco [1] ; Enrique Herrera-</a:t>
            </a:r>
            <a:r>
              <a:rPr lang="en-GB" sz="1600" dirty="0" err="1"/>
              <a:t>Viedma</a:t>
            </a:r>
            <a:r>
              <a:rPr lang="en-GB" sz="1600" dirty="0"/>
              <a:t> [2]</a:t>
            </a:r>
            <a:br>
              <a:rPr lang="en-GB" sz="1600" dirty="0"/>
            </a:br>
            <a:r>
              <a:rPr lang="en-GB" sz="1600" dirty="0"/>
              <a:t>[1] Universidad </a:t>
            </a:r>
            <a:r>
              <a:rPr lang="en-GB" sz="1600" dirty="0" err="1"/>
              <a:t>Complutense</a:t>
            </a:r>
            <a:r>
              <a:rPr lang="en-GB" sz="1600" dirty="0"/>
              <a:t> de Madrid </a:t>
            </a:r>
            <a:br>
              <a:rPr lang="en-GB" sz="1600" dirty="0"/>
            </a:br>
            <a:r>
              <a:rPr lang="en-GB" sz="1600" dirty="0"/>
              <a:t>[2] Universidad de Granada </a:t>
            </a:r>
            <a:endParaRPr lang="en-US" sz="1400" dirty="0"/>
          </a:p>
        </p:txBody>
      </p:sp>
      <p:sp>
        <p:nvSpPr>
          <p:cNvPr id="20" name="Text Placeholder 19"/>
          <p:cNvSpPr>
            <a:spLocks noGrp="1"/>
          </p:cNvSpPr>
          <p:nvPr>
            <p:ph type="body" sz="quarter" idx="10"/>
          </p:nvPr>
        </p:nvSpPr>
        <p:spPr>
          <a:solidFill>
            <a:srgbClr val="C00000"/>
          </a:solidFill>
          <a:ln>
            <a:solidFill>
              <a:srgbClr val="C00000"/>
            </a:solidFill>
          </a:ln>
        </p:spPr>
        <p:txBody>
          <a:bodyPr/>
          <a:lstStyle/>
          <a:p>
            <a:r>
              <a:rPr lang="en-US" dirty="0"/>
              <a:t>Abstract</a:t>
            </a:r>
          </a:p>
        </p:txBody>
      </p:sp>
      <p:sp>
        <p:nvSpPr>
          <p:cNvPr id="21" name="Text Placeholder 20"/>
          <p:cNvSpPr>
            <a:spLocks noGrp="1"/>
          </p:cNvSpPr>
          <p:nvPr>
            <p:ph type="body" sz="quarter" idx="11"/>
          </p:nvPr>
        </p:nvSpPr>
        <p:spPr/>
        <p:txBody>
          <a:bodyPr/>
          <a:lstStyle/>
          <a:p>
            <a:pPr algn="just"/>
            <a:r>
              <a:rPr lang="en-GB" b="0" i="0" dirty="0">
                <a:solidFill>
                  <a:srgbClr val="000000"/>
                </a:solidFill>
                <a:effectLst/>
                <a:latin typeface="Arial" panose="020B0604020202020204" pitchFamily="34" charset="0"/>
              </a:rPr>
              <a:t>Market-Oriented companies are committed to understanding both the needs of their customers, and the capabilities and plans of their competitors through the processes of acquiring and evaluating market information in a systematic and anticipatory manner. On the other hand, most companies in the last years have defined that one of their main strategic objectives for the next years is to become a truly data-driven organisation in the current Big Data context. They are willing to invest heavily in Data and Artificial Intelligence Strategy and build enterprise data platforms that will enable this Market-Oriented vision. In this paper, it is presented an Artificial Intelligence Cloud Architecture capable to help global companies to move from the use of data from descriptive to prescriptive and leveraging existing cloud services to deliver true Market-Oriented in a much shorter time (compared with traditional approaches).</a:t>
            </a:r>
            <a:endParaRPr lang="en-US" dirty="0"/>
          </a:p>
        </p:txBody>
      </p:sp>
      <p:sp>
        <p:nvSpPr>
          <p:cNvPr id="22" name="Text Placeholder 21"/>
          <p:cNvSpPr>
            <a:spLocks noGrp="1"/>
          </p:cNvSpPr>
          <p:nvPr>
            <p:ph type="body" sz="quarter" idx="12"/>
          </p:nvPr>
        </p:nvSpPr>
        <p:spPr>
          <a:xfrm>
            <a:off x="304800" y="6934200"/>
            <a:ext cx="5943600" cy="533400"/>
          </a:xfrm>
          <a:solidFill>
            <a:srgbClr val="C00000"/>
          </a:solidFill>
          <a:ln>
            <a:solidFill>
              <a:srgbClr val="C00000"/>
            </a:solidFill>
          </a:ln>
        </p:spPr>
        <p:txBody>
          <a:bodyPr/>
          <a:lstStyle/>
          <a:p>
            <a:r>
              <a:rPr lang="en-US" dirty="0"/>
              <a:t>Objectives</a:t>
            </a:r>
          </a:p>
        </p:txBody>
      </p:sp>
      <p:sp>
        <p:nvSpPr>
          <p:cNvPr id="23" name="Text Placeholder 22"/>
          <p:cNvSpPr>
            <a:spLocks noGrp="1"/>
          </p:cNvSpPr>
          <p:nvPr>
            <p:ph type="body" sz="quarter" idx="13"/>
          </p:nvPr>
        </p:nvSpPr>
        <p:spPr>
          <a:xfrm>
            <a:off x="304800" y="7620000"/>
            <a:ext cx="5943600" cy="5562600"/>
          </a:xfrm>
        </p:spPr>
        <p:txBody>
          <a:bodyPr/>
          <a:lstStyle/>
          <a:p>
            <a:pPr algn="just"/>
            <a:r>
              <a:rPr lang="en-GB" dirty="0">
                <a:latin typeface="+mj-lt"/>
              </a:rPr>
              <a:t>MARKET-ORIENTED (MO) enterprises have as its main objective to perfectly understand the needs of its clients to satisfy them better than the competition and, in this way, to have a competitive advantage over the said competition. In this aspect a key role is played by the data, in such a way that converted into timely knowledge and transmitted to the entire organization to work in coordination, will achieve this common goal.</a:t>
            </a:r>
          </a:p>
          <a:p>
            <a:pPr algn="just"/>
            <a:r>
              <a:rPr lang="en-GB" dirty="0">
                <a:latin typeface="+mj-lt"/>
              </a:rPr>
              <a:t>Precisely, Business Intelligence (BI) is a business philosophy that bases decision-making on data that has been opportunely converted into knowledge process in which, Artificial Intelligence (AI) plays a key role. In this way, there have been authors who have defined a formal framework for the effective implementation of Business Intelligence (BI) in a MO company.</a:t>
            </a:r>
          </a:p>
          <a:p>
            <a:pPr algn="just"/>
            <a:r>
              <a:rPr lang="en-GB" dirty="0">
                <a:latin typeface="+mj-lt"/>
              </a:rPr>
              <a:t>However, the emergence of Big Data has made these models obsolete, and market-oriented companies do not know how to adapt given the wide variety of products and services that composes the so-called Big Data ecosystems.</a:t>
            </a:r>
          </a:p>
          <a:p>
            <a:pPr algn="just"/>
            <a:r>
              <a:rPr lang="en-GB" dirty="0">
                <a:latin typeface="+mj-lt"/>
              </a:rPr>
              <a:t>The main objective of this work, therefore, is to define a formal framework that allows Market Orientation to be effective in the context of Big Data, including the necessary components.</a:t>
            </a:r>
            <a:endParaRPr lang="en-US" dirty="0">
              <a:latin typeface="+mj-lt"/>
            </a:endParaRPr>
          </a:p>
        </p:txBody>
      </p:sp>
      <p:sp>
        <p:nvSpPr>
          <p:cNvPr id="24" name="Text Placeholder 23"/>
          <p:cNvSpPr>
            <a:spLocks noGrp="1"/>
          </p:cNvSpPr>
          <p:nvPr>
            <p:ph type="body" sz="quarter" idx="14"/>
          </p:nvPr>
        </p:nvSpPr>
        <p:spPr>
          <a:xfrm>
            <a:off x="304800" y="13181610"/>
            <a:ext cx="5943600" cy="533400"/>
          </a:xfrm>
          <a:solidFill>
            <a:srgbClr val="C00000"/>
          </a:solidFill>
          <a:ln>
            <a:solidFill>
              <a:srgbClr val="C00000"/>
            </a:solidFill>
          </a:ln>
        </p:spPr>
        <p:txBody>
          <a:bodyPr/>
          <a:lstStyle/>
          <a:p>
            <a:r>
              <a:rPr lang="en-US" dirty="0"/>
              <a:t>Methods</a:t>
            </a:r>
          </a:p>
        </p:txBody>
      </p:sp>
      <p:sp>
        <p:nvSpPr>
          <p:cNvPr id="25" name="Text Placeholder 24"/>
          <p:cNvSpPr>
            <a:spLocks noGrp="1"/>
          </p:cNvSpPr>
          <p:nvPr>
            <p:ph type="body" sz="quarter" idx="15"/>
          </p:nvPr>
        </p:nvSpPr>
        <p:spPr>
          <a:xfrm>
            <a:off x="304800" y="13970524"/>
            <a:ext cx="5943600" cy="2183876"/>
          </a:xfrm>
        </p:spPr>
        <p:txBody>
          <a:bodyPr/>
          <a:lstStyle/>
          <a:p>
            <a:pPr algn="just"/>
            <a:r>
              <a:rPr lang="en-GB" dirty="0">
                <a:latin typeface="+mj-lt"/>
              </a:rPr>
              <a:t>To achieve this goal, in the paper section II it is introduced market orientation, and formal architectures to achieve it in a BI framework. In the paper section III a review of this proposed formal frameworks is made, adding the appropriate components that allow carrying out Market Orientation in a Big Data context. Finally, in sequence, some conclusions and future work are presented.</a:t>
            </a:r>
            <a:endParaRPr lang="en-US" dirty="0">
              <a:latin typeface="+mj-lt"/>
            </a:endParaRPr>
          </a:p>
        </p:txBody>
      </p:sp>
      <p:sp>
        <p:nvSpPr>
          <p:cNvPr id="26" name="Text Placeholder 25"/>
          <p:cNvSpPr>
            <a:spLocks noGrp="1"/>
          </p:cNvSpPr>
          <p:nvPr>
            <p:ph type="body" sz="quarter" idx="16"/>
          </p:nvPr>
        </p:nvSpPr>
        <p:spPr>
          <a:xfrm>
            <a:off x="6629399" y="2133600"/>
            <a:ext cx="12281065" cy="533400"/>
          </a:xfrm>
          <a:solidFill>
            <a:srgbClr val="C00000"/>
          </a:solidFill>
          <a:ln>
            <a:solidFill>
              <a:srgbClr val="C00000"/>
            </a:solidFill>
          </a:ln>
        </p:spPr>
        <p:txBody>
          <a:bodyPr/>
          <a:lstStyle/>
          <a:p>
            <a:r>
              <a:rPr lang="en-US" dirty="0"/>
              <a:t>Results</a:t>
            </a:r>
          </a:p>
        </p:txBody>
      </p:sp>
      <p:sp>
        <p:nvSpPr>
          <p:cNvPr id="27" name="Text Placeholder 26"/>
          <p:cNvSpPr>
            <a:spLocks noGrp="1"/>
          </p:cNvSpPr>
          <p:nvPr>
            <p:ph type="body" sz="quarter" idx="17"/>
          </p:nvPr>
        </p:nvSpPr>
        <p:spPr>
          <a:xfrm>
            <a:off x="12725400" y="12420600"/>
            <a:ext cx="5943600" cy="1371600"/>
          </a:xfrm>
        </p:spPr>
        <p:txBody>
          <a:bodyPr/>
          <a:lstStyle/>
          <a:p>
            <a:pPr marL="0" indent="0">
              <a:buNone/>
            </a:pPr>
            <a:r>
              <a:rPr lang="en-US" dirty="0">
                <a:latin typeface="+mj-lt"/>
              </a:rPr>
              <a:t>To see all the references, please access the full paper published at: </a:t>
            </a:r>
            <a:r>
              <a:rPr lang="en-US" dirty="0">
                <a:latin typeface="+mj-lt"/>
                <a:hlinkClick r:id="rId2"/>
              </a:rPr>
              <a:t>http://dx.doi.org/10.9781/ijimai.2019.06.003</a:t>
            </a:r>
            <a:r>
              <a:rPr lang="en-US" dirty="0">
                <a:latin typeface="+mj-lt"/>
              </a:rPr>
              <a:t> </a:t>
            </a:r>
          </a:p>
        </p:txBody>
      </p:sp>
      <p:sp>
        <p:nvSpPr>
          <p:cNvPr id="28" name="Text Placeholder 27"/>
          <p:cNvSpPr>
            <a:spLocks noGrp="1"/>
          </p:cNvSpPr>
          <p:nvPr>
            <p:ph type="body" sz="quarter" idx="18"/>
          </p:nvPr>
        </p:nvSpPr>
        <p:spPr>
          <a:xfrm>
            <a:off x="6619503" y="11811000"/>
            <a:ext cx="5943600" cy="533400"/>
          </a:xfrm>
          <a:solidFill>
            <a:srgbClr val="C00000"/>
          </a:solidFill>
          <a:ln>
            <a:solidFill>
              <a:srgbClr val="C00000"/>
            </a:solidFill>
          </a:ln>
        </p:spPr>
        <p:txBody>
          <a:bodyPr/>
          <a:lstStyle/>
          <a:p>
            <a:r>
              <a:rPr lang="en-US" dirty="0"/>
              <a:t>Conclusion</a:t>
            </a:r>
          </a:p>
        </p:txBody>
      </p:sp>
      <p:sp>
        <p:nvSpPr>
          <p:cNvPr id="29" name="Text Placeholder 28"/>
          <p:cNvSpPr>
            <a:spLocks noGrp="1"/>
          </p:cNvSpPr>
          <p:nvPr>
            <p:ph type="body" sz="quarter" idx="19"/>
          </p:nvPr>
        </p:nvSpPr>
        <p:spPr>
          <a:xfrm>
            <a:off x="6639297" y="12514360"/>
            <a:ext cx="5943600" cy="3657600"/>
          </a:xfrm>
        </p:spPr>
        <p:txBody>
          <a:bodyPr/>
          <a:lstStyle/>
          <a:p>
            <a:pPr marL="0" indent="0" algn="just">
              <a:buNone/>
            </a:pPr>
            <a:r>
              <a:rPr lang="en-GB" dirty="0">
                <a:latin typeface="+mj-lt"/>
              </a:rPr>
              <a:t>In the context that there are many disoriented companies on how to adapt their classic conceptual architectures and take advantage of the great potential of this immense volume of data, this work proposes a conceptual Big Data Science Cloud Architecture, that aims to set the foundational building blocks for a modern MO organisation, capable to support Data and AI use cases and provide the flexibility necessary to add or remove capabilities according to market needs.</a:t>
            </a:r>
          </a:p>
          <a:p>
            <a:pPr marL="0" indent="0" algn="just">
              <a:buNone/>
            </a:pPr>
            <a:r>
              <a:rPr lang="en-GB" dirty="0">
                <a:latin typeface="+mj-lt"/>
              </a:rPr>
              <a:t>Companies that adopt the proposed formal framework will bring</a:t>
            </a:r>
          </a:p>
          <a:p>
            <a:pPr marL="0" indent="0" algn="just">
              <a:buNone/>
            </a:pPr>
            <a:r>
              <a:rPr lang="en-GB" dirty="0">
                <a:latin typeface="+mj-lt"/>
              </a:rPr>
              <a:t>agility and many possibilities to get new marketing insights and to innovate and create new P/S individually adapted to the needs of each of its customers.</a:t>
            </a:r>
            <a:endParaRPr lang="en-US" dirty="0">
              <a:latin typeface="+mj-lt"/>
            </a:endParaRPr>
          </a:p>
        </p:txBody>
      </p:sp>
      <p:sp>
        <p:nvSpPr>
          <p:cNvPr id="30" name="Text Placeholder 29"/>
          <p:cNvSpPr>
            <a:spLocks noGrp="1"/>
          </p:cNvSpPr>
          <p:nvPr>
            <p:ph type="body" sz="quarter" idx="20"/>
          </p:nvPr>
        </p:nvSpPr>
        <p:spPr>
          <a:xfrm>
            <a:off x="12769931" y="11811000"/>
            <a:ext cx="5943600" cy="533400"/>
          </a:xfrm>
          <a:solidFill>
            <a:srgbClr val="C00000"/>
          </a:solidFill>
          <a:ln>
            <a:solidFill>
              <a:srgbClr val="C00000"/>
            </a:solidFill>
          </a:ln>
        </p:spPr>
        <p:txBody>
          <a:bodyPr/>
          <a:lstStyle/>
          <a:p>
            <a:r>
              <a:rPr lang="en-US" dirty="0"/>
              <a:t>References</a:t>
            </a:r>
          </a:p>
        </p:txBody>
      </p:sp>
      <p:sp>
        <p:nvSpPr>
          <p:cNvPr id="31" name="Text Placeholder 30"/>
          <p:cNvSpPr>
            <a:spLocks noGrp="1"/>
          </p:cNvSpPr>
          <p:nvPr>
            <p:ph type="body" sz="quarter" idx="21"/>
          </p:nvPr>
        </p:nvSpPr>
        <p:spPr>
          <a:xfrm>
            <a:off x="6629400" y="2819400"/>
            <a:ext cx="12281064" cy="8686800"/>
          </a:xfrm>
        </p:spPr>
        <p:txBody>
          <a:bodyPr/>
          <a:lstStyle/>
          <a:p>
            <a:pPr algn="just"/>
            <a:r>
              <a:rPr lang="en-GB" dirty="0">
                <a:latin typeface="+mj-lt"/>
              </a:rPr>
              <a:t>It is proposed a new formal framework for companies that want to adapt to a Big Data MO strategy. For this purpose, the formal framework, presented in this paper, is redefined by adding the necessary components. The new proposed framework can be seen in the figure below.</a:t>
            </a:r>
            <a:endParaRPr lang="en-US" dirty="0">
              <a:latin typeface="+mj-lt"/>
            </a:endParaRPr>
          </a:p>
        </p:txBody>
      </p:sp>
      <p:pic>
        <p:nvPicPr>
          <p:cNvPr id="9" name="Picture Placeholder 8" descr="A picture containing table&#10;&#10;Description automatically generated">
            <a:extLst>
              <a:ext uri="{FF2B5EF4-FFF2-40B4-BE49-F238E27FC236}">
                <a16:creationId xmlns:a16="http://schemas.microsoft.com/office/drawing/2014/main" id="{7E42E704-F854-43FF-9528-06B4BADE1E55}"/>
              </a:ext>
            </a:extLst>
          </p:cNvPr>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l="7250" r="7250"/>
          <a:stretch>
            <a:fillRect/>
          </a:stretch>
        </p:blipFill>
        <p:spPr/>
      </p:pic>
      <p:pic>
        <p:nvPicPr>
          <p:cNvPr id="11" name="Picture Placeholder 10" descr="A picture containing clock, room&#10;&#10;Description automatically generated">
            <a:extLst>
              <a:ext uri="{FF2B5EF4-FFF2-40B4-BE49-F238E27FC236}">
                <a16:creationId xmlns:a16="http://schemas.microsoft.com/office/drawing/2014/main" id="{87629A2D-9125-4890-B63B-F62616CB975B}"/>
              </a:ext>
            </a:extLst>
          </p:cNvPr>
          <p:cNvPicPr>
            <a:picLocks noGrp="1" noChangeAspect="1"/>
          </p:cNvPicPr>
          <p:nvPr>
            <p:ph type="pic" sz="quarter" idx="23"/>
          </p:nvPr>
        </p:nvPicPr>
        <p:blipFill>
          <a:blip r:embed="rId4">
            <a:extLst>
              <a:ext uri="{28A0092B-C50C-407E-A947-70E740481C1C}">
                <a14:useLocalDpi xmlns:a14="http://schemas.microsoft.com/office/drawing/2010/main" val="0"/>
              </a:ext>
            </a:extLst>
          </a:blip>
          <a:srcRect t="5357" b="5357"/>
          <a:stretch>
            <a:fillRect/>
          </a:stretch>
        </p:blipFill>
        <p:spPr/>
      </p:pic>
      <p:sp>
        <p:nvSpPr>
          <p:cNvPr id="36" name="Text Placeholder 29">
            <a:extLst>
              <a:ext uri="{FF2B5EF4-FFF2-40B4-BE49-F238E27FC236}">
                <a16:creationId xmlns:a16="http://schemas.microsoft.com/office/drawing/2014/main" id="{C3668BC6-01EC-4C59-AD65-AEDE03F486A2}"/>
              </a:ext>
            </a:extLst>
          </p:cNvPr>
          <p:cNvSpPr txBox="1">
            <a:spLocks/>
          </p:cNvSpPr>
          <p:nvPr/>
        </p:nvSpPr>
        <p:spPr>
          <a:xfrm>
            <a:off x="12725400" y="13639800"/>
            <a:ext cx="5943600" cy="533400"/>
          </a:xfrm>
          <a:prstGeom prst="rect">
            <a:avLst/>
          </a:prstGeom>
          <a:solidFill>
            <a:srgbClr val="C00000"/>
          </a:solidFill>
          <a:ln>
            <a:solidFill>
              <a:srgbClr val="C00000"/>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a:t>Acknowledgment</a:t>
            </a:r>
            <a:endParaRPr lang="en-US" dirty="0"/>
          </a:p>
        </p:txBody>
      </p:sp>
      <p:sp>
        <p:nvSpPr>
          <p:cNvPr id="37" name="Text Placeholder 26">
            <a:extLst>
              <a:ext uri="{FF2B5EF4-FFF2-40B4-BE49-F238E27FC236}">
                <a16:creationId xmlns:a16="http://schemas.microsoft.com/office/drawing/2014/main" id="{9128FFDB-7619-4840-8085-13E688886ED2}"/>
              </a:ext>
            </a:extLst>
          </p:cNvPr>
          <p:cNvSpPr txBox="1">
            <a:spLocks/>
          </p:cNvSpPr>
          <p:nvPr/>
        </p:nvSpPr>
        <p:spPr>
          <a:xfrm>
            <a:off x="12713264" y="14376662"/>
            <a:ext cx="5943600" cy="1371600"/>
          </a:xfrm>
          <a:prstGeom prst="rect">
            <a:avLst/>
          </a:prstGeom>
        </p:spPr>
        <p:txBody>
          <a:bodyPr vert="horz"/>
          <a:lstStyle>
            <a:lvl1pPr marL="764153" indent="-764153"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0" indent="0" algn="just">
              <a:buFont typeface="Arial" pitchFamily="34" charset="0"/>
              <a:buNone/>
            </a:pPr>
            <a:r>
              <a:rPr lang="en-GB" dirty="0">
                <a:latin typeface="+mj-lt"/>
              </a:rPr>
              <a:t>This paper has been elaborated with the financing of FEDER funds in the Spanish National research project TIN2016-75850-R from Spanish Department for Economy and Competitiveness.</a:t>
            </a:r>
            <a:endParaRPr lang="en-US" dirty="0">
              <a:latin typeface="+mj-lt"/>
            </a:endParaRPr>
          </a:p>
        </p:txBody>
      </p:sp>
      <p:pic>
        <p:nvPicPr>
          <p:cNvPr id="13" name="Picture 12">
            <a:extLst>
              <a:ext uri="{FF2B5EF4-FFF2-40B4-BE49-F238E27FC236}">
                <a16:creationId xmlns:a16="http://schemas.microsoft.com/office/drawing/2014/main" id="{DBDA9C97-60EA-40E8-8293-54B5E497E59A}"/>
              </a:ext>
            </a:extLst>
          </p:cNvPr>
          <p:cNvPicPr>
            <a:picLocks noChangeAspect="1"/>
          </p:cNvPicPr>
          <p:nvPr/>
        </p:nvPicPr>
        <p:blipFill>
          <a:blip r:embed="rId5"/>
          <a:stretch>
            <a:fillRect/>
          </a:stretch>
        </p:blipFill>
        <p:spPr>
          <a:xfrm>
            <a:off x="7581900" y="3771900"/>
            <a:ext cx="10477500" cy="7696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TotalTime>
  <Words>717</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Data and Artificial Intelligence Strategy: A Conceptual Enterprise Big Data Cloud Architecture to Enable Market-Oriented Organisations  Caio Moreno [1] ; Ramón Alberto Carrasco [1] ; Enrique Herrera-Viedma [2] [1] Universidad Complutense de Madrid  [2] Universidad de Granada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Caio Moreno</cp:lastModifiedBy>
  <cp:revision>38</cp:revision>
  <dcterms:created xsi:type="dcterms:W3CDTF">2013-01-28T22:40:39Z</dcterms:created>
  <dcterms:modified xsi:type="dcterms:W3CDTF">2020-09-17T17:14:27Z</dcterms:modified>
</cp:coreProperties>
</file>