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1" r:id="rId7"/>
    <p:sldId id="286" r:id="rId8"/>
    <p:sldId id="284" r:id="rId9"/>
    <p:sldId id="285" r:id="rId10"/>
    <p:sldId id="287" r:id="rId11"/>
    <p:sldId id="288" r:id="rId12"/>
    <p:sldId id="289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8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4F2CC6-A235-4346-8389-41A9E91BCDC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54A550-1252-1682-72F6-2B8E22B66E5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 descr="A group of white numbers">
                <a:extLst>
                  <a:ext uri="{FF2B5EF4-FFF2-40B4-BE49-F238E27FC236}">
                    <a16:creationId xmlns:a16="http://schemas.microsoft.com/office/drawing/2014/main" id="{391267CC-52AC-1F30-8268-C41C7E5C1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small dots&#10;&#10;Description automatically generated">
                <a:extLst>
                  <a:ext uri="{FF2B5EF4-FFF2-40B4-BE49-F238E27FC236}">
                    <a16:creationId xmlns:a16="http://schemas.microsoft.com/office/drawing/2014/main" id="{43C53A11-7645-9F36-DFEB-8821AE17C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86000"/>
              </a:blip>
              <a:stretch>
                <a:fillRect/>
              </a:stretch>
            </p:blipFill>
            <p:spPr>
              <a:xfrm>
                <a:off x="5848283" y="1320800"/>
                <a:ext cx="5956049" cy="395351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0AEBEA-491D-1FFE-6E92-66B2B532E87D}"/>
                </a:ext>
              </a:extLst>
            </p:cNvPr>
            <p:cNvSpPr txBox="1"/>
            <p:nvPr/>
          </p:nvSpPr>
          <p:spPr>
            <a:xfrm>
              <a:off x="5943600" y="1463040"/>
              <a:ext cx="5811520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500" b="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erdana"/>
                </a:rPr>
                <a:t>Sparse Matrices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4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FCA-BA3E-EF5B-CF54-53956823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7996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  <a:effectLst/>
              </a:rPr>
              <a:t>IRREGULAR SPARSE MATRICES/NON-REGULAR SPARSE MATRICES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94BA-4A27-A9FF-B5BF-AB19E323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The irregular sparse matrices are the ones that behave an irregular or unstructured pattern of occurrences of non-zero elements.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9B78E-CD1F-E434-37B0-F10015C5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37" y="3136671"/>
            <a:ext cx="6046523" cy="3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A220-98D8-F7E2-3702-F26368B9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877828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01D623-86CF-2BA8-D320-7703DF79D600}"/>
              </a:ext>
            </a:extLst>
          </p:cNvPr>
          <p:cNvSpPr txBox="1"/>
          <p:nvPr/>
        </p:nvSpPr>
        <p:spPr>
          <a:xfrm>
            <a:off x="2098842" y="636871"/>
            <a:ext cx="875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PRESENTAION INCLUDES</a:t>
            </a:r>
            <a:endParaRPr lang="en-IN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E6557-86D3-3C63-802F-D431BEC4578A}"/>
              </a:ext>
            </a:extLst>
          </p:cNvPr>
          <p:cNvSpPr txBox="1"/>
          <p:nvPr/>
        </p:nvSpPr>
        <p:spPr>
          <a:xfrm>
            <a:off x="3269114" y="2595135"/>
            <a:ext cx="6038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dirty="0"/>
              <a:t>MEANING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dirty="0"/>
              <a:t>EXAMPLES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742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95" y="9144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ARE SPARSE MATRICES?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240F-2102-5721-01A0-1B996DB3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5600"/>
            <a:ext cx="10353762" cy="4572000"/>
          </a:xfrm>
        </p:spPr>
        <p:txBody>
          <a:bodyPr>
            <a:normAutofit/>
          </a:bodyPr>
          <a:lstStyle/>
          <a:p>
            <a:pPr marL="36900" indent="0" algn="l" rtl="0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A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matrix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 is a two-dimensional data object made of m rows and n columns, therefore having total m x n values. If most of the elements of the matrix have 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0 value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, then it is called a sparse matrix.</a:t>
            </a:r>
          </a:p>
          <a:p>
            <a:pPr marL="36900" indent="0" algn="l" rtl="0" fontAlgn="base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36900" indent="0" algn="l" rtl="0" fontAlgn="base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Why to use Sparse Matrix instead of simple matrix ?</a:t>
            </a:r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FFF00"/>
                </a:solidFill>
                <a:effectLst/>
                <a:latin typeface="Nunito" panose="020F0502020204030204" pitchFamily="2" charset="0"/>
              </a:rPr>
              <a:t>Storage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 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There are lesser non-zero elements than zeros and thus lesser memory can be used to store only those elements.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FFF00"/>
                </a:solidFill>
                <a:effectLst/>
                <a:latin typeface="Nunito" panose="020F0502020204030204" pitchFamily="2" charset="0"/>
              </a:rPr>
              <a:t>Computing time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 Computing time can be saved by logically designing a data structure traversing only non-zero elements..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74CEF2-A752-8816-95BF-A9715D1C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34854"/>
              </p:ext>
            </p:extLst>
          </p:nvPr>
        </p:nvGraphicFramePr>
        <p:xfrm>
          <a:off x="6920564" y="1046924"/>
          <a:ext cx="4504623" cy="423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41">
                  <a:extLst>
                    <a:ext uri="{9D8B030D-6E8A-4147-A177-3AD203B41FA5}">
                      <a16:colId xmlns:a16="http://schemas.microsoft.com/office/drawing/2014/main" val="763304135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1851815723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1769091695"/>
                    </a:ext>
                  </a:extLst>
                </a:gridCol>
              </a:tblGrid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7811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24722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375925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28262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22222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658291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4298"/>
                  </a:ext>
                </a:extLst>
              </a:tr>
              <a:tr h="5296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1780"/>
                  </a:ext>
                </a:extLst>
              </a:tr>
            </a:tbl>
          </a:graphicData>
        </a:graphic>
      </p:graphicFrame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CCACBF23-40BE-3EAA-F922-BBD38162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8" y="1741003"/>
            <a:ext cx="3947826" cy="30042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D7C413-8FC5-BFCE-69E5-3D74573A1A5B}"/>
              </a:ext>
            </a:extLst>
          </p:cNvPr>
          <p:cNvSpPr/>
          <p:nvPr/>
        </p:nvSpPr>
        <p:spPr>
          <a:xfrm>
            <a:off x="5072514" y="3022332"/>
            <a:ext cx="1414913" cy="789271"/>
          </a:xfrm>
          <a:prstGeom prst="rightArrow">
            <a:avLst>
              <a:gd name="adj1" fmla="val 40244"/>
              <a:gd name="adj2" fmla="val 79268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5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AFE-1246-3FBE-0D72-A3382295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1760"/>
            <a:ext cx="10353762" cy="1257300"/>
          </a:xfrm>
        </p:spPr>
        <p:txBody>
          <a:bodyPr/>
          <a:lstStyle/>
          <a:p>
            <a:r>
              <a:rPr lang="en-US" dirty="0"/>
              <a:t>TYPES OF SPARSE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EB8E-8C0C-DD41-F06D-CFACB87A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9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>
                <a:solidFill>
                  <a:srgbClr val="FFFF00"/>
                </a:solidFill>
                <a:effectLst/>
              </a:rPr>
              <a:t>REGULAR SPARSE MATRICES</a:t>
            </a:r>
            <a:r>
              <a:rPr lang="en-US" sz="2800" dirty="0">
                <a:solidFill>
                  <a:schemeClr val="tx1"/>
                </a:solidFill>
                <a:effectLst/>
              </a:rPr>
              <a:t>:- 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inter-regular"/>
              </a:rPr>
              <a:t>A regular sparse matri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inter-bold"/>
              </a:rPr>
              <a:t>x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inter-regular"/>
              </a:rPr>
              <a:t> is a square matrix with a well-defined sparsity pattern, i.e., non-zero elements occur in a well-defined pattern.</a:t>
            </a:r>
            <a:endParaRPr lang="en-US" sz="2600" dirty="0">
              <a:solidFill>
                <a:schemeClr val="tx1"/>
              </a:solidFill>
              <a:effectLst/>
            </a:endParaRPr>
          </a:p>
          <a:p>
            <a:pPr>
              <a:buSzPct val="9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>
                <a:solidFill>
                  <a:srgbClr val="FFFF00"/>
                </a:solidFill>
                <a:effectLst/>
              </a:rPr>
              <a:t>IRREGULAR SPARSE MATRICES/NON-REGULAR SPARSE MATRICES</a:t>
            </a:r>
            <a:r>
              <a:rPr lang="en-US" sz="2400" dirty="0">
                <a:solidFill>
                  <a:schemeClr val="tx1"/>
                </a:solidFill>
                <a:effectLst/>
              </a:rPr>
              <a:t>:- 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inter-regular"/>
              </a:rPr>
              <a:t>The irregular sparse matrices are the ones that behave an irregular or unstructured pattern of occurrences of non-zero elements.</a:t>
            </a:r>
            <a:endParaRPr lang="en-IN" sz="26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99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DB9-A3A2-F133-AE4A-07F994A4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8" y="157213"/>
            <a:ext cx="10353762" cy="1257300"/>
          </a:xfrm>
        </p:spPr>
        <p:txBody>
          <a:bodyPr/>
          <a:lstStyle/>
          <a:p>
            <a:r>
              <a:rPr lang="en-US" dirty="0"/>
              <a:t>Regular spar matrices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E4BD-5B36-DF18-00FE-F3285F41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4422"/>
            <a:ext cx="11011906" cy="46105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 regular sparse matri</a:t>
            </a:r>
            <a:r>
              <a:rPr lang="en-US" b="1" i="0" dirty="0">
                <a:solidFill>
                  <a:schemeClr val="tx1"/>
                </a:solidFill>
                <a:effectLst/>
                <a:latin typeface="inter-bold"/>
              </a:rPr>
              <a:t>x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is a square matrix with a well-defined sparsity pattern, i.e., non-zero elements occur in a well-defined pattern. The various types of regular sparse matrices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00"/>
                </a:solidFill>
                <a:effectLst/>
                <a:latin typeface="inter-regular"/>
              </a:rPr>
              <a:t>Lower triangular regular sparse matrices-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 Lower regular sparse matrix is the one where all elements above the main diagonal are zero</a:t>
            </a:r>
            <a:endParaRPr lang="en-IN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00"/>
                </a:solidFill>
                <a:effectLst/>
                <a:latin typeface="inter-regular"/>
              </a:rPr>
              <a:t>Upper triangular regular sparse matrices-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The Upper triangular regular sparse matrix is where all the elements below the main diagonal are zero</a:t>
            </a:r>
            <a:endParaRPr lang="en-IN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00"/>
                </a:solidFill>
                <a:effectLst/>
                <a:latin typeface="inter-regular"/>
              </a:rPr>
              <a:t>Tri-diagonal regular sparse matrices-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The tridiagonal regular sparse matrix where all non-zero elements lie on one of the three diagonals, the main diagonal above and below.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8C31-56CE-6348-78C6-9C59C41B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70" y="0"/>
            <a:ext cx="10353762" cy="12573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Lower triangular regular sparse matrices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B8420-AE08-5E2B-276C-89350A1DC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6" y="1962295"/>
            <a:ext cx="3433366" cy="34952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1ADFC-69A2-D2A9-5163-83DA844F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9" y="2003333"/>
            <a:ext cx="6473772" cy="3255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CC5699-435B-AC35-0F1E-20D55D528BDA}"/>
              </a:ext>
            </a:extLst>
          </p:cNvPr>
          <p:cNvSpPr/>
          <p:nvPr/>
        </p:nvSpPr>
        <p:spPr>
          <a:xfrm>
            <a:off x="4042610" y="3339966"/>
            <a:ext cx="978408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4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674-7C19-0CA4-2CBD-C241D1BD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128337"/>
            <a:ext cx="10353762" cy="12573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Upper triangular regular sparse matrices-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483A3-8A98-6EA2-4AC5-7EAE8807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78" y="1939470"/>
            <a:ext cx="3111260" cy="3822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973E0-4BC7-5B5B-03D8-EDE6A480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16" y="1967327"/>
            <a:ext cx="5448823" cy="38475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37C6-4881-D27B-7C5C-A93E8C88F23E}"/>
              </a:ext>
            </a:extLst>
          </p:cNvPr>
          <p:cNvSpPr/>
          <p:nvPr/>
        </p:nvSpPr>
        <p:spPr>
          <a:xfrm>
            <a:off x="4427621" y="3224462"/>
            <a:ext cx="1328286" cy="875900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5BF-9FAE-5B51-9AAD-E4B04D53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70586"/>
            <a:ext cx="10353762" cy="12573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inter-regular"/>
              </a:rPr>
              <a:t>Tri-diagonal regular sparse matrices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60D2F-E95C-1C51-DD6F-D9BC4054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96" y="1922796"/>
            <a:ext cx="3236773" cy="3650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7DD77-CBC6-44F0-559B-0C23F9D5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09" y="2150207"/>
            <a:ext cx="5710306" cy="31340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6BE0F3-CD0D-8F64-5E93-D198FE1B6EE3}"/>
              </a:ext>
            </a:extLst>
          </p:cNvPr>
          <p:cNvSpPr/>
          <p:nvPr/>
        </p:nvSpPr>
        <p:spPr>
          <a:xfrm>
            <a:off x="4302491" y="3176337"/>
            <a:ext cx="1318662" cy="856648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1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{FAF3ED07-8005-4BA7-9661-CC935AC6E525}tf11665031_win32</Template>
  <TotalTime>66</TotalTime>
  <Words>345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Nova</vt:lpstr>
      <vt:lpstr>Arial Nova Light</vt:lpstr>
      <vt:lpstr>erdana</vt:lpstr>
      <vt:lpstr>inter-bold</vt:lpstr>
      <vt:lpstr>inter-regular</vt:lpstr>
      <vt:lpstr>Nunito</vt:lpstr>
      <vt:lpstr>Wingdings</vt:lpstr>
      <vt:lpstr>Wingdings 2</vt:lpstr>
      <vt:lpstr>SlateVTI</vt:lpstr>
      <vt:lpstr>PowerPoint Presentation</vt:lpstr>
      <vt:lpstr>PowerPoint Presentation</vt:lpstr>
      <vt:lpstr>WHAT ARE SPARSE MATRICES?</vt:lpstr>
      <vt:lpstr>PowerPoint Presentation</vt:lpstr>
      <vt:lpstr>TYPES OF SPARSE MATRICES</vt:lpstr>
      <vt:lpstr>Regular spar matrices</vt:lpstr>
      <vt:lpstr>Lower triangular regular sparse matrices</vt:lpstr>
      <vt:lpstr>Upper triangular regular sparse matrices-</vt:lpstr>
      <vt:lpstr>Tri-diagonal regular sparse matrices</vt:lpstr>
      <vt:lpstr>IRREGULAR SPARSE MATRICES/NON-REGULAR SPARSE 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sharma</dc:creator>
  <cp:lastModifiedBy>mohit sharma</cp:lastModifiedBy>
  <cp:revision>1</cp:revision>
  <dcterms:created xsi:type="dcterms:W3CDTF">2024-02-11T19:15:22Z</dcterms:created>
  <dcterms:modified xsi:type="dcterms:W3CDTF">2024-02-11T20:22:01Z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