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5" r:id="rId8"/>
    <p:sldId id="259" r:id="rId9"/>
    <p:sldId id="268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b="1" dirty="0"/>
              <a:t>Projekt i implementacja systemu informatycznego, wspomagającego trwałe zapamiętywanie obcojęzycznego słownictwa, z wykorzystaniem teorii krzywej zapominania Hermanna Ebbinghausa</a:t>
            </a:r>
            <a:endParaRPr lang="pl-PL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90989"/>
            <a:ext cx="8915399" cy="1126283"/>
          </a:xfrm>
        </p:spPr>
        <p:txBody>
          <a:bodyPr/>
          <a:lstStyle/>
          <a:p>
            <a:r>
              <a:rPr lang="en-GB" dirty="0" err="1" smtClean="0"/>
              <a:t>Autor</a:t>
            </a:r>
            <a:r>
              <a:rPr lang="en-GB" dirty="0" smtClean="0"/>
              <a:t>: Robert </a:t>
            </a:r>
            <a:r>
              <a:rPr lang="en-GB" dirty="0" err="1" smtClean="0"/>
              <a:t>Górski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32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Implementacja</a:t>
            </a:r>
            <a:r>
              <a:rPr lang="en-GB" dirty="0" smtClean="0"/>
              <a:t> – </a:t>
            </a:r>
            <a:r>
              <a:rPr lang="en-GB" dirty="0" err="1" smtClean="0"/>
              <a:t>zmiany</a:t>
            </a:r>
            <a:r>
              <a:rPr lang="en-GB" dirty="0" smtClean="0"/>
              <a:t> </a:t>
            </a:r>
            <a:r>
              <a:rPr lang="en-GB" dirty="0" err="1" smtClean="0"/>
              <a:t>założeń</a:t>
            </a:r>
            <a:r>
              <a:rPr lang="en-GB" dirty="0" smtClean="0"/>
              <a:t>, </a:t>
            </a:r>
            <a:r>
              <a:rPr lang="en-GB" dirty="0" err="1" smtClean="0"/>
              <a:t>ostateczne</a:t>
            </a:r>
            <a:r>
              <a:rPr lang="en-GB" dirty="0" smtClean="0"/>
              <a:t> </a:t>
            </a:r>
            <a:r>
              <a:rPr lang="en-GB" dirty="0" err="1" smtClean="0"/>
              <a:t>decyzje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Wpływ</a:t>
            </a:r>
            <a:r>
              <a:rPr lang="en-GB" sz="2400" dirty="0"/>
              <a:t> </a:t>
            </a:r>
            <a:r>
              <a:rPr lang="en-GB" sz="2400" dirty="0" err="1"/>
              <a:t>wyboru</a:t>
            </a:r>
            <a:r>
              <a:rPr lang="en-GB" sz="2400" dirty="0"/>
              <a:t> </a:t>
            </a:r>
            <a:r>
              <a:rPr lang="en-GB" sz="2400" dirty="0" err="1"/>
              <a:t>warstwy</a:t>
            </a:r>
            <a:r>
              <a:rPr lang="en-GB" sz="2400" dirty="0"/>
              <a:t> </a:t>
            </a:r>
            <a:r>
              <a:rPr lang="en-GB" sz="2400" dirty="0" err="1"/>
              <a:t>wizualnej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całość</a:t>
            </a:r>
            <a:r>
              <a:rPr lang="en-GB" sz="2400" dirty="0"/>
              <a:t> </a:t>
            </a:r>
            <a:r>
              <a:rPr lang="en-GB" sz="2400" dirty="0" err="1" smtClean="0"/>
              <a:t>projektu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err="1"/>
              <a:t>Zmiana</a:t>
            </a:r>
            <a:r>
              <a:rPr lang="en-GB" sz="2400" dirty="0"/>
              <a:t> </a:t>
            </a:r>
            <a:r>
              <a:rPr lang="en-GB" sz="2400" dirty="0" err="1"/>
              <a:t>formy</a:t>
            </a:r>
            <a:r>
              <a:rPr lang="en-GB" sz="2400" dirty="0"/>
              <a:t> </a:t>
            </a:r>
            <a:r>
              <a:rPr lang="en-GB" sz="2400" dirty="0" err="1"/>
              <a:t>autoryzacji</a:t>
            </a:r>
            <a:endParaRPr lang="en-GB" sz="24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9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Podsumowanie</a:t>
            </a:r>
            <a:r>
              <a:rPr lang="en-GB" dirty="0" smtClean="0"/>
              <a:t> – </a:t>
            </a:r>
            <a:r>
              <a:rPr lang="en-GB" dirty="0" err="1" smtClean="0"/>
              <a:t>osiągnięte</a:t>
            </a:r>
            <a:r>
              <a:rPr lang="en-GB" dirty="0" smtClean="0"/>
              <a:t> </a:t>
            </a:r>
            <a:r>
              <a:rPr lang="en-GB" dirty="0" err="1" smtClean="0"/>
              <a:t>rezultaty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Realizacja</a:t>
            </a:r>
            <a:r>
              <a:rPr lang="en-GB" sz="2400" dirty="0" smtClean="0"/>
              <a:t> </a:t>
            </a:r>
            <a:r>
              <a:rPr lang="en-GB" sz="2400" dirty="0" err="1" smtClean="0"/>
              <a:t>logiki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Dostosowanie</a:t>
            </a:r>
            <a:r>
              <a:rPr lang="en-GB" sz="2400" dirty="0" smtClean="0"/>
              <a:t> </a:t>
            </a:r>
            <a:r>
              <a:rPr lang="en-GB" sz="2400" dirty="0" err="1" smtClean="0"/>
              <a:t>warstwy</a:t>
            </a:r>
            <a:r>
              <a:rPr lang="en-GB" sz="2400" dirty="0" smtClean="0"/>
              <a:t> front-</a:t>
            </a:r>
            <a:r>
              <a:rPr lang="en-GB" sz="2400" dirty="0" err="1" smtClean="0"/>
              <a:t>endowej</a:t>
            </a:r>
            <a:r>
              <a:rPr lang="en-GB" sz="2400" dirty="0" smtClean="0"/>
              <a:t> do </a:t>
            </a:r>
            <a:r>
              <a:rPr lang="en-GB" sz="2400" dirty="0" err="1" smtClean="0"/>
              <a:t>wymogów</a:t>
            </a:r>
            <a:r>
              <a:rPr lang="en-GB" sz="2400" dirty="0" smtClean="0"/>
              <a:t> </a:t>
            </a:r>
            <a:r>
              <a:rPr lang="en-GB" sz="2400" dirty="0" err="1" smtClean="0"/>
              <a:t>technologii</a:t>
            </a:r>
            <a:r>
              <a:rPr lang="en-GB" sz="2400" dirty="0" smtClean="0"/>
              <a:t> </a:t>
            </a:r>
            <a:r>
              <a:rPr lang="en-GB" sz="2400" dirty="0" err="1" smtClean="0"/>
              <a:t>webowych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Testowanie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działania</a:t>
            </a:r>
            <a:r>
              <a:rPr lang="en-GB" sz="2400" dirty="0" smtClean="0"/>
              <a:t> </a:t>
            </a:r>
            <a:r>
              <a:rPr lang="en-GB" sz="2400" dirty="0" err="1" smtClean="0"/>
              <a:t>programu</a:t>
            </a:r>
            <a:endParaRPr lang="en-GB" sz="24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48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Wnioski</a:t>
            </a:r>
            <a:r>
              <a:rPr lang="en-GB" dirty="0" smtClean="0"/>
              <a:t> 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perspektywy</a:t>
            </a:r>
            <a:r>
              <a:rPr lang="en-GB" dirty="0" smtClean="0"/>
              <a:t> </a:t>
            </a:r>
            <a:r>
              <a:rPr lang="en-GB" dirty="0" err="1" smtClean="0"/>
              <a:t>rozwoju</a:t>
            </a:r>
            <a:r>
              <a:rPr lang="en-GB" dirty="0" smtClean="0"/>
              <a:t> </a:t>
            </a:r>
            <a:r>
              <a:rPr lang="en-GB" dirty="0" err="1" smtClean="0"/>
              <a:t>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Przyczyny</a:t>
            </a:r>
            <a:r>
              <a:rPr lang="en-GB" sz="2400" dirty="0" smtClean="0"/>
              <a:t> </a:t>
            </a:r>
            <a:r>
              <a:rPr lang="en-GB" sz="2400" dirty="0" err="1" smtClean="0"/>
              <a:t>rozbieżności</a:t>
            </a:r>
            <a:r>
              <a:rPr lang="en-GB" sz="2400" dirty="0" smtClean="0"/>
              <a:t> z </a:t>
            </a:r>
            <a:r>
              <a:rPr lang="en-GB" sz="2400" dirty="0" err="1" smtClean="0"/>
              <a:t>zaplanowanym</a:t>
            </a:r>
            <a:r>
              <a:rPr lang="en-GB" sz="2400" dirty="0" smtClean="0"/>
              <a:t> </a:t>
            </a:r>
            <a:r>
              <a:rPr lang="en-GB" sz="2400" dirty="0" err="1" smtClean="0"/>
              <a:t>zestawem</a:t>
            </a:r>
            <a:r>
              <a:rPr lang="en-GB" sz="2400" dirty="0" smtClean="0"/>
              <a:t> </a:t>
            </a:r>
            <a:r>
              <a:rPr lang="en-GB" sz="2400" dirty="0" err="1" smtClean="0"/>
              <a:t>funkcjonalności</a:t>
            </a:r>
            <a:endParaRPr lang="en-GB" sz="2400" dirty="0" smtClean="0"/>
          </a:p>
          <a:p>
            <a:pPr lvl="2"/>
            <a:r>
              <a:rPr lang="en-GB" sz="2200" dirty="0" err="1" smtClean="0"/>
              <a:t>Wybór</a:t>
            </a:r>
            <a:r>
              <a:rPr lang="en-GB" sz="2200" dirty="0" smtClean="0"/>
              <a:t> </a:t>
            </a:r>
            <a:r>
              <a:rPr lang="en-GB" sz="2200" dirty="0" err="1" smtClean="0"/>
              <a:t>technologii</a:t>
            </a:r>
            <a:r>
              <a:rPr lang="en-GB" sz="2200" dirty="0" smtClean="0"/>
              <a:t> a </a:t>
            </a:r>
            <a:r>
              <a:rPr lang="en-GB" sz="2200" dirty="0" err="1" smtClean="0"/>
              <a:t>realizacja</a:t>
            </a:r>
            <a:r>
              <a:rPr lang="en-GB" sz="2200" dirty="0" smtClean="0"/>
              <a:t> </a:t>
            </a:r>
            <a:r>
              <a:rPr lang="en-GB" sz="2200" dirty="0" err="1" smtClean="0"/>
              <a:t>założeń</a:t>
            </a:r>
            <a:endParaRPr lang="en-GB" sz="2200" dirty="0"/>
          </a:p>
          <a:p>
            <a:pPr lvl="2"/>
            <a:r>
              <a:rPr lang="en-GB" sz="2200" dirty="0" err="1" smtClean="0"/>
              <a:t>Ramy</a:t>
            </a:r>
            <a:r>
              <a:rPr lang="en-GB" sz="2200" dirty="0" smtClean="0"/>
              <a:t> </a:t>
            </a:r>
            <a:r>
              <a:rPr lang="en-GB" sz="2200" dirty="0" err="1" smtClean="0"/>
              <a:t>czasowe</a:t>
            </a:r>
            <a:r>
              <a:rPr lang="en-GB" sz="2200" dirty="0" smtClean="0"/>
              <a:t> </a:t>
            </a:r>
            <a:r>
              <a:rPr lang="en-GB" sz="2200" dirty="0" err="1" smtClean="0"/>
              <a:t>projektowania</a:t>
            </a:r>
            <a:r>
              <a:rPr lang="en-GB" sz="2200" dirty="0" smtClean="0"/>
              <a:t> </a:t>
            </a:r>
            <a:r>
              <a:rPr lang="en-GB" sz="2200" dirty="0" err="1" smtClean="0"/>
              <a:t>i</a:t>
            </a:r>
            <a:r>
              <a:rPr lang="en-GB" sz="2200" dirty="0" smtClean="0"/>
              <a:t> </a:t>
            </a:r>
            <a:r>
              <a:rPr lang="en-GB" sz="2200" dirty="0" err="1" smtClean="0"/>
              <a:t>implementacji</a:t>
            </a:r>
            <a:endParaRPr lang="en-GB" sz="2200" dirty="0" smtClean="0"/>
          </a:p>
          <a:p>
            <a:pPr lvl="2"/>
            <a:endParaRPr lang="en-GB" sz="2200" dirty="0" smtClean="0"/>
          </a:p>
          <a:p>
            <a:r>
              <a:rPr lang="en-GB" sz="2400" dirty="0" err="1" smtClean="0"/>
              <a:t>Zamierzone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działania</a:t>
            </a:r>
            <a:r>
              <a:rPr lang="en-GB" sz="2400" dirty="0" smtClean="0"/>
              <a:t> w </a:t>
            </a:r>
            <a:r>
              <a:rPr lang="en-GB" sz="2400" dirty="0" err="1" smtClean="0"/>
              <a:t>przyszłości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052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Cel</a:t>
            </a:r>
            <a:r>
              <a:rPr lang="en-GB" dirty="0" smtClean="0"/>
              <a:t> I </a:t>
            </a:r>
            <a:r>
              <a:rPr lang="en-GB" dirty="0" err="1" smtClean="0"/>
              <a:t>założenia</a:t>
            </a:r>
            <a:r>
              <a:rPr lang="en-GB" dirty="0" smtClean="0"/>
              <a:t> </a:t>
            </a:r>
            <a:r>
              <a:rPr lang="en-GB" dirty="0" err="1" smtClean="0"/>
              <a:t>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400" dirty="0" err="1" smtClean="0"/>
              <a:t>Osobista</a:t>
            </a:r>
            <a:r>
              <a:rPr lang="en-GB" sz="2400" dirty="0" smtClean="0"/>
              <a:t> </a:t>
            </a:r>
            <a:r>
              <a:rPr lang="en-GB" sz="2400" dirty="0" err="1" smtClean="0"/>
              <a:t>potrzeba</a:t>
            </a:r>
            <a:r>
              <a:rPr lang="en-GB" sz="2400" dirty="0" smtClean="0"/>
              <a:t> </a:t>
            </a:r>
            <a:r>
              <a:rPr lang="en-GB" sz="2400" dirty="0" err="1" smtClean="0"/>
              <a:t>jako</a:t>
            </a:r>
            <a:r>
              <a:rPr lang="en-GB" sz="2400" dirty="0" smtClean="0"/>
              <a:t> </a:t>
            </a:r>
            <a:r>
              <a:rPr lang="en-GB" sz="2400" dirty="0" err="1" smtClean="0"/>
              <a:t>motywacja</a:t>
            </a:r>
            <a:r>
              <a:rPr lang="en-GB" sz="2400" dirty="0" smtClean="0"/>
              <a:t> </a:t>
            </a:r>
            <a:r>
              <a:rPr lang="en-GB" sz="2400" dirty="0" err="1" smtClean="0"/>
              <a:t>podjęcia</a:t>
            </a:r>
            <a:r>
              <a:rPr lang="en-GB" sz="2400" dirty="0" smtClean="0"/>
              <a:t> </a:t>
            </a:r>
            <a:r>
              <a:rPr lang="en-GB" sz="2400" dirty="0" err="1" smtClean="0"/>
              <a:t>tematu</a:t>
            </a:r>
            <a:endParaRPr lang="en-GB" sz="2400" dirty="0" smtClean="0"/>
          </a:p>
          <a:p>
            <a:r>
              <a:rPr lang="en-GB" sz="2400" dirty="0" err="1"/>
              <a:t>Możliwości</a:t>
            </a:r>
            <a:r>
              <a:rPr lang="en-GB" sz="2400" dirty="0"/>
              <a:t> </a:t>
            </a:r>
            <a:r>
              <a:rPr lang="en-GB" sz="2400" dirty="0" err="1"/>
              <a:t>skutecznego</a:t>
            </a:r>
            <a:r>
              <a:rPr lang="en-GB" sz="2400" dirty="0"/>
              <a:t> </a:t>
            </a:r>
            <a:r>
              <a:rPr lang="en-GB" sz="2400" dirty="0" err="1"/>
              <a:t>wykorzystania</a:t>
            </a:r>
            <a:r>
              <a:rPr lang="en-GB" sz="2400" dirty="0"/>
              <a:t> </a:t>
            </a:r>
            <a:r>
              <a:rPr lang="en-GB" sz="2400" dirty="0" err="1"/>
              <a:t>technologii</a:t>
            </a:r>
            <a:r>
              <a:rPr lang="en-GB" sz="2400" dirty="0"/>
              <a:t> </a:t>
            </a:r>
            <a:r>
              <a:rPr lang="en-GB" sz="2400" dirty="0" err="1"/>
              <a:t>informatycznych</a:t>
            </a:r>
            <a:r>
              <a:rPr lang="en-GB" sz="2400" dirty="0"/>
              <a:t> w </a:t>
            </a:r>
            <a:r>
              <a:rPr lang="en-GB" sz="2400" dirty="0" err="1"/>
              <a:t>nauce</a:t>
            </a:r>
            <a:r>
              <a:rPr lang="en-GB" sz="2400" dirty="0"/>
              <a:t> </a:t>
            </a:r>
            <a:r>
              <a:rPr lang="en-GB" sz="2400" dirty="0" err="1"/>
              <a:t>pamięciowej</a:t>
            </a:r>
            <a:r>
              <a:rPr lang="en-GB" sz="2400" dirty="0"/>
              <a:t> </a:t>
            </a:r>
            <a:r>
              <a:rPr lang="en-GB" sz="2400" dirty="0" err="1"/>
              <a:t>języka</a:t>
            </a:r>
            <a:r>
              <a:rPr lang="en-GB" sz="2400" dirty="0"/>
              <a:t> </a:t>
            </a:r>
            <a:r>
              <a:rPr lang="en-GB" sz="2400" dirty="0" err="1" smtClean="0"/>
              <a:t>obcego</a:t>
            </a:r>
            <a:endParaRPr lang="en-GB" sz="2400" dirty="0" smtClean="0"/>
          </a:p>
          <a:p>
            <a:r>
              <a:rPr lang="en-GB" sz="2400" dirty="0" err="1" smtClean="0"/>
              <a:t>Aplikacja</a:t>
            </a:r>
            <a:r>
              <a:rPr lang="en-GB" sz="2400" dirty="0" smtClean="0"/>
              <a:t> </a:t>
            </a:r>
            <a:r>
              <a:rPr lang="en-GB" sz="2400" dirty="0" err="1" smtClean="0"/>
              <a:t>webowa</a:t>
            </a:r>
            <a:r>
              <a:rPr lang="en-GB" sz="2400" dirty="0"/>
              <a:t> </a:t>
            </a:r>
            <a:r>
              <a:rPr lang="en-GB" sz="2400" dirty="0" smtClean="0"/>
              <a:t>w </a:t>
            </a:r>
            <a:r>
              <a:rPr lang="en-GB" sz="2400" dirty="0" err="1" smtClean="0"/>
              <a:t>roli</a:t>
            </a:r>
            <a:r>
              <a:rPr lang="en-GB" sz="2400" dirty="0" smtClean="0"/>
              <a:t> </a:t>
            </a:r>
            <a:r>
              <a:rPr lang="en-GB" sz="2400" dirty="0" err="1" smtClean="0"/>
              <a:t>modelu</a:t>
            </a:r>
            <a:r>
              <a:rPr lang="en-GB" sz="2400" dirty="0" smtClean="0"/>
              <a:t> </a:t>
            </a:r>
            <a:r>
              <a:rPr lang="en-GB" sz="2400" dirty="0" err="1" smtClean="0"/>
              <a:t>realizacji</a:t>
            </a:r>
            <a:r>
              <a:rPr lang="en-GB" sz="2400" dirty="0" smtClean="0"/>
              <a:t> </a:t>
            </a:r>
            <a:r>
              <a:rPr lang="en-GB" sz="2400" dirty="0" err="1" smtClean="0"/>
              <a:t>projektu</a:t>
            </a:r>
            <a:endParaRPr lang="en-GB" sz="2400" dirty="0" smtClean="0"/>
          </a:p>
          <a:p>
            <a:r>
              <a:rPr lang="en-GB" sz="2400" dirty="0" err="1" smtClean="0"/>
              <a:t>Założenia</a:t>
            </a:r>
            <a:r>
              <a:rPr lang="en-GB" sz="2400" dirty="0" smtClean="0"/>
              <a:t> </a:t>
            </a:r>
            <a:r>
              <a:rPr lang="en-GB" sz="2400" dirty="0" err="1" smtClean="0"/>
              <a:t>dotyczące</a:t>
            </a:r>
            <a:r>
              <a:rPr lang="en-GB" sz="2400" dirty="0" smtClean="0"/>
              <a:t> </a:t>
            </a:r>
            <a:r>
              <a:rPr lang="en-GB" sz="2400" dirty="0" err="1" smtClean="0"/>
              <a:t>stanu</a:t>
            </a:r>
            <a:r>
              <a:rPr lang="en-GB" sz="2400" dirty="0" smtClean="0"/>
              <a:t> </a:t>
            </a:r>
            <a:r>
              <a:rPr lang="en-GB" sz="2400" dirty="0" err="1" smtClean="0"/>
              <a:t>końcowego</a:t>
            </a:r>
            <a:r>
              <a:rPr lang="en-GB" sz="2400" dirty="0" smtClean="0"/>
              <a:t> </a:t>
            </a:r>
            <a:r>
              <a:rPr lang="en-GB" sz="2400" dirty="0" err="1" smtClean="0"/>
              <a:t>projektu</a:t>
            </a:r>
            <a:endParaRPr lang="en-GB" sz="2400" dirty="0" smtClean="0"/>
          </a:p>
          <a:p>
            <a:endParaRPr lang="en-GB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81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Pamięć</a:t>
            </a:r>
            <a:r>
              <a:rPr lang="en-GB" dirty="0" smtClean="0"/>
              <a:t> – </a:t>
            </a:r>
            <a:r>
              <a:rPr lang="en-GB" dirty="0" err="1" smtClean="0"/>
              <a:t>stan</a:t>
            </a:r>
            <a:r>
              <a:rPr lang="en-GB" dirty="0" smtClean="0"/>
              <a:t> </a:t>
            </a:r>
            <a:r>
              <a:rPr lang="en-GB" dirty="0" err="1" smtClean="0"/>
              <a:t>wiedzy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jej</a:t>
            </a:r>
            <a:r>
              <a:rPr lang="en-GB" dirty="0" smtClean="0"/>
              <a:t> </a:t>
            </a:r>
            <a:r>
              <a:rPr lang="en-GB" dirty="0" err="1" smtClean="0"/>
              <a:t>wpływ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załóżenia</a:t>
            </a:r>
            <a:r>
              <a:rPr lang="en-GB" dirty="0" smtClean="0"/>
              <a:t> </a:t>
            </a:r>
            <a:r>
              <a:rPr lang="en-GB" dirty="0" err="1" smtClean="0"/>
              <a:t>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err="1" smtClean="0"/>
              <a:t>Działanie</a:t>
            </a:r>
            <a:r>
              <a:rPr lang="en-GB" sz="2400" dirty="0" smtClean="0"/>
              <a:t> </a:t>
            </a:r>
            <a:r>
              <a:rPr lang="en-GB" sz="2400" dirty="0" err="1" smtClean="0"/>
              <a:t>pamięci</a:t>
            </a:r>
            <a:r>
              <a:rPr lang="en-GB" sz="2400" dirty="0" smtClean="0"/>
              <a:t> w </a:t>
            </a:r>
            <a:r>
              <a:rPr lang="en-GB" sz="2400" dirty="0" err="1" smtClean="0"/>
              <a:t>psychologii</a:t>
            </a:r>
            <a:endParaRPr lang="en-GB" sz="2400" dirty="0"/>
          </a:p>
          <a:p>
            <a:r>
              <a:rPr lang="en-GB" sz="2400" dirty="0" err="1" smtClean="0"/>
              <a:t>Rodzaje</a:t>
            </a:r>
            <a:r>
              <a:rPr lang="en-GB" sz="2400" dirty="0" smtClean="0"/>
              <a:t> </a:t>
            </a:r>
            <a:r>
              <a:rPr lang="en-GB" sz="2400" dirty="0" err="1" smtClean="0"/>
              <a:t>pamięci</a:t>
            </a:r>
            <a:endParaRPr lang="en-GB" sz="2400" dirty="0" smtClean="0"/>
          </a:p>
          <a:p>
            <a:r>
              <a:rPr lang="en-GB" sz="2400" dirty="0" err="1" smtClean="0"/>
              <a:t>Badania</a:t>
            </a:r>
            <a:r>
              <a:rPr lang="en-GB" sz="2400" dirty="0" smtClean="0"/>
              <a:t> </a:t>
            </a:r>
            <a:r>
              <a:rPr lang="en-GB" sz="2400" dirty="0" err="1" smtClean="0"/>
              <a:t>nad</a:t>
            </a:r>
            <a:r>
              <a:rPr lang="en-GB" sz="2400" dirty="0" smtClean="0"/>
              <a:t> </a:t>
            </a:r>
            <a:r>
              <a:rPr lang="en-GB" sz="2400" dirty="0" err="1" smtClean="0"/>
              <a:t>pamięcią</a:t>
            </a:r>
            <a:r>
              <a:rPr lang="en-GB" sz="2400" dirty="0" smtClean="0"/>
              <a:t> </a:t>
            </a:r>
            <a:r>
              <a:rPr lang="en-GB" sz="2400" dirty="0" err="1" smtClean="0"/>
              <a:t>Hermanna</a:t>
            </a:r>
            <a:r>
              <a:rPr lang="en-GB" sz="2400" dirty="0" smtClean="0"/>
              <a:t> von </a:t>
            </a:r>
            <a:r>
              <a:rPr lang="en-GB" sz="2400" dirty="0" err="1" smtClean="0"/>
              <a:t>Ebbinghausa</a:t>
            </a: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8830">
            <a:off x="5159346" y="4319814"/>
            <a:ext cx="2844770" cy="1912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9373" y="4406903"/>
            <a:ext cx="2844770" cy="1912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67" y="4549514"/>
            <a:ext cx="2844770" cy="19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Pamięć</a:t>
            </a:r>
            <a:r>
              <a:rPr lang="en-GB" dirty="0" smtClean="0"/>
              <a:t> – </a:t>
            </a:r>
            <a:r>
              <a:rPr lang="en-GB" dirty="0" err="1" smtClean="0"/>
              <a:t>stan</a:t>
            </a:r>
            <a:r>
              <a:rPr lang="en-GB" dirty="0" smtClean="0"/>
              <a:t> </a:t>
            </a:r>
            <a:r>
              <a:rPr lang="en-GB" dirty="0" err="1" smtClean="0"/>
              <a:t>wiedzy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jej</a:t>
            </a:r>
            <a:r>
              <a:rPr lang="en-GB" dirty="0" smtClean="0"/>
              <a:t> </a:t>
            </a:r>
            <a:r>
              <a:rPr lang="en-GB" dirty="0" err="1" smtClean="0"/>
              <a:t>wpływ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załóżenia</a:t>
            </a:r>
            <a:r>
              <a:rPr lang="en-GB" dirty="0" smtClean="0"/>
              <a:t> </a:t>
            </a:r>
            <a:r>
              <a:rPr lang="en-GB" dirty="0" err="1" smtClean="0"/>
              <a:t>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94" y="1905000"/>
            <a:ext cx="7202631" cy="48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04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Pamięć</a:t>
            </a:r>
            <a:r>
              <a:rPr lang="en-GB" dirty="0" smtClean="0"/>
              <a:t> – </a:t>
            </a:r>
            <a:r>
              <a:rPr lang="en-GB" dirty="0" err="1" smtClean="0"/>
              <a:t>stan</a:t>
            </a:r>
            <a:r>
              <a:rPr lang="en-GB" dirty="0" smtClean="0"/>
              <a:t> </a:t>
            </a:r>
            <a:r>
              <a:rPr lang="en-GB" dirty="0" err="1" smtClean="0"/>
              <a:t>wiedzy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jej</a:t>
            </a:r>
            <a:r>
              <a:rPr lang="en-GB" dirty="0" smtClean="0"/>
              <a:t> </a:t>
            </a:r>
            <a:r>
              <a:rPr lang="en-GB" dirty="0" err="1" smtClean="0"/>
              <a:t>wpływ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załóżenia</a:t>
            </a:r>
            <a:r>
              <a:rPr lang="en-GB" dirty="0" smtClean="0"/>
              <a:t> </a:t>
            </a:r>
            <a:r>
              <a:rPr lang="en-GB" dirty="0" err="1" smtClean="0"/>
              <a:t>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833" y="1744579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/>
              <a:t>Idea </a:t>
            </a:r>
            <a:r>
              <a:rPr lang="en-GB" sz="2400" dirty="0" err="1"/>
              <a:t>krzywej</a:t>
            </a:r>
            <a:r>
              <a:rPr lang="en-GB" sz="2400" dirty="0"/>
              <a:t> </a:t>
            </a:r>
            <a:r>
              <a:rPr lang="en-GB" sz="2400" dirty="0" err="1"/>
              <a:t>zapominania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rozłożonych</a:t>
            </a:r>
            <a:r>
              <a:rPr lang="en-GB" sz="2400" dirty="0"/>
              <a:t> w </a:t>
            </a:r>
            <a:r>
              <a:rPr lang="en-GB" sz="2400" dirty="0" err="1"/>
              <a:t>czasie</a:t>
            </a:r>
            <a:r>
              <a:rPr lang="en-GB" sz="2400" dirty="0"/>
              <a:t> </a:t>
            </a:r>
            <a:r>
              <a:rPr lang="en-GB" sz="2400" dirty="0" err="1"/>
              <a:t>powtórek</a:t>
            </a:r>
            <a:endParaRPr lang="pl-P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7" y="2194826"/>
            <a:ext cx="6943138" cy="4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Przegląd</a:t>
            </a:r>
            <a:r>
              <a:rPr lang="en-GB" dirty="0" smtClean="0"/>
              <a:t> </a:t>
            </a:r>
            <a:r>
              <a:rPr lang="en-GB" dirty="0" err="1" smtClean="0"/>
              <a:t>istniejących</a:t>
            </a:r>
            <a:r>
              <a:rPr lang="en-GB" dirty="0" smtClean="0"/>
              <a:t> </a:t>
            </a:r>
            <a:r>
              <a:rPr lang="en-GB" dirty="0" err="1" smtClean="0"/>
              <a:t>rozwiązań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Główne</a:t>
            </a:r>
            <a:r>
              <a:rPr lang="en-GB" sz="2400" dirty="0" smtClean="0"/>
              <a:t> </a:t>
            </a:r>
            <a:r>
              <a:rPr lang="en-GB" sz="2400" dirty="0" err="1" smtClean="0"/>
              <a:t>typy</a:t>
            </a:r>
            <a:r>
              <a:rPr lang="en-GB" sz="2400" dirty="0" smtClean="0"/>
              <a:t> </a:t>
            </a:r>
            <a:r>
              <a:rPr lang="en-GB" sz="2400" dirty="0" err="1" smtClean="0"/>
              <a:t>obecnych</a:t>
            </a:r>
            <a:r>
              <a:rPr lang="en-GB" sz="2400" dirty="0" smtClean="0"/>
              <a:t> </a:t>
            </a:r>
            <a:r>
              <a:rPr lang="en-GB" sz="2400" dirty="0" err="1" smtClean="0"/>
              <a:t>na</a:t>
            </a:r>
            <a:r>
              <a:rPr lang="en-GB" sz="2400" dirty="0" smtClean="0"/>
              <a:t> </a:t>
            </a:r>
            <a:r>
              <a:rPr lang="en-GB" sz="2400" dirty="0" err="1" smtClean="0"/>
              <a:t>rynku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endParaRPr lang="en-GB" sz="2400" dirty="0" smtClean="0"/>
          </a:p>
          <a:p>
            <a:r>
              <a:rPr lang="en-GB" sz="2400" dirty="0" err="1" smtClean="0"/>
              <a:t>Porównanie</a:t>
            </a:r>
            <a:r>
              <a:rPr lang="en-GB" sz="2400" dirty="0" smtClean="0"/>
              <a:t> </a:t>
            </a:r>
            <a:r>
              <a:rPr lang="en-GB" sz="2400" dirty="0" err="1" smtClean="0"/>
              <a:t>funkcjonalności</a:t>
            </a:r>
            <a:r>
              <a:rPr lang="en-GB" sz="2400" dirty="0" smtClean="0"/>
              <a:t> w </a:t>
            </a:r>
            <a:r>
              <a:rPr lang="en-GB" sz="2400" dirty="0" err="1" smtClean="0"/>
              <a:t>świetle</a:t>
            </a:r>
            <a:r>
              <a:rPr lang="en-GB" sz="2400" dirty="0" smtClean="0"/>
              <a:t> </a:t>
            </a:r>
            <a:r>
              <a:rPr lang="en-GB" sz="2400" dirty="0" err="1" smtClean="0"/>
              <a:t>wymogów</a:t>
            </a:r>
            <a:r>
              <a:rPr lang="en-GB" sz="2400" dirty="0" smtClean="0"/>
              <a:t> </a:t>
            </a:r>
            <a:r>
              <a:rPr lang="en-GB" sz="2400" dirty="0" err="1" smtClean="0"/>
              <a:t>aktualnej</a:t>
            </a:r>
            <a:r>
              <a:rPr lang="en-GB" sz="2400" dirty="0" smtClean="0"/>
              <a:t> </a:t>
            </a:r>
            <a:r>
              <a:rPr lang="en-GB" sz="2400" dirty="0" err="1" smtClean="0"/>
              <a:t>wiedzy</a:t>
            </a:r>
            <a:r>
              <a:rPr lang="en-GB" sz="2400" dirty="0" smtClean="0"/>
              <a:t> </a:t>
            </a:r>
            <a:r>
              <a:rPr lang="en-GB" sz="2400" dirty="0" err="1" smtClean="0"/>
              <a:t>psychologicznej</a:t>
            </a:r>
            <a:endParaRPr lang="en-GB" sz="2400" dirty="0" smtClean="0"/>
          </a:p>
          <a:p>
            <a:endParaRPr lang="en-GB" dirty="0" smtClean="0"/>
          </a:p>
          <a:p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81335"/>
              </p:ext>
            </p:extLst>
          </p:nvPr>
        </p:nvGraphicFramePr>
        <p:xfrm>
          <a:off x="2290763" y="3429001"/>
          <a:ext cx="6480257" cy="3428999"/>
        </p:xfrm>
        <a:graphic>
          <a:graphicData uri="http://schemas.openxmlformats.org/drawingml/2006/table">
            <a:tbl>
              <a:tblPr/>
              <a:tblGrid>
                <a:gridCol w="1064745"/>
                <a:gridCol w="881168"/>
                <a:gridCol w="881168"/>
                <a:gridCol w="881168"/>
                <a:gridCol w="881168"/>
                <a:gridCol w="1009672"/>
                <a:gridCol w="881168"/>
              </a:tblGrid>
              <a:tr h="61672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łatwość odbsługi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skala samooceny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import i eksport danych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utrwalenie w fazie nauki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Testowanie odwrotne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effectLst/>
                          <a:latin typeface="Arial" panose="020B0604020202020204" pitchFamily="34" charset="0"/>
                        </a:rPr>
                        <a:t>ogólna ocena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49338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Anki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8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Supermemo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8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Mnemosyne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8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Fiszkoteka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687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687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1 pkt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687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2 pkt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687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effectLst/>
                          <a:latin typeface="Arial" panose="020B0604020202020204" pitchFamily="34" charset="0"/>
                        </a:rPr>
                        <a:t>3 pkt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6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231" y="190974"/>
            <a:ext cx="8911687" cy="1280890"/>
          </a:xfrm>
        </p:spPr>
        <p:txBody>
          <a:bodyPr/>
          <a:lstStyle/>
          <a:p>
            <a:r>
              <a:rPr lang="en-GB" dirty="0" err="1" smtClean="0"/>
              <a:t>Metodyka</a:t>
            </a:r>
            <a:r>
              <a:rPr lang="en-GB" dirty="0" smtClean="0"/>
              <a:t> – </a:t>
            </a:r>
            <a:r>
              <a:rPr lang="en-GB" dirty="0" err="1" smtClean="0"/>
              <a:t>założenia</a:t>
            </a:r>
            <a:r>
              <a:rPr lang="en-GB" dirty="0" smtClean="0"/>
              <a:t> </a:t>
            </a:r>
            <a:r>
              <a:rPr lang="en-GB" dirty="0" err="1" smtClean="0"/>
              <a:t>funkcjonalne</a:t>
            </a:r>
            <a:r>
              <a:rPr lang="en-GB" dirty="0" smtClean="0"/>
              <a:t> </a:t>
            </a:r>
            <a:r>
              <a:rPr lang="en-GB" dirty="0" err="1" smtClean="0"/>
              <a:t>projektu</a:t>
            </a:r>
            <a:r>
              <a:rPr lang="en-GB" dirty="0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84" y="1325626"/>
            <a:ext cx="8915400" cy="37776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60-cio </a:t>
            </a:r>
            <a:r>
              <a:rPr lang="en-GB" sz="2400" dirty="0" err="1" smtClean="0"/>
              <a:t>dniowy</a:t>
            </a:r>
            <a:r>
              <a:rPr lang="en-GB" sz="2400" dirty="0" smtClean="0"/>
              <a:t> </a:t>
            </a:r>
            <a:r>
              <a:rPr lang="en-GB" sz="2400" dirty="0" err="1" smtClean="0"/>
              <a:t>eksperyment</a:t>
            </a:r>
            <a:r>
              <a:rPr lang="en-GB" sz="2400" dirty="0" smtClean="0"/>
              <a:t> z </a:t>
            </a:r>
            <a:r>
              <a:rPr lang="en-GB" sz="2400" dirty="0" err="1" smtClean="0"/>
              <a:t>trzema</a:t>
            </a:r>
            <a:r>
              <a:rPr lang="en-GB" sz="2400" dirty="0" smtClean="0"/>
              <a:t> </a:t>
            </a:r>
            <a:r>
              <a:rPr lang="en-GB" sz="2400" dirty="0" err="1" smtClean="0"/>
              <a:t>rynkowymi</a:t>
            </a:r>
            <a:r>
              <a:rPr lang="en-GB" sz="2400" dirty="0" smtClean="0"/>
              <a:t> </a:t>
            </a:r>
            <a:r>
              <a:rPr lang="en-GB" sz="2400" dirty="0" err="1" smtClean="0"/>
              <a:t>rozwiązaniami</a:t>
            </a:r>
            <a:endParaRPr lang="en-GB" sz="2400" dirty="0" smtClean="0"/>
          </a:p>
          <a:p>
            <a:r>
              <a:rPr lang="en-GB" sz="2400" dirty="0" err="1" smtClean="0"/>
              <a:t>Wnioski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wynikające</a:t>
            </a:r>
            <a:r>
              <a:rPr lang="en-GB" sz="2400" dirty="0" smtClean="0"/>
              <a:t> z </a:t>
            </a:r>
            <a:r>
              <a:rPr lang="en-GB" sz="2400" dirty="0" err="1" smtClean="0"/>
              <a:t>nich</a:t>
            </a:r>
            <a:r>
              <a:rPr lang="en-GB" sz="2400" dirty="0" smtClean="0"/>
              <a:t> </a:t>
            </a:r>
            <a:r>
              <a:rPr lang="en-GB" sz="2400" dirty="0" err="1" smtClean="0"/>
              <a:t>zalecenia</a:t>
            </a:r>
            <a:r>
              <a:rPr lang="en-GB" sz="2400" dirty="0" smtClean="0"/>
              <a:t> </a:t>
            </a:r>
            <a:r>
              <a:rPr lang="en-GB" sz="2400" dirty="0" err="1" smtClean="0"/>
              <a:t>dla</a:t>
            </a:r>
            <a:r>
              <a:rPr lang="en-GB" sz="2400" dirty="0" smtClean="0"/>
              <a:t> </a:t>
            </a:r>
            <a:r>
              <a:rPr lang="en-GB" sz="2400" dirty="0" err="1" smtClean="0"/>
              <a:t>projektu</a:t>
            </a:r>
            <a:r>
              <a:rPr lang="en-GB" sz="2400" dirty="0" smtClean="0"/>
              <a:t>:</a:t>
            </a:r>
          </a:p>
          <a:p>
            <a:pPr lvl="2"/>
            <a:r>
              <a:rPr lang="en-GB" sz="1900" b="1" dirty="0" err="1"/>
              <a:t>Przeuczenie</a:t>
            </a:r>
            <a:r>
              <a:rPr lang="en-GB" sz="1900" dirty="0"/>
              <a:t> – </a:t>
            </a:r>
            <a:r>
              <a:rPr lang="en-GB" sz="1900" dirty="0" err="1"/>
              <a:t>gwarancja</a:t>
            </a:r>
            <a:r>
              <a:rPr lang="en-GB" sz="1900" dirty="0"/>
              <a:t> </a:t>
            </a:r>
            <a:r>
              <a:rPr lang="en-GB" sz="1900" dirty="0" err="1"/>
              <a:t>trwałości</a:t>
            </a:r>
            <a:r>
              <a:rPr lang="en-GB" sz="1900" dirty="0"/>
              <a:t> </a:t>
            </a:r>
            <a:r>
              <a:rPr lang="en-GB" sz="1900" dirty="0" err="1"/>
              <a:t>śladu</a:t>
            </a:r>
            <a:r>
              <a:rPr lang="en-GB" sz="1900" dirty="0"/>
              <a:t> </a:t>
            </a:r>
            <a:r>
              <a:rPr lang="en-GB" sz="1900" dirty="0" err="1"/>
              <a:t>pamięciowego</a:t>
            </a:r>
            <a:endParaRPr lang="en-GB" sz="1900" dirty="0"/>
          </a:p>
          <a:p>
            <a:pPr lvl="2"/>
            <a:r>
              <a:rPr lang="en-GB" sz="1900" b="1" dirty="0" err="1"/>
              <a:t>Podsumowanie</a:t>
            </a:r>
            <a:r>
              <a:rPr lang="en-GB" sz="1900" dirty="0"/>
              <a:t> </a:t>
            </a:r>
            <a:r>
              <a:rPr lang="en-GB" sz="1900" dirty="0" err="1"/>
              <a:t>fazy</a:t>
            </a:r>
            <a:r>
              <a:rPr lang="en-GB" sz="1900" dirty="0"/>
              <a:t> </a:t>
            </a:r>
            <a:r>
              <a:rPr lang="en-GB" sz="1900" dirty="0" err="1"/>
              <a:t>zapamiętania</a:t>
            </a:r>
            <a:endParaRPr lang="en-GB" sz="1900" dirty="0"/>
          </a:p>
          <a:p>
            <a:pPr lvl="2"/>
            <a:r>
              <a:rPr lang="en-GB" sz="1900" b="1" dirty="0" err="1"/>
              <a:t>Pierwsze</a:t>
            </a:r>
            <a:r>
              <a:rPr lang="en-GB" sz="1900" b="1" dirty="0"/>
              <a:t> 7 </a:t>
            </a:r>
            <a:r>
              <a:rPr lang="en-GB" sz="1900" b="1" dirty="0" err="1"/>
              <a:t>dni</a:t>
            </a:r>
            <a:r>
              <a:rPr lang="en-GB" sz="1900" b="1" dirty="0"/>
              <a:t> </a:t>
            </a:r>
            <a:r>
              <a:rPr lang="en-GB" sz="1900" dirty="0"/>
              <a:t>– </a:t>
            </a:r>
            <a:r>
              <a:rPr lang="en-GB" sz="1900" dirty="0" err="1"/>
              <a:t>sposób</a:t>
            </a:r>
            <a:r>
              <a:rPr lang="en-GB" sz="1900" dirty="0"/>
              <a:t> </a:t>
            </a:r>
            <a:r>
              <a:rPr lang="en-GB" sz="1900" dirty="0" err="1"/>
              <a:t>prowadzenia</a:t>
            </a:r>
            <a:r>
              <a:rPr lang="en-GB" sz="1900" dirty="0"/>
              <a:t> </a:t>
            </a:r>
            <a:r>
              <a:rPr lang="en-GB" sz="1900" dirty="0" err="1" smtClean="0"/>
              <a:t>ucznia</a:t>
            </a:r>
            <a:endParaRPr lang="en-GB" sz="2400" dirty="0" smtClean="0"/>
          </a:p>
          <a:p>
            <a:r>
              <a:rPr lang="en-GB" sz="2400" dirty="0" err="1" smtClean="0"/>
              <a:t>Projekt</a:t>
            </a:r>
            <a:r>
              <a:rPr lang="en-GB" sz="2400" dirty="0" smtClean="0"/>
              <a:t> w </a:t>
            </a:r>
            <a:r>
              <a:rPr lang="en-GB" sz="2400" dirty="0" err="1" smtClean="0"/>
              <a:t>roli</a:t>
            </a:r>
            <a:r>
              <a:rPr lang="en-GB" sz="2400" dirty="0" smtClean="0"/>
              <a:t> platform e-</a:t>
            </a:r>
            <a:r>
              <a:rPr lang="en-GB" sz="2400" dirty="0" err="1" smtClean="0"/>
              <a:t>learningowej</a:t>
            </a:r>
            <a:endParaRPr lang="en-GB" sz="2400" dirty="0" smtClean="0"/>
          </a:p>
          <a:p>
            <a:endParaRPr lang="pl-P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76393"/>
              </p:ext>
            </p:extLst>
          </p:nvPr>
        </p:nvGraphicFramePr>
        <p:xfrm>
          <a:off x="8583894" y="1046747"/>
          <a:ext cx="3608106" cy="28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6876998" imgH="5352983" progId="Excel.Sheet.8">
                  <p:embed/>
                </p:oleObj>
              </mc:Choice>
              <mc:Fallback>
                <p:oleObj name="Worksheet" r:id="rId3" imgW="6876998" imgH="535298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3894" y="1046747"/>
                        <a:ext cx="3608106" cy="28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97332"/>
              </p:ext>
            </p:extLst>
          </p:nvPr>
        </p:nvGraphicFramePr>
        <p:xfrm>
          <a:off x="3329736" y="4683347"/>
          <a:ext cx="5208673" cy="199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5" imgW="11430144" imgH="4381539" progId="Excel.Sheet.8">
                  <p:embed/>
                </p:oleObj>
              </mc:Choice>
              <mc:Fallback>
                <p:oleObj name="Worksheet" r:id="rId5" imgW="11430144" imgH="43815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736" y="4683347"/>
                        <a:ext cx="5208673" cy="1996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53801">
            <a:off x="7313375" y="3440004"/>
            <a:ext cx="3852051" cy="2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Metodyka</a:t>
            </a:r>
            <a:r>
              <a:rPr lang="en-GB" dirty="0" smtClean="0"/>
              <a:t> – </a:t>
            </a:r>
            <a:r>
              <a:rPr lang="en-GB" dirty="0" err="1" smtClean="0"/>
              <a:t>wybór</a:t>
            </a:r>
            <a:r>
              <a:rPr lang="en-GB" dirty="0" smtClean="0"/>
              <a:t> </a:t>
            </a:r>
            <a:r>
              <a:rPr lang="en-GB" dirty="0" err="1" smtClean="0"/>
              <a:t>technologii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err="1" smtClean="0"/>
              <a:t>Wybór</a:t>
            </a:r>
            <a:r>
              <a:rPr lang="en-GB" sz="2400" dirty="0" smtClean="0"/>
              <a:t> </a:t>
            </a:r>
            <a:r>
              <a:rPr lang="en-GB" sz="2400" dirty="0" err="1" smtClean="0"/>
              <a:t>technologii</a:t>
            </a:r>
            <a:r>
              <a:rPr lang="en-GB" sz="2400" dirty="0" smtClean="0"/>
              <a:t> back-</a:t>
            </a:r>
            <a:r>
              <a:rPr lang="en-GB" sz="2400" dirty="0" err="1" smtClean="0"/>
              <a:t>endowej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Wybór</a:t>
            </a:r>
            <a:r>
              <a:rPr lang="en-GB" sz="2400" dirty="0" smtClean="0"/>
              <a:t> </a:t>
            </a:r>
            <a:r>
              <a:rPr lang="en-GB" sz="2400" dirty="0" err="1" smtClean="0"/>
              <a:t>realizacji</a:t>
            </a:r>
            <a:r>
              <a:rPr lang="en-GB" sz="2400" dirty="0" smtClean="0"/>
              <a:t> </a:t>
            </a:r>
            <a:r>
              <a:rPr lang="en-GB" sz="2400" dirty="0" err="1" smtClean="0"/>
              <a:t>warstwy</a:t>
            </a:r>
            <a:r>
              <a:rPr lang="en-GB" sz="2400" dirty="0" smtClean="0"/>
              <a:t> </a:t>
            </a:r>
            <a:r>
              <a:rPr lang="en-GB" sz="2400" dirty="0" err="1" smtClean="0"/>
              <a:t>wizualnej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Zabezpieczenia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autoryzacja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użytkowników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810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Metodyka</a:t>
            </a:r>
            <a:r>
              <a:rPr lang="en-GB" dirty="0" smtClean="0"/>
              <a:t> – </a:t>
            </a:r>
            <a:r>
              <a:rPr lang="en-GB" dirty="0" err="1" smtClean="0"/>
              <a:t>wybór</a:t>
            </a:r>
            <a:r>
              <a:rPr lang="en-GB" dirty="0" smtClean="0"/>
              <a:t> </a:t>
            </a:r>
            <a:r>
              <a:rPr lang="en-GB" dirty="0" err="1" smtClean="0"/>
              <a:t>technologii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70" y="2121569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 err="1" smtClean="0"/>
              <a:t>Wybór</a:t>
            </a:r>
            <a:r>
              <a:rPr lang="en-GB" sz="2400" dirty="0" smtClean="0"/>
              <a:t> </a:t>
            </a:r>
            <a:r>
              <a:rPr lang="en-GB" sz="2400" dirty="0" err="1" smtClean="0"/>
              <a:t>technologii</a:t>
            </a:r>
            <a:r>
              <a:rPr lang="en-GB" sz="2400" dirty="0" smtClean="0"/>
              <a:t> back-</a:t>
            </a:r>
            <a:r>
              <a:rPr lang="en-GB" sz="2400" dirty="0" err="1" smtClean="0"/>
              <a:t>endowej</a:t>
            </a:r>
            <a:endParaRPr lang="en-GB" sz="2400" dirty="0" smtClean="0"/>
          </a:p>
          <a:p>
            <a:pPr lvl="2"/>
            <a:r>
              <a:rPr lang="en-GB" sz="1800" dirty="0" smtClean="0"/>
              <a:t>PHP (</a:t>
            </a:r>
            <a:r>
              <a:rPr lang="en-GB" sz="1800" dirty="0" err="1" smtClean="0"/>
              <a:t>Symfony</a:t>
            </a:r>
            <a:r>
              <a:rPr lang="en-GB" sz="1800" dirty="0" smtClean="0"/>
              <a:t>, </a:t>
            </a:r>
            <a:r>
              <a:rPr lang="en-GB" sz="1800" dirty="0" err="1" smtClean="0"/>
              <a:t>Laravel</a:t>
            </a:r>
            <a:r>
              <a:rPr lang="en-GB" sz="1800" dirty="0" smtClean="0"/>
              <a:t>, </a:t>
            </a:r>
            <a:r>
              <a:rPr lang="en-GB" sz="1800" dirty="0" err="1" smtClean="0"/>
              <a:t>Codeigniter</a:t>
            </a:r>
            <a:r>
              <a:rPr lang="en-GB" sz="1800" dirty="0" smtClean="0"/>
              <a:t>)</a:t>
            </a:r>
          </a:p>
          <a:p>
            <a:r>
              <a:rPr lang="en-GB" sz="2400" dirty="0" err="1" smtClean="0"/>
              <a:t>Wybór</a:t>
            </a:r>
            <a:r>
              <a:rPr lang="en-GB" sz="2400" dirty="0" smtClean="0"/>
              <a:t> </a:t>
            </a:r>
            <a:r>
              <a:rPr lang="en-GB" sz="2400" dirty="0" err="1" smtClean="0"/>
              <a:t>realizacji</a:t>
            </a:r>
            <a:r>
              <a:rPr lang="en-GB" sz="2400" dirty="0" smtClean="0"/>
              <a:t> </a:t>
            </a:r>
            <a:r>
              <a:rPr lang="en-GB" sz="2400" dirty="0" err="1" smtClean="0"/>
              <a:t>warstwy</a:t>
            </a:r>
            <a:r>
              <a:rPr lang="en-GB" sz="2400" dirty="0" smtClean="0"/>
              <a:t> </a:t>
            </a:r>
            <a:r>
              <a:rPr lang="en-GB" sz="2400" dirty="0" err="1" smtClean="0"/>
              <a:t>wizualnej</a:t>
            </a:r>
            <a:endParaRPr lang="en-GB" sz="2400" dirty="0" smtClean="0"/>
          </a:p>
          <a:p>
            <a:pPr lvl="2"/>
            <a:r>
              <a:rPr lang="en-GB" sz="1800" dirty="0"/>
              <a:t>Vanilla JS</a:t>
            </a:r>
          </a:p>
          <a:p>
            <a:pPr lvl="2"/>
            <a:r>
              <a:rPr lang="en-GB" sz="1800" dirty="0" err="1"/>
              <a:t>Vue</a:t>
            </a:r>
            <a:endParaRPr lang="en-GB" sz="1800" dirty="0"/>
          </a:p>
          <a:p>
            <a:pPr lvl="2"/>
            <a:r>
              <a:rPr lang="en-GB" sz="1800" dirty="0"/>
              <a:t>React</a:t>
            </a:r>
          </a:p>
          <a:p>
            <a:pPr lvl="2"/>
            <a:r>
              <a:rPr lang="en-GB" sz="1800" dirty="0"/>
              <a:t>Angular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Zabezpieczenia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autoryzacja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użytkowników</a:t>
            </a:r>
            <a:endParaRPr lang="pl-P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76" y="1229843"/>
            <a:ext cx="4504265" cy="34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26" y="3504732"/>
            <a:ext cx="515374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294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Microsoft Excel 97-2003 Worksheet</vt:lpstr>
      <vt:lpstr>Projekt i implementacja systemu informatycznego, wspomagającego trwałe zapamiętywanie obcojęzycznego słownictwa, z wykorzystaniem teorii krzywej zapominania Hermanna Ebbinghausa</vt:lpstr>
      <vt:lpstr>Cel I założenia pracy</vt:lpstr>
      <vt:lpstr>Pamięć – stan wiedzy i jej wpływ na załóżenia projektu</vt:lpstr>
      <vt:lpstr>Pamięć – stan wiedzy i jej wpływ na załóżenia projektu</vt:lpstr>
      <vt:lpstr>Pamięć – stan wiedzy i jej wpływ na załóżenia projektu</vt:lpstr>
      <vt:lpstr>Przegląd istniejących rozwiązań</vt:lpstr>
      <vt:lpstr>Metodyka – założenia funkcjonalne projektu </vt:lpstr>
      <vt:lpstr>Metodyka – wybór technologii</vt:lpstr>
      <vt:lpstr>Metodyka – wybór technologii</vt:lpstr>
      <vt:lpstr>Implementacja – zmiany założeń, ostateczne decyzje</vt:lpstr>
      <vt:lpstr>Podsumowanie – osiągnięte rezultaty</vt:lpstr>
      <vt:lpstr>Wnioski  i perspektywy rozwoju aplikacji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msgarski</dc:creator>
  <cp:lastModifiedBy>msgarski</cp:lastModifiedBy>
  <cp:revision>37</cp:revision>
  <dcterms:created xsi:type="dcterms:W3CDTF">2021-05-27T06:25:24Z</dcterms:created>
  <dcterms:modified xsi:type="dcterms:W3CDTF">2021-05-27T09:01:04Z</dcterms:modified>
</cp:coreProperties>
</file>