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257" r:id="rId3"/>
    <p:sldId id="262" r:id="rId4"/>
    <p:sldId id="263" r:id="rId5"/>
    <p:sldId id="270" r:id="rId6"/>
    <p:sldId id="272" r:id="rId7"/>
    <p:sldId id="267" r:id="rId8"/>
    <p:sldId id="271" r:id="rId9"/>
    <p:sldId id="276" r:id="rId10"/>
    <p:sldId id="268" r:id="rId11"/>
    <p:sldId id="269" r:id="rId12"/>
    <p:sldId id="264" r:id="rId13"/>
    <p:sldId id="277" r:id="rId14"/>
    <p:sldId id="278" r:id="rId15"/>
    <p:sldId id="279" r:id="rId16"/>
    <p:sldId id="273" r:id="rId17"/>
    <p:sldId id="265" r:id="rId18"/>
    <p:sldId id="275" r:id="rId19"/>
    <p:sldId id="266"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0"/>
    <p:restoredTop sz="94629"/>
  </p:normalViewPr>
  <p:slideViewPr>
    <p:cSldViewPr snapToGrid="0" snapToObjects="1">
      <p:cViewPr varScale="1">
        <p:scale>
          <a:sx n="77" d="100"/>
          <a:sy n="77" d="100"/>
        </p:scale>
        <p:origin x="208" y="520"/>
      </p:cViewPr>
      <p:guideLst/>
    </p:cSldViewPr>
  </p:slideViewPr>
  <p:notesTextViewPr>
    <p:cViewPr>
      <p:scale>
        <a:sx n="1" d="1"/>
        <a:sy n="1" d="1"/>
      </p:scale>
      <p:origin x="0" y="0"/>
    </p:cViewPr>
  </p:notesTextViewPr>
  <p:notesViewPr>
    <p:cSldViewPr snapToGrid="0" snapToObjects="1">
      <p:cViewPr varScale="1">
        <p:scale>
          <a:sx n="60" d="100"/>
          <a:sy n="60" d="100"/>
        </p:scale>
        <p:origin x="218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0060F1-9832-CB4C-87D4-30FD3FAFDF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280752-3868-C843-891B-2B6EFDBB7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08B2DE-7471-6842-BA29-61D0D711B089}" type="datetimeFigureOut">
              <a:rPr lang="en-US" smtClean="0"/>
              <a:t>3/14/18</a:t>
            </a:fld>
            <a:endParaRPr lang="en-US"/>
          </a:p>
        </p:txBody>
      </p:sp>
      <p:sp>
        <p:nvSpPr>
          <p:cNvPr id="4" name="Footer Placeholder 3">
            <a:extLst>
              <a:ext uri="{FF2B5EF4-FFF2-40B4-BE49-F238E27FC236}">
                <a16:creationId xmlns:a16="http://schemas.microsoft.com/office/drawing/2014/main" id="{B897E481-8C98-6149-98AC-8D07CEAFFD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3A0E69-041B-EA40-ADCB-B25F02FECB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C4FBDA-286C-1545-A697-16453247022F}" type="slidenum">
              <a:rPr lang="en-US" smtClean="0"/>
              <a:t>‹#›</a:t>
            </a:fld>
            <a:endParaRPr lang="en-US"/>
          </a:p>
        </p:txBody>
      </p:sp>
    </p:spTree>
    <p:extLst>
      <p:ext uri="{BB962C8B-B14F-4D97-AF65-F5344CB8AC3E}">
        <p14:creationId xmlns:p14="http://schemas.microsoft.com/office/powerpoint/2010/main" val="40054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ECB63-6059-FB45-B445-5EBEE1AB8AFA}" type="datetimeFigureOut">
              <a:rPr lang="en-US" smtClean="0"/>
              <a:t>3/14/18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BBA50-2DE7-3447-A348-AFE6F60D0356}" type="slidenum">
              <a:rPr lang="en-US" smtClean="0"/>
              <a:t>‹#›</a:t>
            </a:fld>
            <a:endParaRPr lang="en-US"/>
          </a:p>
        </p:txBody>
      </p:sp>
    </p:spTree>
    <p:extLst>
      <p:ext uri="{BB962C8B-B14F-4D97-AF65-F5344CB8AC3E}">
        <p14:creationId xmlns:p14="http://schemas.microsoft.com/office/powerpoint/2010/main" val="355981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EBBA50-2DE7-3447-A348-AFE6F60D0356}" type="slidenum">
              <a:rPr lang="en-US" smtClean="0"/>
              <a:t>1</a:t>
            </a:fld>
            <a:endParaRPr lang="en-US"/>
          </a:p>
        </p:txBody>
      </p:sp>
    </p:spTree>
    <p:extLst>
      <p:ext uri="{BB962C8B-B14F-4D97-AF65-F5344CB8AC3E}">
        <p14:creationId xmlns:p14="http://schemas.microsoft.com/office/powerpoint/2010/main" val="3908759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EDA , based on feedback from class presentation.</a:t>
            </a:r>
          </a:p>
          <a:p>
            <a:endParaRPr lang="en-US" dirty="0"/>
          </a:p>
          <a:p>
            <a:r>
              <a:rPr lang="en-US" dirty="0"/>
              <a:t>Compare recovery time by surgery type versus by old/new practice</a:t>
            </a:r>
          </a:p>
        </p:txBody>
      </p:sp>
      <p:sp>
        <p:nvSpPr>
          <p:cNvPr id="4" name="Slide Number Placeholder 3"/>
          <p:cNvSpPr>
            <a:spLocks noGrp="1"/>
          </p:cNvSpPr>
          <p:nvPr>
            <p:ph type="sldNum" sz="quarter" idx="10"/>
          </p:nvPr>
        </p:nvSpPr>
        <p:spPr/>
        <p:txBody>
          <a:bodyPr/>
          <a:lstStyle/>
          <a:p>
            <a:fld id="{F1EBBA50-2DE7-3447-A348-AFE6F60D0356}" type="slidenum">
              <a:rPr lang="en-US" smtClean="0"/>
              <a:t>11</a:t>
            </a:fld>
            <a:endParaRPr lang="en-US"/>
          </a:p>
        </p:txBody>
      </p:sp>
    </p:spTree>
    <p:extLst>
      <p:ext uri="{BB962C8B-B14F-4D97-AF65-F5344CB8AC3E}">
        <p14:creationId xmlns:p14="http://schemas.microsoft.com/office/powerpoint/2010/main" val="1239306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 question: did recovery time improve?</a:t>
            </a:r>
          </a:p>
          <a:p>
            <a:endParaRPr lang="en-US" dirty="0"/>
          </a:p>
          <a:p>
            <a:r>
              <a:rPr lang="en-US" dirty="0"/>
              <a:t>NO.  See </a:t>
            </a:r>
            <a:r>
              <a:rPr lang="en-US" dirty="0" err="1"/>
              <a:t>wilcox</a:t>
            </a:r>
            <a:r>
              <a:rPr lang="en-US" dirty="0"/>
              <a:t>-rank sum (is this a valid test given not symmetric about the median)?!</a:t>
            </a:r>
          </a:p>
        </p:txBody>
      </p:sp>
      <p:sp>
        <p:nvSpPr>
          <p:cNvPr id="4" name="Slide Number Placeholder 3"/>
          <p:cNvSpPr>
            <a:spLocks noGrp="1"/>
          </p:cNvSpPr>
          <p:nvPr>
            <p:ph type="sldNum" sz="quarter" idx="10"/>
          </p:nvPr>
        </p:nvSpPr>
        <p:spPr/>
        <p:txBody>
          <a:bodyPr/>
          <a:lstStyle/>
          <a:p>
            <a:fld id="{F1EBBA50-2DE7-3447-A348-AFE6F60D0356}" type="slidenum">
              <a:rPr lang="en-US" smtClean="0"/>
              <a:t>12</a:t>
            </a:fld>
            <a:endParaRPr lang="en-US"/>
          </a:p>
        </p:txBody>
      </p:sp>
    </p:spTree>
    <p:extLst>
      <p:ext uri="{BB962C8B-B14F-4D97-AF65-F5344CB8AC3E}">
        <p14:creationId xmlns:p14="http://schemas.microsoft.com/office/powerpoint/2010/main" val="342471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BBA50-2DE7-3447-A348-AFE6F60D0356}" type="slidenum">
              <a:rPr lang="en-US" smtClean="0"/>
              <a:t>15</a:t>
            </a:fld>
            <a:endParaRPr lang="en-US"/>
          </a:p>
        </p:txBody>
      </p:sp>
    </p:spTree>
    <p:extLst>
      <p:ext uri="{BB962C8B-B14F-4D97-AF65-F5344CB8AC3E}">
        <p14:creationId xmlns:p14="http://schemas.microsoft.com/office/powerpoint/2010/main" val="3695487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BBA50-2DE7-3447-A348-AFE6F60D0356}" type="slidenum">
              <a:rPr lang="en-US" smtClean="0"/>
              <a:t>16</a:t>
            </a:fld>
            <a:endParaRPr lang="en-US"/>
          </a:p>
        </p:txBody>
      </p:sp>
    </p:spTree>
    <p:extLst>
      <p:ext uri="{BB962C8B-B14F-4D97-AF65-F5344CB8AC3E}">
        <p14:creationId xmlns:p14="http://schemas.microsoft.com/office/powerpoint/2010/main" val="42722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beyond the dissatisfying results that there is no statistical improvement in recovery time, we will now focus on</a:t>
            </a:r>
          </a:p>
          <a:p>
            <a:endParaRPr lang="en-US" dirty="0"/>
          </a:p>
          <a:p>
            <a:r>
              <a:rPr lang="en-US" dirty="0"/>
              <a:t>Questions 2-5: predictors on cases requiring rescue blocks</a:t>
            </a:r>
          </a:p>
          <a:p>
            <a:endParaRPr lang="en-US" dirty="0"/>
          </a:p>
          <a:p>
            <a:r>
              <a:rPr lang="en-US" dirty="0"/>
              <a:t>Rescue blocks are cases where we have to apply "old" practice AFTER surgery.  Our "new" practice failed!</a:t>
            </a:r>
          </a:p>
        </p:txBody>
      </p:sp>
      <p:sp>
        <p:nvSpPr>
          <p:cNvPr id="4" name="Slide Number Placeholder 3"/>
          <p:cNvSpPr>
            <a:spLocks noGrp="1"/>
          </p:cNvSpPr>
          <p:nvPr>
            <p:ph type="sldNum" sz="quarter" idx="10"/>
          </p:nvPr>
        </p:nvSpPr>
        <p:spPr/>
        <p:txBody>
          <a:bodyPr/>
          <a:lstStyle/>
          <a:p>
            <a:fld id="{F1EBBA50-2DE7-3447-A348-AFE6F60D0356}" type="slidenum">
              <a:rPr lang="en-US" smtClean="0"/>
              <a:t>17</a:t>
            </a:fld>
            <a:endParaRPr lang="en-US"/>
          </a:p>
        </p:txBody>
      </p:sp>
    </p:spTree>
    <p:extLst>
      <p:ext uri="{BB962C8B-B14F-4D97-AF65-F5344CB8AC3E}">
        <p14:creationId xmlns:p14="http://schemas.microsoft.com/office/powerpoint/2010/main" val="4011791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with </a:t>
            </a:r>
            <a:r>
              <a:rPr lang="en-US" dirty="0" err="1"/>
              <a:t>Pooran</a:t>
            </a:r>
            <a:r>
              <a:rPr lang="en-US" dirty="0"/>
              <a:t>:</a:t>
            </a:r>
          </a:p>
          <a:p>
            <a:endParaRPr lang="en-US" dirty="0"/>
          </a:p>
          <a:p>
            <a:r>
              <a:rPr lang="en-US" dirty="0"/>
              <a:t>Are these the right statistical tests?</a:t>
            </a:r>
          </a:p>
          <a:p>
            <a:endParaRPr lang="en-US" dirty="0"/>
          </a:p>
        </p:txBody>
      </p:sp>
      <p:sp>
        <p:nvSpPr>
          <p:cNvPr id="4" name="Slide Number Placeholder 3"/>
          <p:cNvSpPr>
            <a:spLocks noGrp="1"/>
          </p:cNvSpPr>
          <p:nvPr>
            <p:ph type="sldNum" sz="quarter" idx="10"/>
          </p:nvPr>
        </p:nvSpPr>
        <p:spPr/>
        <p:txBody>
          <a:bodyPr/>
          <a:lstStyle/>
          <a:p>
            <a:fld id="{F1EBBA50-2DE7-3447-A348-AFE6F60D0356}" type="slidenum">
              <a:rPr lang="en-US" smtClean="0"/>
              <a:t>19</a:t>
            </a:fld>
            <a:endParaRPr lang="en-US"/>
          </a:p>
        </p:txBody>
      </p:sp>
    </p:spTree>
    <p:extLst>
      <p:ext uri="{BB962C8B-B14F-4D97-AF65-F5344CB8AC3E}">
        <p14:creationId xmlns:p14="http://schemas.microsoft.com/office/powerpoint/2010/main" val="523598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BBA50-2DE7-3447-A348-AFE6F60D0356}" type="slidenum">
              <a:rPr lang="en-US" smtClean="0"/>
              <a:t>20</a:t>
            </a:fld>
            <a:endParaRPr lang="en-US"/>
          </a:p>
        </p:txBody>
      </p:sp>
    </p:spTree>
    <p:extLst>
      <p:ext uri="{BB962C8B-B14F-4D97-AF65-F5344CB8AC3E}">
        <p14:creationId xmlns:p14="http://schemas.microsoft.com/office/powerpoint/2010/main" val="417632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to ACL surgeries and why.</a:t>
            </a:r>
          </a:p>
          <a:p>
            <a:endParaRPr lang="en-US" dirty="0"/>
          </a:p>
          <a:p>
            <a:r>
              <a:rPr lang="en-US" dirty="0"/>
              <a:t>Explain "old" versus "new" practice</a:t>
            </a:r>
          </a:p>
        </p:txBody>
      </p:sp>
      <p:sp>
        <p:nvSpPr>
          <p:cNvPr id="4" name="Slide Number Placeholder 3"/>
          <p:cNvSpPr>
            <a:spLocks noGrp="1"/>
          </p:cNvSpPr>
          <p:nvPr>
            <p:ph type="sldNum" sz="quarter" idx="10"/>
          </p:nvPr>
        </p:nvSpPr>
        <p:spPr/>
        <p:txBody>
          <a:bodyPr/>
          <a:lstStyle/>
          <a:p>
            <a:fld id="{F1EBBA50-2DE7-3447-A348-AFE6F60D0356}" type="slidenum">
              <a:rPr lang="en-US" smtClean="0"/>
              <a:t>2</a:t>
            </a:fld>
            <a:endParaRPr lang="en-US"/>
          </a:p>
        </p:txBody>
      </p:sp>
    </p:spTree>
    <p:extLst>
      <p:ext uri="{BB962C8B-B14F-4D97-AF65-F5344CB8AC3E}">
        <p14:creationId xmlns:p14="http://schemas.microsoft.com/office/powerpoint/2010/main" val="253063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BBA50-2DE7-3447-A348-AFE6F60D0356}" type="slidenum">
              <a:rPr lang="en-US" smtClean="0"/>
              <a:t>3</a:t>
            </a:fld>
            <a:endParaRPr lang="en-US"/>
          </a:p>
        </p:txBody>
      </p:sp>
    </p:spTree>
    <p:extLst>
      <p:ext uri="{BB962C8B-B14F-4D97-AF65-F5344CB8AC3E}">
        <p14:creationId xmlns:p14="http://schemas.microsoft.com/office/powerpoint/2010/main" val="3197824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different "phases" of analysis</a:t>
            </a:r>
          </a:p>
        </p:txBody>
      </p:sp>
      <p:sp>
        <p:nvSpPr>
          <p:cNvPr id="4" name="Slide Number Placeholder 3"/>
          <p:cNvSpPr>
            <a:spLocks noGrp="1"/>
          </p:cNvSpPr>
          <p:nvPr>
            <p:ph type="sldNum" sz="quarter" idx="10"/>
          </p:nvPr>
        </p:nvSpPr>
        <p:spPr/>
        <p:txBody>
          <a:bodyPr/>
          <a:lstStyle/>
          <a:p>
            <a:fld id="{F1EBBA50-2DE7-3447-A348-AFE6F60D0356}" type="slidenum">
              <a:rPr lang="en-US" smtClean="0"/>
              <a:t>4</a:t>
            </a:fld>
            <a:endParaRPr lang="en-US"/>
          </a:p>
        </p:txBody>
      </p:sp>
    </p:spTree>
    <p:extLst>
      <p:ext uri="{BB962C8B-B14F-4D97-AF65-F5344CB8AC3E}">
        <p14:creationId xmlns:p14="http://schemas.microsoft.com/office/powerpoint/2010/main" val="368305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BBA50-2DE7-3447-A348-AFE6F60D0356}" type="slidenum">
              <a:rPr lang="en-US" smtClean="0"/>
              <a:t>5</a:t>
            </a:fld>
            <a:endParaRPr lang="en-US"/>
          </a:p>
        </p:txBody>
      </p:sp>
    </p:spTree>
    <p:extLst>
      <p:ext uri="{BB962C8B-B14F-4D97-AF65-F5344CB8AC3E}">
        <p14:creationId xmlns:p14="http://schemas.microsoft.com/office/powerpoint/2010/main" val="62228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 vs explanatory</a:t>
            </a:r>
          </a:p>
          <a:p>
            <a:endParaRPr lang="en-US" dirty="0"/>
          </a:p>
          <a:p>
            <a:r>
              <a:rPr lang="en-US" dirty="0"/>
              <a:t>Explain 'confounding' variables</a:t>
            </a:r>
          </a:p>
        </p:txBody>
      </p:sp>
      <p:sp>
        <p:nvSpPr>
          <p:cNvPr id="4" name="Slide Number Placeholder 3"/>
          <p:cNvSpPr>
            <a:spLocks noGrp="1"/>
          </p:cNvSpPr>
          <p:nvPr>
            <p:ph type="sldNum" sz="quarter" idx="10"/>
          </p:nvPr>
        </p:nvSpPr>
        <p:spPr/>
        <p:txBody>
          <a:bodyPr/>
          <a:lstStyle/>
          <a:p>
            <a:fld id="{F1EBBA50-2DE7-3447-A348-AFE6F60D0356}" type="slidenum">
              <a:rPr lang="en-US" smtClean="0"/>
              <a:t>6</a:t>
            </a:fld>
            <a:endParaRPr lang="en-US"/>
          </a:p>
        </p:txBody>
      </p:sp>
    </p:spTree>
    <p:extLst>
      <p:ext uri="{BB962C8B-B14F-4D97-AF65-F5344CB8AC3E}">
        <p14:creationId xmlns:p14="http://schemas.microsoft.com/office/powerpoint/2010/main" val="2001645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slides #1: confounding variables</a:t>
            </a:r>
          </a:p>
        </p:txBody>
      </p:sp>
      <p:sp>
        <p:nvSpPr>
          <p:cNvPr id="4" name="Slide Number Placeholder 3"/>
          <p:cNvSpPr>
            <a:spLocks noGrp="1"/>
          </p:cNvSpPr>
          <p:nvPr>
            <p:ph type="sldNum" sz="quarter" idx="10"/>
          </p:nvPr>
        </p:nvSpPr>
        <p:spPr/>
        <p:txBody>
          <a:bodyPr/>
          <a:lstStyle/>
          <a:p>
            <a:fld id="{F1EBBA50-2DE7-3447-A348-AFE6F60D0356}" type="slidenum">
              <a:rPr lang="en-US" smtClean="0"/>
              <a:t>7</a:t>
            </a:fld>
            <a:endParaRPr lang="en-US"/>
          </a:p>
        </p:txBody>
      </p:sp>
    </p:spTree>
    <p:extLst>
      <p:ext uri="{BB962C8B-B14F-4D97-AF65-F5344CB8AC3E}">
        <p14:creationId xmlns:p14="http://schemas.microsoft.com/office/powerpoint/2010/main" val="345325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slide #2: boxplots for outliers</a:t>
            </a:r>
          </a:p>
          <a:p>
            <a:endParaRPr lang="en-US" dirty="0"/>
          </a:p>
          <a:p>
            <a:r>
              <a:rPr lang="en-US" dirty="0"/>
              <a:t>Note: didn't remove any outliers at this time</a:t>
            </a:r>
          </a:p>
        </p:txBody>
      </p:sp>
      <p:sp>
        <p:nvSpPr>
          <p:cNvPr id="4" name="Slide Number Placeholder 3"/>
          <p:cNvSpPr>
            <a:spLocks noGrp="1"/>
          </p:cNvSpPr>
          <p:nvPr>
            <p:ph type="sldNum" sz="quarter" idx="10"/>
          </p:nvPr>
        </p:nvSpPr>
        <p:spPr/>
        <p:txBody>
          <a:bodyPr/>
          <a:lstStyle/>
          <a:p>
            <a:fld id="{F1EBBA50-2DE7-3447-A348-AFE6F60D0356}" type="slidenum">
              <a:rPr lang="en-US" smtClean="0"/>
              <a:t>8</a:t>
            </a:fld>
            <a:endParaRPr lang="en-US"/>
          </a:p>
        </p:txBody>
      </p:sp>
    </p:spTree>
    <p:extLst>
      <p:ext uri="{BB962C8B-B14F-4D97-AF65-F5344CB8AC3E}">
        <p14:creationId xmlns:p14="http://schemas.microsoft.com/office/powerpoint/2010/main" val="1282712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dataset was reduced and why</a:t>
            </a:r>
          </a:p>
        </p:txBody>
      </p:sp>
      <p:sp>
        <p:nvSpPr>
          <p:cNvPr id="4" name="Slide Number Placeholder 3"/>
          <p:cNvSpPr>
            <a:spLocks noGrp="1"/>
          </p:cNvSpPr>
          <p:nvPr>
            <p:ph type="sldNum" sz="quarter" idx="10"/>
          </p:nvPr>
        </p:nvSpPr>
        <p:spPr/>
        <p:txBody>
          <a:bodyPr/>
          <a:lstStyle/>
          <a:p>
            <a:fld id="{F1EBBA50-2DE7-3447-A348-AFE6F60D0356}" type="slidenum">
              <a:rPr lang="en-US" smtClean="0"/>
              <a:t>10</a:t>
            </a:fld>
            <a:endParaRPr lang="en-US"/>
          </a:p>
        </p:txBody>
      </p:sp>
    </p:spTree>
    <p:extLst>
      <p:ext uri="{BB962C8B-B14F-4D97-AF65-F5344CB8AC3E}">
        <p14:creationId xmlns:p14="http://schemas.microsoft.com/office/powerpoint/2010/main" val="2456819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3/14/18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9FFA-EC2E-4248-AF80-9302A843756D}"/>
              </a:ext>
            </a:extLst>
          </p:cNvPr>
          <p:cNvSpPr>
            <a:spLocks noGrp="1"/>
          </p:cNvSpPr>
          <p:nvPr>
            <p:ph type="ctrTitle"/>
          </p:nvPr>
        </p:nvSpPr>
        <p:spPr/>
        <p:txBody>
          <a:bodyPr/>
          <a:lstStyle/>
          <a:p>
            <a:r>
              <a:rPr lang="en-US" dirty="0"/>
              <a:t>Analgesia</a:t>
            </a:r>
          </a:p>
        </p:txBody>
      </p:sp>
      <p:sp>
        <p:nvSpPr>
          <p:cNvPr id="3" name="Subtitle 2">
            <a:extLst>
              <a:ext uri="{FF2B5EF4-FFF2-40B4-BE49-F238E27FC236}">
                <a16:creationId xmlns:a16="http://schemas.microsoft.com/office/drawing/2014/main" id="{CAF5A620-22F1-9E4C-98C3-DE91560CD70F}"/>
              </a:ext>
            </a:extLst>
          </p:cNvPr>
          <p:cNvSpPr>
            <a:spLocks noGrp="1"/>
          </p:cNvSpPr>
          <p:nvPr>
            <p:ph type="subTitle" idx="1"/>
          </p:nvPr>
        </p:nvSpPr>
        <p:spPr/>
        <p:txBody>
          <a:bodyPr>
            <a:normAutofit/>
          </a:bodyPr>
          <a:lstStyle/>
          <a:p>
            <a:r>
              <a:rPr lang="en-US" dirty="0">
                <a:cs typeface="Thonburi" pitchFamily="2" charset="-34"/>
              </a:rPr>
              <a:t>Department of Anesthesiology, University of Colorado</a:t>
            </a:r>
          </a:p>
          <a:p>
            <a:r>
              <a:rPr lang="en-US" dirty="0">
                <a:cs typeface="Thonburi" pitchFamily="2" charset="-34"/>
              </a:rPr>
              <a:t>By Marnie Biando</a:t>
            </a:r>
          </a:p>
        </p:txBody>
      </p:sp>
    </p:spTree>
    <p:extLst>
      <p:ext uri="{BB962C8B-B14F-4D97-AF65-F5344CB8AC3E}">
        <p14:creationId xmlns:p14="http://schemas.microsoft.com/office/powerpoint/2010/main" val="78108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a:xfrm>
            <a:off x="898784" y="0"/>
            <a:ext cx="10364451" cy="1596177"/>
          </a:xfrm>
        </p:spPr>
        <p:txBody>
          <a:bodyPr/>
          <a:lstStyle/>
          <a:p>
            <a:r>
              <a:rPr lang="en-US" dirty="0"/>
              <a:t>Reducing the dataset</a:t>
            </a:r>
          </a:p>
        </p:txBody>
      </p:sp>
      <p:pic>
        <p:nvPicPr>
          <p:cNvPr id="5" name="Picture 4">
            <a:extLst>
              <a:ext uri="{FF2B5EF4-FFF2-40B4-BE49-F238E27FC236}">
                <a16:creationId xmlns:a16="http://schemas.microsoft.com/office/drawing/2014/main" id="{E7BCF783-E342-7841-BE0D-40E12E1F1DDA}"/>
              </a:ext>
            </a:extLst>
          </p:cNvPr>
          <p:cNvPicPr>
            <a:picLocks noChangeAspect="1"/>
          </p:cNvPicPr>
          <p:nvPr/>
        </p:nvPicPr>
        <p:blipFill>
          <a:blip r:embed="rId3"/>
          <a:stretch>
            <a:fillRect/>
          </a:stretch>
        </p:blipFill>
        <p:spPr>
          <a:xfrm>
            <a:off x="322309" y="2484519"/>
            <a:ext cx="5618918" cy="3487058"/>
          </a:xfrm>
          <a:prstGeom prst="rect">
            <a:avLst/>
          </a:prstGeom>
        </p:spPr>
      </p:pic>
      <p:pic>
        <p:nvPicPr>
          <p:cNvPr id="7" name="Picture 6">
            <a:extLst>
              <a:ext uri="{FF2B5EF4-FFF2-40B4-BE49-F238E27FC236}">
                <a16:creationId xmlns:a16="http://schemas.microsoft.com/office/drawing/2014/main" id="{11BA3225-1F26-A14F-B47A-A888023A2937}"/>
              </a:ext>
            </a:extLst>
          </p:cNvPr>
          <p:cNvPicPr>
            <a:picLocks noChangeAspect="1"/>
          </p:cNvPicPr>
          <p:nvPr/>
        </p:nvPicPr>
        <p:blipFill>
          <a:blip r:embed="rId4"/>
          <a:stretch>
            <a:fillRect/>
          </a:stretch>
        </p:blipFill>
        <p:spPr>
          <a:xfrm>
            <a:off x="6252936" y="2623945"/>
            <a:ext cx="5457099" cy="3347632"/>
          </a:xfrm>
          <a:prstGeom prst="rect">
            <a:avLst/>
          </a:prstGeom>
        </p:spPr>
      </p:pic>
      <p:sp>
        <p:nvSpPr>
          <p:cNvPr id="6" name="TextBox 5">
            <a:extLst>
              <a:ext uri="{FF2B5EF4-FFF2-40B4-BE49-F238E27FC236}">
                <a16:creationId xmlns:a16="http://schemas.microsoft.com/office/drawing/2014/main" id="{3794F0FF-2938-A44E-8124-D6A251A1B0B0}"/>
              </a:ext>
            </a:extLst>
          </p:cNvPr>
          <p:cNvSpPr txBox="1"/>
          <p:nvPr/>
        </p:nvSpPr>
        <p:spPr>
          <a:xfrm>
            <a:off x="1818327" y="1246102"/>
            <a:ext cx="9325432" cy="923330"/>
          </a:xfrm>
          <a:prstGeom prst="rect">
            <a:avLst/>
          </a:prstGeom>
          <a:noFill/>
        </p:spPr>
        <p:txBody>
          <a:bodyPr wrap="square" rtlCol="0">
            <a:spAutoFit/>
          </a:bodyPr>
          <a:lstStyle/>
          <a:p>
            <a:r>
              <a:rPr lang="en-US" dirty="0"/>
              <a:t>The chart to the left shows that for certain ACL/Knee surgery types, there is not an equal number of cases between the “old” practice and the “new” practice.  It was decided that the analysis would be carried out with the three surgery types associated with the most cases (see resulting graph to right).</a:t>
            </a:r>
          </a:p>
        </p:txBody>
      </p:sp>
    </p:spTree>
    <p:extLst>
      <p:ext uri="{BB962C8B-B14F-4D97-AF65-F5344CB8AC3E}">
        <p14:creationId xmlns:p14="http://schemas.microsoft.com/office/powerpoint/2010/main" val="209551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a:xfrm>
            <a:off x="913775" y="618518"/>
            <a:ext cx="10364451" cy="853444"/>
          </a:xfrm>
        </p:spPr>
        <p:txBody>
          <a:bodyPr/>
          <a:lstStyle/>
          <a:p>
            <a:r>
              <a:rPr lang="en-US" dirty="0"/>
              <a:t>Recovery times: boxplots</a:t>
            </a:r>
          </a:p>
        </p:txBody>
      </p:sp>
      <p:pic>
        <p:nvPicPr>
          <p:cNvPr id="4" name="Picture 3">
            <a:extLst>
              <a:ext uri="{FF2B5EF4-FFF2-40B4-BE49-F238E27FC236}">
                <a16:creationId xmlns:a16="http://schemas.microsoft.com/office/drawing/2014/main" id="{ED512014-A446-D746-9B86-4CC7811EBCA4}"/>
              </a:ext>
            </a:extLst>
          </p:cNvPr>
          <p:cNvPicPr>
            <a:picLocks noChangeAspect="1"/>
          </p:cNvPicPr>
          <p:nvPr/>
        </p:nvPicPr>
        <p:blipFill>
          <a:blip r:embed="rId3"/>
          <a:stretch>
            <a:fillRect/>
          </a:stretch>
        </p:blipFill>
        <p:spPr>
          <a:xfrm>
            <a:off x="213980" y="2737027"/>
            <a:ext cx="6061581" cy="3611336"/>
          </a:xfrm>
          <a:prstGeom prst="rect">
            <a:avLst/>
          </a:prstGeom>
        </p:spPr>
      </p:pic>
      <p:pic>
        <p:nvPicPr>
          <p:cNvPr id="10" name="Picture 9">
            <a:extLst>
              <a:ext uri="{FF2B5EF4-FFF2-40B4-BE49-F238E27FC236}">
                <a16:creationId xmlns:a16="http://schemas.microsoft.com/office/drawing/2014/main" id="{A5AC4EAE-3423-DE48-BC2C-CA8C77F378A0}"/>
              </a:ext>
            </a:extLst>
          </p:cNvPr>
          <p:cNvPicPr>
            <a:picLocks noChangeAspect="1"/>
          </p:cNvPicPr>
          <p:nvPr/>
        </p:nvPicPr>
        <p:blipFill>
          <a:blip r:embed="rId4"/>
          <a:stretch>
            <a:fillRect/>
          </a:stretch>
        </p:blipFill>
        <p:spPr>
          <a:xfrm>
            <a:off x="6380896" y="2737027"/>
            <a:ext cx="5597125" cy="3611336"/>
          </a:xfrm>
          <a:prstGeom prst="rect">
            <a:avLst/>
          </a:prstGeom>
        </p:spPr>
      </p:pic>
      <p:sp>
        <p:nvSpPr>
          <p:cNvPr id="5" name="TextBox 4">
            <a:extLst>
              <a:ext uri="{FF2B5EF4-FFF2-40B4-BE49-F238E27FC236}">
                <a16:creationId xmlns:a16="http://schemas.microsoft.com/office/drawing/2014/main" id="{6CA9E7F4-5C4B-1B49-A093-51B355D8B696}"/>
              </a:ext>
            </a:extLst>
          </p:cNvPr>
          <p:cNvSpPr txBox="1"/>
          <p:nvPr/>
        </p:nvSpPr>
        <p:spPr>
          <a:xfrm>
            <a:off x="758282" y="1471962"/>
            <a:ext cx="10838985" cy="1200329"/>
          </a:xfrm>
          <a:prstGeom prst="rect">
            <a:avLst/>
          </a:prstGeom>
          <a:noFill/>
        </p:spPr>
        <p:txBody>
          <a:bodyPr wrap="square" rtlCol="0">
            <a:spAutoFit/>
          </a:bodyPr>
          <a:lstStyle/>
          <a:p>
            <a:r>
              <a:rPr lang="en-US" dirty="0"/>
              <a:t>Evaluating recovery times by surgery type (left side, below), it appears that there is no support for recovery times being better with the “new” practice when compared to “old” practice cases for the same surgery type.  Likewise, comparing the recovery time when grouping by the three surgery types now remaining in our reduced dataset, there is no support again that recovery times have improved with the “new” practice.</a:t>
            </a:r>
          </a:p>
        </p:txBody>
      </p:sp>
    </p:spTree>
    <p:extLst>
      <p:ext uri="{BB962C8B-B14F-4D97-AF65-F5344CB8AC3E}">
        <p14:creationId xmlns:p14="http://schemas.microsoft.com/office/powerpoint/2010/main" val="3628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a:xfrm>
            <a:off x="913775" y="125460"/>
            <a:ext cx="10364451" cy="1596177"/>
          </a:xfrm>
        </p:spPr>
        <p:txBody>
          <a:bodyPr/>
          <a:lstStyle/>
          <a:p>
            <a:r>
              <a:rPr lang="en-US" dirty="0"/>
              <a:t>Recovery time: statistical analyses</a:t>
            </a:r>
          </a:p>
        </p:txBody>
      </p:sp>
      <p:pic>
        <p:nvPicPr>
          <p:cNvPr id="5" name="Picture 4">
            <a:extLst>
              <a:ext uri="{FF2B5EF4-FFF2-40B4-BE49-F238E27FC236}">
                <a16:creationId xmlns:a16="http://schemas.microsoft.com/office/drawing/2014/main" id="{877BCAE6-467C-EC44-9F3B-DE71A7129AC6}"/>
              </a:ext>
            </a:extLst>
          </p:cNvPr>
          <p:cNvPicPr>
            <a:picLocks noChangeAspect="1"/>
          </p:cNvPicPr>
          <p:nvPr/>
        </p:nvPicPr>
        <p:blipFill>
          <a:blip r:embed="rId3"/>
          <a:stretch>
            <a:fillRect/>
          </a:stretch>
        </p:blipFill>
        <p:spPr>
          <a:xfrm>
            <a:off x="633185" y="1283907"/>
            <a:ext cx="6314340" cy="3866452"/>
          </a:xfrm>
          <a:prstGeom prst="rect">
            <a:avLst/>
          </a:prstGeom>
        </p:spPr>
      </p:pic>
      <p:pic>
        <p:nvPicPr>
          <p:cNvPr id="7" name="Picture 6">
            <a:extLst>
              <a:ext uri="{FF2B5EF4-FFF2-40B4-BE49-F238E27FC236}">
                <a16:creationId xmlns:a16="http://schemas.microsoft.com/office/drawing/2014/main" id="{47341DC2-CE1C-464A-B971-BDF830BDAFD2}"/>
              </a:ext>
            </a:extLst>
          </p:cNvPr>
          <p:cNvPicPr>
            <a:picLocks noChangeAspect="1"/>
          </p:cNvPicPr>
          <p:nvPr/>
        </p:nvPicPr>
        <p:blipFill>
          <a:blip r:embed="rId4"/>
          <a:stretch>
            <a:fillRect/>
          </a:stretch>
        </p:blipFill>
        <p:spPr>
          <a:xfrm>
            <a:off x="7260772" y="2365717"/>
            <a:ext cx="4457700" cy="647700"/>
          </a:xfrm>
          <a:prstGeom prst="rect">
            <a:avLst/>
          </a:prstGeom>
        </p:spPr>
      </p:pic>
      <p:pic>
        <p:nvPicPr>
          <p:cNvPr id="9" name="Picture 8">
            <a:extLst>
              <a:ext uri="{FF2B5EF4-FFF2-40B4-BE49-F238E27FC236}">
                <a16:creationId xmlns:a16="http://schemas.microsoft.com/office/drawing/2014/main" id="{993FEE63-9D50-1D4E-B54C-957B0DE764E2}"/>
              </a:ext>
            </a:extLst>
          </p:cNvPr>
          <p:cNvPicPr>
            <a:picLocks noChangeAspect="1"/>
          </p:cNvPicPr>
          <p:nvPr/>
        </p:nvPicPr>
        <p:blipFill>
          <a:blip r:embed="rId5"/>
          <a:stretch>
            <a:fillRect/>
          </a:stretch>
        </p:blipFill>
        <p:spPr>
          <a:xfrm>
            <a:off x="7260772" y="3586132"/>
            <a:ext cx="4533900" cy="685800"/>
          </a:xfrm>
          <a:prstGeom prst="rect">
            <a:avLst/>
          </a:prstGeom>
        </p:spPr>
      </p:pic>
      <p:sp>
        <p:nvSpPr>
          <p:cNvPr id="10" name="TextBox 9">
            <a:extLst>
              <a:ext uri="{FF2B5EF4-FFF2-40B4-BE49-F238E27FC236}">
                <a16:creationId xmlns:a16="http://schemas.microsoft.com/office/drawing/2014/main" id="{071F242A-2E02-E448-900D-987D7E915963}"/>
              </a:ext>
            </a:extLst>
          </p:cNvPr>
          <p:cNvSpPr txBox="1"/>
          <p:nvPr/>
        </p:nvSpPr>
        <p:spPr>
          <a:xfrm>
            <a:off x="7431314" y="1913902"/>
            <a:ext cx="3803369" cy="369332"/>
          </a:xfrm>
          <a:prstGeom prst="rect">
            <a:avLst/>
          </a:prstGeom>
          <a:noFill/>
        </p:spPr>
        <p:txBody>
          <a:bodyPr wrap="square" rtlCol="0">
            <a:spAutoFit/>
          </a:bodyPr>
          <a:lstStyle/>
          <a:p>
            <a:r>
              <a:rPr lang="en-US" dirty="0"/>
              <a:t>Recovery time for “old” practice cases</a:t>
            </a:r>
          </a:p>
        </p:txBody>
      </p:sp>
      <p:sp>
        <p:nvSpPr>
          <p:cNvPr id="11" name="TextBox 10">
            <a:extLst>
              <a:ext uri="{FF2B5EF4-FFF2-40B4-BE49-F238E27FC236}">
                <a16:creationId xmlns:a16="http://schemas.microsoft.com/office/drawing/2014/main" id="{D7F65584-78F2-7744-8A71-58CE50C15C99}"/>
              </a:ext>
            </a:extLst>
          </p:cNvPr>
          <p:cNvSpPr txBox="1"/>
          <p:nvPr/>
        </p:nvSpPr>
        <p:spPr>
          <a:xfrm>
            <a:off x="7431314" y="3216800"/>
            <a:ext cx="3803369" cy="369332"/>
          </a:xfrm>
          <a:prstGeom prst="rect">
            <a:avLst/>
          </a:prstGeom>
          <a:noFill/>
        </p:spPr>
        <p:txBody>
          <a:bodyPr wrap="square" rtlCol="0">
            <a:spAutoFit/>
          </a:bodyPr>
          <a:lstStyle/>
          <a:p>
            <a:r>
              <a:rPr lang="en-US" dirty="0"/>
              <a:t>Recovery time for “new” practice cases</a:t>
            </a:r>
          </a:p>
        </p:txBody>
      </p:sp>
      <p:pic>
        <p:nvPicPr>
          <p:cNvPr id="13" name="Picture 12">
            <a:extLst>
              <a:ext uri="{FF2B5EF4-FFF2-40B4-BE49-F238E27FC236}">
                <a16:creationId xmlns:a16="http://schemas.microsoft.com/office/drawing/2014/main" id="{2BDAB8BD-102F-F34F-A5E5-F1A6D60FD64D}"/>
              </a:ext>
            </a:extLst>
          </p:cNvPr>
          <p:cNvPicPr>
            <a:picLocks noChangeAspect="1"/>
          </p:cNvPicPr>
          <p:nvPr/>
        </p:nvPicPr>
        <p:blipFill>
          <a:blip r:embed="rId6"/>
          <a:stretch>
            <a:fillRect/>
          </a:stretch>
        </p:blipFill>
        <p:spPr>
          <a:xfrm>
            <a:off x="806170" y="6076739"/>
            <a:ext cx="10388600" cy="723900"/>
          </a:xfrm>
          <a:prstGeom prst="rect">
            <a:avLst/>
          </a:prstGeom>
        </p:spPr>
      </p:pic>
      <p:sp>
        <p:nvSpPr>
          <p:cNvPr id="14" name="TextBox 13">
            <a:extLst>
              <a:ext uri="{FF2B5EF4-FFF2-40B4-BE49-F238E27FC236}">
                <a16:creationId xmlns:a16="http://schemas.microsoft.com/office/drawing/2014/main" id="{2D6F2300-39EC-AE42-B5D0-E46BFF6566ED}"/>
              </a:ext>
            </a:extLst>
          </p:cNvPr>
          <p:cNvSpPr txBox="1"/>
          <p:nvPr/>
        </p:nvSpPr>
        <p:spPr>
          <a:xfrm>
            <a:off x="806170" y="5224810"/>
            <a:ext cx="10388600" cy="923330"/>
          </a:xfrm>
          <a:prstGeom prst="rect">
            <a:avLst/>
          </a:prstGeom>
          <a:noFill/>
        </p:spPr>
        <p:txBody>
          <a:bodyPr wrap="square" rtlCol="0">
            <a:spAutoFit/>
          </a:bodyPr>
          <a:lstStyle/>
          <a:p>
            <a:r>
              <a:rPr lang="en-US" dirty="0"/>
              <a:t>Wilcox Rank-Sum to Compare Recovery Times between ”old” and “new” practice cases result in a p-value that is not statistically significant.  We cannot reject the null hypothesis that the recovery times are different between “new” and “old” practice.</a:t>
            </a:r>
          </a:p>
        </p:txBody>
      </p:sp>
    </p:spTree>
    <p:extLst>
      <p:ext uri="{BB962C8B-B14F-4D97-AF65-F5344CB8AC3E}">
        <p14:creationId xmlns:p14="http://schemas.microsoft.com/office/powerpoint/2010/main" val="296664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B724-BE2B-8842-967F-877BE5AD6CC7}"/>
              </a:ext>
            </a:extLst>
          </p:cNvPr>
          <p:cNvSpPr>
            <a:spLocks noGrp="1"/>
          </p:cNvSpPr>
          <p:nvPr>
            <p:ph type="title"/>
          </p:nvPr>
        </p:nvSpPr>
        <p:spPr/>
        <p:txBody>
          <a:bodyPr/>
          <a:lstStyle/>
          <a:p>
            <a:r>
              <a:rPr lang="en-US" dirty="0"/>
              <a:t>Fitting a linear model</a:t>
            </a:r>
          </a:p>
        </p:txBody>
      </p:sp>
      <p:pic>
        <p:nvPicPr>
          <p:cNvPr id="4" name="Picture 3">
            <a:extLst>
              <a:ext uri="{FF2B5EF4-FFF2-40B4-BE49-F238E27FC236}">
                <a16:creationId xmlns:a16="http://schemas.microsoft.com/office/drawing/2014/main" id="{5FA61A07-74EA-904E-AEDC-2C6FBBAECA3A}"/>
              </a:ext>
            </a:extLst>
          </p:cNvPr>
          <p:cNvPicPr>
            <a:picLocks noChangeAspect="1"/>
          </p:cNvPicPr>
          <p:nvPr/>
        </p:nvPicPr>
        <p:blipFill>
          <a:blip r:embed="rId2"/>
          <a:stretch>
            <a:fillRect/>
          </a:stretch>
        </p:blipFill>
        <p:spPr>
          <a:xfrm>
            <a:off x="913775" y="1625721"/>
            <a:ext cx="5938644" cy="4188865"/>
          </a:xfrm>
          <a:prstGeom prst="rect">
            <a:avLst/>
          </a:prstGeom>
        </p:spPr>
      </p:pic>
      <p:sp>
        <p:nvSpPr>
          <p:cNvPr id="5" name="TextBox 4">
            <a:extLst>
              <a:ext uri="{FF2B5EF4-FFF2-40B4-BE49-F238E27FC236}">
                <a16:creationId xmlns:a16="http://schemas.microsoft.com/office/drawing/2014/main" id="{885E4717-E1F9-914F-A8DF-6744644E5EAA}"/>
              </a:ext>
            </a:extLst>
          </p:cNvPr>
          <p:cNvSpPr txBox="1"/>
          <p:nvPr/>
        </p:nvSpPr>
        <p:spPr>
          <a:xfrm>
            <a:off x="6940661" y="1735483"/>
            <a:ext cx="4756968" cy="3416320"/>
          </a:xfrm>
          <a:prstGeom prst="rect">
            <a:avLst/>
          </a:prstGeom>
          <a:noFill/>
        </p:spPr>
        <p:txBody>
          <a:bodyPr wrap="square" rtlCol="0">
            <a:spAutoFit/>
          </a:bodyPr>
          <a:lstStyle/>
          <a:p>
            <a:r>
              <a:rPr lang="en-US" dirty="0"/>
              <a:t>Although we weren’t able to reject the null hypothesis that recovery times between our new practice samples and our old practice samples were significantly different, I thought I would run a linear model with a few select explanatory variables just to see what we would get.</a:t>
            </a:r>
          </a:p>
          <a:p>
            <a:endParaRPr lang="en-US" dirty="0"/>
          </a:p>
          <a:p>
            <a:r>
              <a:rPr lang="en-US" dirty="0"/>
              <a:t>The result: a tiny correlation value (0.0179) and a very high p-value (0.9226).  This linear model has no predicting power at all to give us a recovery time based on practice method (new/old) or any other explanatory variables.</a:t>
            </a:r>
          </a:p>
        </p:txBody>
      </p:sp>
    </p:spTree>
    <p:extLst>
      <p:ext uri="{BB962C8B-B14F-4D97-AF65-F5344CB8AC3E}">
        <p14:creationId xmlns:p14="http://schemas.microsoft.com/office/powerpoint/2010/main" val="386446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F988-6E6C-AE4D-889C-670E8EEC8DEA}"/>
              </a:ext>
            </a:extLst>
          </p:cNvPr>
          <p:cNvSpPr>
            <a:spLocks noGrp="1"/>
          </p:cNvSpPr>
          <p:nvPr>
            <p:ph type="title"/>
          </p:nvPr>
        </p:nvSpPr>
        <p:spPr/>
        <p:txBody>
          <a:bodyPr/>
          <a:lstStyle/>
          <a:p>
            <a:r>
              <a:rPr lang="en-US" dirty="0"/>
              <a:t>Independent analyses</a:t>
            </a:r>
          </a:p>
        </p:txBody>
      </p:sp>
      <p:sp>
        <p:nvSpPr>
          <p:cNvPr id="3" name="Text Placeholder 2">
            <a:extLst>
              <a:ext uri="{FF2B5EF4-FFF2-40B4-BE49-F238E27FC236}">
                <a16:creationId xmlns:a16="http://schemas.microsoft.com/office/drawing/2014/main" id="{03997003-0C37-304B-80B3-4C63FEA1DE68}"/>
              </a:ext>
            </a:extLst>
          </p:cNvPr>
          <p:cNvSpPr>
            <a:spLocks noGrp="1"/>
          </p:cNvSpPr>
          <p:nvPr>
            <p:ph type="body" idx="1"/>
          </p:nvPr>
        </p:nvSpPr>
        <p:spPr/>
        <p:txBody>
          <a:bodyPr/>
          <a:lstStyle/>
          <a:p>
            <a:r>
              <a:rPr lang="en-US" dirty="0"/>
              <a:t>March 2018</a:t>
            </a:r>
          </a:p>
        </p:txBody>
      </p:sp>
    </p:spTree>
    <p:extLst>
      <p:ext uri="{BB962C8B-B14F-4D97-AF65-F5344CB8AC3E}">
        <p14:creationId xmlns:p14="http://schemas.microsoft.com/office/powerpoint/2010/main" val="399993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CE38E967-5A5B-C149-B860-36D9BCC177D0}"/>
              </a:ext>
            </a:extLst>
          </p:cNvPr>
          <p:cNvSpPr txBox="1"/>
          <p:nvPr/>
        </p:nvSpPr>
        <p:spPr>
          <a:xfrm>
            <a:off x="1683657" y="2046514"/>
            <a:ext cx="9260114" cy="3016210"/>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After the January 22 presentation, the client asked for descriptive and central tendency statistics on certain variables.  These are available in the GitHub repository (Analgesia/February) but are not included in this presentation</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For the Projects class, I added a few of my own analyses to try and answer a few of the other questions the client asked.</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I plan to continue looking into these questions in the next term of the project class.</a:t>
            </a:r>
          </a:p>
        </p:txBody>
      </p:sp>
    </p:spTree>
    <p:extLst>
      <p:ext uri="{BB962C8B-B14F-4D97-AF65-F5344CB8AC3E}">
        <p14:creationId xmlns:p14="http://schemas.microsoft.com/office/powerpoint/2010/main" val="139804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p:txBody>
          <a:bodyPr/>
          <a:lstStyle/>
          <a:p>
            <a:r>
              <a:rPr lang="en-US" dirty="0"/>
              <a:t>No improvement in recovery time</a:t>
            </a:r>
          </a:p>
        </p:txBody>
      </p:sp>
      <p:sp>
        <p:nvSpPr>
          <p:cNvPr id="3" name="TextBox 2">
            <a:extLst>
              <a:ext uri="{FF2B5EF4-FFF2-40B4-BE49-F238E27FC236}">
                <a16:creationId xmlns:a16="http://schemas.microsoft.com/office/drawing/2014/main" id="{CE38E967-5A5B-C149-B860-36D9BCC177D0}"/>
              </a:ext>
            </a:extLst>
          </p:cNvPr>
          <p:cNvSpPr txBox="1"/>
          <p:nvPr/>
        </p:nvSpPr>
        <p:spPr>
          <a:xfrm>
            <a:off x="1683657" y="2046514"/>
            <a:ext cx="9260114" cy="3170099"/>
          </a:xfrm>
          <a:prstGeom prst="rect">
            <a:avLst/>
          </a:prstGeom>
          <a:noFill/>
        </p:spPr>
        <p:txBody>
          <a:bodyPr wrap="square" rtlCol="0">
            <a:spAutoFit/>
          </a:bodyPr>
          <a:lstStyle/>
          <a:p>
            <a:pPr marL="914400" lvl="1" indent="-457200">
              <a:spcAft>
                <a:spcPts val="1800"/>
              </a:spcAft>
              <a:buFont typeface="+mj-lt"/>
              <a:buAutoNum type="arabicPeriod"/>
            </a:pPr>
            <a:r>
              <a:rPr lang="en-US" sz="2000" dirty="0">
                <a:latin typeface="Thonburi" pitchFamily="2" charset="-34"/>
                <a:cs typeface="Thonburi" pitchFamily="2" charset="-34"/>
              </a:rPr>
              <a:t>Does the new practice result in an improvement in recovery time?</a:t>
            </a:r>
          </a:p>
          <a:p>
            <a:pPr marL="914400" lvl="1" indent="-457200">
              <a:spcAft>
                <a:spcPts val="1800"/>
              </a:spcAft>
              <a:buFont typeface="+mj-lt"/>
              <a:buAutoNum type="arabicPeriod"/>
            </a:pPr>
            <a:r>
              <a:rPr lang="en-US" sz="2000" dirty="0">
                <a:latin typeface="Thonburi" pitchFamily="2" charset="-34"/>
                <a:cs typeface="Thonburi" pitchFamily="2" charset="-34"/>
              </a:rPr>
              <a:t>How often are rescue blocks performed post-operatively?</a:t>
            </a:r>
          </a:p>
          <a:p>
            <a:pPr marL="914400" lvl="1" indent="-457200">
              <a:spcAft>
                <a:spcPts val="1800"/>
              </a:spcAft>
              <a:buFont typeface="+mj-lt"/>
              <a:buAutoNum type="arabicPeriod"/>
            </a:pPr>
            <a:r>
              <a:rPr lang="en-US" sz="2000" dirty="0">
                <a:latin typeface="Thonburi" pitchFamily="2" charset="-34"/>
                <a:cs typeface="Thonburi" pitchFamily="2" charset="-34"/>
              </a:rPr>
              <a:t>Are there predictive factors for those we do blocks on postoperatively?</a:t>
            </a:r>
          </a:p>
          <a:p>
            <a:pPr marL="914400" lvl="1" indent="-457200">
              <a:spcAft>
                <a:spcPts val="1800"/>
              </a:spcAft>
              <a:buFont typeface="+mj-lt"/>
              <a:buAutoNum type="arabicPeriod"/>
            </a:pPr>
            <a:r>
              <a:rPr lang="en-US" sz="2000" dirty="0">
                <a:latin typeface="Thonburi" pitchFamily="2" charset="-34"/>
                <a:cs typeface="Thonburi" pitchFamily="2" charset="-34"/>
              </a:rPr>
              <a:t>What is the impact of change of practice on postoperative pain, main med consumption, nausea?</a:t>
            </a:r>
          </a:p>
          <a:p>
            <a:pPr marL="914400" lvl="1" indent="-457200">
              <a:spcAft>
                <a:spcPts val="1800"/>
              </a:spcAft>
              <a:buFont typeface="+mj-lt"/>
              <a:buAutoNum type="arabicPeriod"/>
            </a:pPr>
            <a:r>
              <a:rPr lang="en-US" sz="2000" dirty="0">
                <a:latin typeface="Thonburi" pitchFamily="2" charset="-34"/>
                <a:cs typeface="Thonburi" pitchFamily="2" charset="-34"/>
              </a:rPr>
              <a:t>Characterize differences in anesthetic pre and post.</a:t>
            </a:r>
          </a:p>
        </p:txBody>
      </p:sp>
      <p:cxnSp>
        <p:nvCxnSpPr>
          <p:cNvPr id="5" name="Straight Connector 4">
            <a:extLst>
              <a:ext uri="{FF2B5EF4-FFF2-40B4-BE49-F238E27FC236}">
                <a16:creationId xmlns:a16="http://schemas.microsoft.com/office/drawing/2014/main" id="{98FF6839-D81D-5940-91DD-61026BF67D04}"/>
              </a:ext>
            </a:extLst>
          </p:cNvPr>
          <p:cNvCxnSpPr/>
          <p:nvPr/>
        </p:nvCxnSpPr>
        <p:spPr>
          <a:xfrm>
            <a:off x="2055803" y="2230578"/>
            <a:ext cx="913180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2832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p:txBody>
          <a:bodyPr/>
          <a:lstStyle/>
          <a:p>
            <a:r>
              <a:rPr lang="en-US" dirty="0"/>
              <a:t>How often do we perform rescue blocks?</a:t>
            </a:r>
          </a:p>
        </p:txBody>
      </p:sp>
      <p:pic>
        <p:nvPicPr>
          <p:cNvPr id="4" name="Picture 3">
            <a:extLst>
              <a:ext uri="{FF2B5EF4-FFF2-40B4-BE49-F238E27FC236}">
                <a16:creationId xmlns:a16="http://schemas.microsoft.com/office/drawing/2014/main" id="{1D7C2A00-6693-9346-94F3-F776A49FF7AE}"/>
              </a:ext>
            </a:extLst>
          </p:cNvPr>
          <p:cNvPicPr>
            <a:picLocks noChangeAspect="1"/>
          </p:cNvPicPr>
          <p:nvPr/>
        </p:nvPicPr>
        <p:blipFill>
          <a:blip r:embed="rId3"/>
          <a:stretch>
            <a:fillRect/>
          </a:stretch>
        </p:blipFill>
        <p:spPr>
          <a:xfrm>
            <a:off x="2545896" y="1780595"/>
            <a:ext cx="7100207" cy="4346248"/>
          </a:xfrm>
          <a:prstGeom prst="rect">
            <a:avLst/>
          </a:prstGeom>
        </p:spPr>
      </p:pic>
    </p:spTree>
    <p:extLst>
      <p:ext uri="{BB962C8B-B14F-4D97-AF65-F5344CB8AC3E}">
        <p14:creationId xmlns:p14="http://schemas.microsoft.com/office/powerpoint/2010/main" val="134918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2C89-67B8-A74F-81EA-68E7BB330FE8}"/>
              </a:ext>
            </a:extLst>
          </p:cNvPr>
          <p:cNvSpPr>
            <a:spLocks noGrp="1"/>
          </p:cNvSpPr>
          <p:nvPr>
            <p:ph type="title"/>
          </p:nvPr>
        </p:nvSpPr>
        <p:spPr/>
        <p:txBody>
          <a:bodyPr/>
          <a:lstStyle/>
          <a:p>
            <a:r>
              <a:rPr lang="en-US" dirty="0"/>
              <a:t>Predictor: surgery time?</a:t>
            </a:r>
          </a:p>
        </p:txBody>
      </p:sp>
      <p:pic>
        <p:nvPicPr>
          <p:cNvPr id="4" name="Picture 3">
            <a:extLst>
              <a:ext uri="{FF2B5EF4-FFF2-40B4-BE49-F238E27FC236}">
                <a16:creationId xmlns:a16="http://schemas.microsoft.com/office/drawing/2014/main" id="{79325CF0-1FDA-F74C-866E-3DC9F76FD2E1}"/>
              </a:ext>
            </a:extLst>
          </p:cNvPr>
          <p:cNvPicPr>
            <a:picLocks noChangeAspect="1"/>
          </p:cNvPicPr>
          <p:nvPr/>
        </p:nvPicPr>
        <p:blipFill>
          <a:blip r:embed="rId2"/>
          <a:stretch>
            <a:fillRect/>
          </a:stretch>
        </p:blipFill>
        <p:spPr>
          <a:xfrm>
            <a:off x="1062423" y="2743711"/>
            <a:ext cx="5645520" cy="3396813"/>
          </a:xfrm>
          <a:prstGeom prst="rect">
            <a:avLst/>
          </a:prstGeom>
        </p:spPr>
      </p:pic>
      <p:sp>
        <p:nvSpPr>
          <p:cNvPr id="7" name="TextBox 6">
            <a:extLst>
              <a:ext uri="{FF2B5EF4-FFF2-40B4-BE49-F238E27FC236}">
                <a16:creationId xmlns:a16="http://schemas.microsoft.com/office/drawing/2014/main" id="{68868689-9439-9B43-A4E3-11787625FECF}"/>
              </a:ext>
            </a:extLst>
          </p:cNvPr>
          <p:cNvSpPr txBox="1"/>
          <p:nvPr/>
        </p:nvSpPr>
        <p:spPr>
          <a:xfrm>
            <a:off x="913775" y="1678091"/>
            <a:ext cx="10155936" cy="646331"/>
          </a:xfrm>
          <a:prstGeom prst="rect">
            <a:avLst/>
          </a:prstGeom>
          <a:noFill/>
        </p:spPr>
        <p:txBody>
          <a:bodyPr wrap="square" rtlCol="0">
            <a:spAutoFit/>
          </a:bodyPr>
          <a:lstStyle/>
          <a:p>
            <a:pPr algn="ctr"/>
            <a:r>
              <a:rPr lang="en-US" dirty="0"/>
              <a:t>Is the amount of time one spends in surgery a predictor of whether one might require a rescue block?  From the descriptive statistics presented below, the answer appears to be NO. </a:t>
            </a:r>
          </a:p>
        </p:txBody>
      </p:sp>
      <p:pic>
        <p:nvPicPr>
          <p:cNvPr id="9" name="Picture 8">
            <a:extLst>
              <a:ext uri="{FF2B5EF4-FFF2-40B4-BE49-F238E27FC236}">
                <a16:creationId xmlns:a16="http://schemas.microsoft.com/office/drawing/2014/main" id="{175269A5-2DF2-8D46-A8DB-FC2878A29785}"/>
              </a:ext>
            </a:extLst>
          </p:cNvPr>
          <p:cNvPicPr>
            <a:picLocks noChangeAspect="1"/>
          </p:cNvPicPr>
          <p:nvPr/>
        </p:nvPicPr>
        <p:blipFill>
          <a:blip r:embed="rId3"/>
          <a:stretch>
            <a:fillRect/>
          </a:stretch>
        </p:blipFill>
        <p:spPr>
          <a:xfrm>
            <a:off x="6925562" y="4859741"/>
            <a:ext cx="4851400" cy="876300"/>
          </a:xfrm>
          <a:prstGeom prst="rect">
            <a:avLst/>
          </a:prstGeom>
        </p:spPr>
      </p:pic>
      <p:pic>
        <p:nvPicPr>
          <p:cNvPr id="11" name="Picture 10">
            <a:extLst>
              <a:ext uri="{FF2B5EF4-FFF2-40B4-BE49-F238E27FC236}">
                <a16:creationId xmlns:a16="http://schemas.microsoft.com/office/drawing/2014/main" id="{60E24F99-1F44-9F4C-B3A3-D53C026A0399}"/>
              </a:ext>
            </a:extLst>
          </p:cNvPr>
          <p:cNvPicPr>
            <a:picLocks noChangeAspect="1"/>
          </p:cNvPicPr>
          <p:nvPr/>
        </p:nvPicPr>
        <p:blipFill>
          <a:blip r:embed="rId4"/>
          <a:stretch>
            <a:fillRect/>
          </a:stretch>
        </p:blipFill>
        <p:spPr>
          <a:xfrm>
            <a:off x="7033513" y="3329460"/>
            <a:ext cx="4635500" cy="723900"/>
          </a:xfrm>
          <a:prstGeom prst="rect">
            <a:avLst/>
          </a:prstGeom>
        </p:spPr>
      </p:pic>
      <p:sp>
        <p:nvSpPr>
          <p:cNvPr id="12" name="TextBox 11">
            <a:extLst>
              <a:ext uri="{FF2B5EF4-FFF2-40B4-BE49-F238E27FC236}">
                <a16:creationId xmlns:a16="http://schemas.microsoft.com/office/drawing/2014/main" id="{6E86BB98-1879-2A4F-968D-5ADF41C688AA}"/>
              </a:ext>
            </a:extLst>
          </p:cNvPr>
          <p:cNvSpPr txBox="1"/>
          <p:nvPr/>
        </p:nvSpPr>
        <p:spPr>
          <a:xfrm>
            <a:off x="6677854" y="2723417"/>
            <a:ext cx="5346817" cy="646331"/>
          </a:xfrm>
          <a:prstGeom prst="rect">
            <a:avLst/>
          </a:prstGeom>
          <a:noFill/>
        </p:spPr>
        <p:txBody>
          <a:bodyPr wrap="square" rtlCol="0">
            <a:spAutoFit/>
          </a:bodyPr>
          <a:lstStyle/>
          <a:p>
            <a:pPr algn="ctr"/>
            <a:r>
              <a:rPr lang="en-US" i="1" dirty="0"/>
              <a:t>Surgery Time (in seconds)</a:t>
            </a:r>
          </a:p>
          <a:p>
            <a:pPr algn="ctr"/>
            <a:r>
              <a:rPr lang="en-US" i="1" dirty="0"/>
              <a:t>(No Rescue Block) descriptive statistics</a:t>
            </a:r>
          </a:p>
        </p:txBody>
      </p:sp>
      <p:sp>
        <p:nvSpPr>
          <p:cNvPr id="13" name="TextBox 12">
            <a:extLst>
              <a:ext uri="{FF2B5EF4-FFF2-40B4-BE49-F238E27FC236}">
                <a16:creationId xmlns:a16="http://schemas.microsoft.com/office/drawing/2014/main" id="{3CDA6260-1B9F-3241-9E3C-48A57C4DD80D}"/>
              </a:ext>
            </a:extLst>
          </p:cNvPr>
          <p:cNvSpPr txBox="1"/>
          <p:nvPr/>
        </p:nvSpPr>
        <p:spPr>
          <a:xfrm>
            <a:off x="6677855" y="4268848"/>
            <a:ext cx="5346817" cy="646331"/>
          </a:xfrm>
          <a:prstGeom prst="rect">
            <a:avLst/>
          </a:prstGeom>
          <a:noFill/>
        </p:spPr>
        <p:txBody>
          <a:bodyPr wrap="square" rtlCol="0">
            <a:spAutoFit/>
          </a:bodyPr>
          <a:lstStyle/>
          <a:p>
            <a:pPr algn="ctr"/>
            <a:r>
              <a:rPr lang="en-US" i="1" dirty="0"/>
              <a:t>Surgery Time (in seconds)</a:t>
            </a:r>
          </a:p>
          <a:p>
            <a:pPr algn="ctr"/>
            <a:r>
              <a:rPr lang="en-US" i="1" dirty="0"/>
              <a:t> (Yes Rescue Block)  descriptive statistics</a:t>
            </a:r>
          </a:p>
        </p:txBody>
      </p:sp>
    </p:spTree>
    <p:extLst>
      <p:ext uri="{BB962C8B-B14F-4D97-AF65-F5344CB8AC3E}">
        <p14:creationId xmlns:p14="http://schemas.microsoft.com/office/powerpoint/2010/main" val="1337097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a:xfrm>
            <a:off x="913775" y="618517"/>
            <a:ext cx="10364451" cy="1596177"/>
          </a:xfrm>
        </p:spPr>
        <p:txBody>
          <a:bodyPr/>
          <a:lstStyle/>
          <a:p>
            <a:r>
              <a:rPr lang="en-US" dirty="0"/>
              <a:t>PREDICTOR: Age or surgery type?</a:t>
            </a:r>
          </a:p>
        </p:txBody>
      </p:sp>
      <p:sp>
        <p:nvSpPr>
          <p:cNvPr id="7" name="TextBox 6">
            <a:extLst>
              <a:ext uri="{FF2B5EF4-FFF2-40B4-BE49-F238E27FC236}">
                <a16:creationId xmlns:a16="http://schemas.microsoft.com/office/drawing/2014/main" id="{AC1CD1E0-4FE6-C84D-9BFF-CD2BFF885E68}"/>
              </a:ext>
            </a:extLst>
          </p:cNvPr>
          <p:cNvSpPr txBox="1"/>
          <p:nvPr/>
        </p:nvSpPr>
        <p:spPr>
          <a:xfrm>
            <a:off x="913775" y="1678091"/>
            <a:ext cx="10155936" cy="923330"/>
          </a:xfrm>
          <a:prstGeom prst="rect">
            <a:avLst/>
          </a:prstGeom>
          <a:noFill/>
        </p:spPr>
        <p:txBody>
          <a:bodyPr wrap="square" rtlCol="0">
            <a:spAutoFit/>
          </a:bodyPr>
          <a:lstStyle/>
          <a:p>
            <a:r>
              <a:rPr lang="en-US" dirty="0"/>
              <a:t>Are the amounts of pre-operative meds given to the patient independent of whether one required a rescue block or not?  I performed a Fisher’s Exact Count Test on contingency tables for age and surgery type by counts of Rescue Block (y/n) and found there is no association.</a:t>
            </a:r>
          </a:p>
        </p:txBody>
      </p:sp>
      <p:pic>
        <p:nvPicPr>
          <p:cNvPr id="6" name="Picture 5">
            <a:extLst>
              <a:ext uri="{FF2B5EF4-FFF2-40B4-BE49-F238E27FC236}">
                <a16:creationId xmlns:a16="http://schemas.microsoft.com/office/drawing/2014/main" id="{8889BF40-EE15-1848-9E02-F1EBA435FCB7}"/>
              </a:ext>
            </a:extLst>
          </p:cNvPr>
          <p:cNvPicPr>
            <a:picLocks noChangeAspect="1"/>
          </p:cNvPicPr>
          <p:nvPr/>
        </p:nvPicPr>
        <p:blipFill>
          <a:blip r:embed="rId3"/>
          <a:stretch>
            <a:fillRect/>
          </a:stretch>
        </p:blipFill>
        <p:spPr>
          <a:xfrm>
            <a:off x="2784867" y="2747117"/>
            <a:ext cx="1536700" cy="1511300"/>
          </a:xfrm>
          <a:prstGeom prst="rect">
            <a:avLst/>
          </a:prstGeom>
        </p:spPr>
      </p:pic>
      <p:pic>
        <p:nvPicPr>
          <p:cNvPr id="9" name="Picture 8">
            <a:extLst>
              <a:ext uri="{FF2B5EF4-FFF2-40B4-BE49-F238E27FC236}">
                <a16:creationId xmlns:a16="http://schemas.microsoft.com/office/drawing/2014/main" id="{02B39974-713B-DA4F-B6AF-FD17E717D36F}"/>
              </a:ext>
            </a:extLst>
          </p:cNvPr>
          <p:cNvPicPr>
            <a:picLocks noChangeAspect="1"/>
          </p:cNvPicPr>
          <p:nvPr/>
        </p:nvPicPr>
        <p:blipFill>
          <a:blip r:embed="rId4"/>
          <a:stretch>
            <a:fillRect/>
          </a:stretch>
        </p:blipFill>
        <p:spPr>
          <a:xfrm>
            <a:off x="1508517" y="4404113"/>
            <a:ext cx="4089400" cy="1295400"/>
          </a:xfrm>
          <a:prstGeom prst="rect">
            <a:avLst/>
          </a:prstGeom>
        </p:spPr>
      </p:pic>
      <p:pic>
        <p:nvPicPr>
          <p:cNvPr id="11" name="Picture 10">
            <a:extLst>
              <a:ext uri="{FF2B5EF4-FFF2-40B4-BE49-F238E27FC236}">
                <a16:creationId xmlns:a16="http://schemas.microsoft.com/office/drawing/2014/main" id="{9EDB8249-78BB-AF42-AF1E-8A286C1BAF0B}"/>
              </a:ext>
            </a:extLst>
          </p:cNvPr>
          <p:cNvPicPr>
            <a:picLocks noChangeAspect="1"/>
          </p:cNvPicPr>
          <p:nvPr/>
        </p:nvPicPr>
        <p:blipFill>
          <a:blip r:embed="rId5"/>
          <a:stretch>
            <a:fillRect/>
          </a:stretch>
        </p:blipFill>
        <p:spPr>
          <a:xfrm>
            <a:off x="6964123" y="2679966"/>
            <a:ext cx="3098800" cy="1079500"/>
          </a:xfrm>
          <a:prstGeom prst="rect">
            <a:avLst/>
          </a:prstGeom>
        </p:spPr>
      </p:pic>
      <p:pic>
        <p:nvPicPr>
          <p:cNvPr id="13" name="Picture 12">
            <a:extLst>
              <a:ext uri="{FF2B5EF4-FFF2-40B4-BE49-F238E27FC236}">
                <a16:creationId xmlns:a16="http://schemas.microsoft.com/office/drawing/2014/main" id="{2DD2CA1A-F3AD-C943-9BC4-E2A51AC60D39}"/>
              </a:ext>
            </a:extLst>
          </p:cNvPr>
          <p:cNvPicPr>
            <a:picLocks noChangeAspect="1"/>
          </p:cNvPicPr>
          <p:nvPr/>
        </p:nvPicPr>
        <p:blipFill>
          <a:blip r:embed="rId6"/>
          <a:stretch>
            <a:fillRect/>
          </a:stretch>
        </p:blipFill>
        <p:spPr>
          <a:xfrm>
            <a:off x="6468823" y="3978319"/>
            <a:ext cx="4089400" cy="1181100"/>
          </a:xfrm>
          <a:prstGeom prst="rect">
            <a:avLst/>
          </a:prstGeom>
        </p:spPr>
      </p:pic>
    </p:spTree>
    <p:extLst>
      <p:ext uri="{BB962C8B-B14F-4D97-AF65-F5344CB8AC3E}">
        <p14:creationId xmlns:p14="http://schemas.microsoft.com/office/powerpoint/2010/main" val="390873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p:txBody>
          <a:bodyPr/>
          <a:lstStyle/>
          <a:p>
            <a:r>
              <a:rPr lang="en-US" dirty="0"/>
              <a:t>Overview</a:t>
            </a:r>
          </a:p>
        </p:txBody>
      </p:sp>
      <p:sp>
        <p:nvSpPr>
          <p:cNvPr id="3" name="TextBox 2">
            <a:extLst>
              <a:ext uri="{FF2B5EF4-FFF2-40B4-BE49-F238E27FC236}">
                <a16:creationId xmlns:a16="http://schemas.microsoft.com/office/drawing/2014/main" id="{CE38E967-5A5B-C149-B860-36D9BCC177D0}"/>
              </a:ext>
            </a:extLst>
          </p:cNvPr>
          <p:cNvSpPr txBox="1"/>
          <p:nvPr/>
        </p:nvSpPr>
        <p:spPr>
          <a:xfrm>
            <a:off x="1683657" y="2046514"/>
            <a:ext cx="9260114" cy="3600986"/>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400" dirty="0">
                <a:latin typeface="Thonburi" pitchFamily="2" charset="-34"/>
                <a:cs typeface="Thonburi" pitchFamily="2" charset="-34"/>
              </a:rPr>
              <a:t>Client: Melanie Donnelly, MD from Department of Anesthesiology</a:t>
            </a:r>
          </a:p>
          <a:p>
            <a:pPr marL="285750" indent="-285750">
              <a:spcAft>
                <a:spcPts val="1800"/>
              </a:spcAft>
              <a:buFont typeface="Arial" panose="020B0604020202020204" pitchFamily="34" charset="0"/>
              <a:buChar char="•"/>
            </a:pPr>
            <a:r>
              <a:rPr lang="en-US" sz="2400" dirty="0">
                <a:latin typeface="Thonburi" pitchFamily="2" charset="-34"/>
                <a:cs typeface="Thonburi" pitchFamily="2" charset="-34"/>
              </a:rPr>
              <a:t>Subject of study: changes to meds during ACL surgeries</a:t>
            </a:r>
          </a:p>
          <a:p>
            <a:pPr marL="742950" lvl="1" indent="-285750">
              <a:spcAft>
                <a:spcPts val="1800"/>
              </a:spcAft>
              <a:buFont typeface="Arial" panose="020B0604020202020204" pitchFamily="34" charset="0"/>
              <a:buChar char="•"/>
            </a:pPr>
            <a:r>
              <a:rPr lang="en-US" sz="2400" dirty="0">
                <a:latin typeface="Thonburi" pitchFamily="2" charset="-34"/>
                <a:cs typeface="Thonburi" pitchFamily="2" charset="-34"/>
              </a:rPr>
              <a:t>”Old” practice: pre-operative nerve block</a:t>
            </a:r>
          </a:p>
          <a:p>
            <a:pPr marL="742950" lvl="1" indent="-285750">
              <a:spcAft>
                <a:spcPts val="1800"/>
              </a:spcAft>
              <a:buFont typeface="Arial" panose="020B0604020202020204" pitchFamily="34" charset="0"/>
              <a:buChar char="•"/>
            </a:pPr>
            <a:r>
              <a:rPr lang="en-US" sz="2400" dirty="0">
                <a:latin typeface="Thonburi" pitchFamily="2" charset="-34"/>
                <a:cs typeface="Thonburi" pitchFamily="2" charset="-34"/>
              </a:rPr>
              <a:t>“New practice: multi-modal analgesics administered intra-operatively</a:t>
            </a:r>
          </a:p>
          <a:p>
            <a:pPr marL="285750" indent="-285750">
              <a:spcAft>
                <a:spcPts val="1800"/>
              </a:spcAft>
              <a:buFont typeface="Arial" panose="020B0604020202020204" pitchFamily="34" charset="0"/>
              <a:buChar char="•"/>
            </a:pPr>
            <a:r>
              <a:rPr lang="en-US" sz="2400" dirty="0">
                <a:latin typeface="Thonburi" pitchFamily="2" charset="-34"/>
                <a:cs typeface="Thonburi" pitchFamily="2" charset="-34"/>
              </a:rPr>
              <a:t>Specific questions to be answered by analysis of data</a:t>
            </a:r>
          </a:p>
        </p:txBody>
      </p:sp>
    </p:spTree>
    <p:extLst>
      <p:ext uri="{BB962C8B-B14F-4D97-AF65-F5344CB8AC3E}">
        <p14:creationId xmlns:p14="http://schemas.microsoft.com/office/powerpoint/2010/main" val="69774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CE38E967-5A5B-C149-B860-36D9BCC177D0}"/>
              </a:ext>
            </a:extLst>
          </p:cNvPr>
          <p:cNvSpPr txBox="1"/>
          <p:nvPr/>
        </p:nvSpPr>
        <p:spPr>
          <a:xfrm>
            <a:off x="548640" y="1880260"/>
            <a:ext cx="11355185" cy="4708981"/>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There is no improvement in recovery time (PACU) associated with whether cases follow “new” practice or “old” practice</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Attempting a linear model between practice type and recovery time confirmed there is no point in trying to model recovery time as explained by practice type</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My attempt to find any predictors on when a rescue block is needed has not turned up anything positive yet: I can rule out age, surgery type, and pre-operative med quantities.</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In the next term, I will continue to investigate other possible candidates for predictors on when a rescue block is needed.</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I have also provided, per the client’s request, an analysis of the post-operative characteristics of a “group 1” and “group 2” (as identified by the client), and am currently awaiting additional feedback or requests from my client.</a:t>
            </a:r>
          </a:p>
        </p:txBody>
      </p:sp>
    </p:spTree>
    <p:extLst>
      <p:ext uri="{BB962C8B-B14F-4D97-AF65-F5344CB8AC3E}">
        <p14:creationId xmlns:p14="http://schemas.microsoft.com/office/powerpoint/2010/main" val="23653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p:txBody>
          <a:bodyPr/>
          <a:lstStyle/>
          <a:p>
            <a:r>
              <a:rPr lang="en-US" dirty="0"/>
              <a:t>Questions</a:t>
            </a:r>
          </a:p>
        </p:txBody>
      </p:sp>
      <p:sp>
        <p:nvSpPr>
          <p:cNvPr id="3" name="TextBox 2">
            <a:extLst>
              <a:ext uri="{FF2B5EF4-FFF2-40B4-BE49-F238E27FC236}">
                <a16:creationId xmlns:a16="http://schemas.microsoft.com/office/drawing/2014/main" id="{CE38E967-5A5B-C149-B860-36D9BCC177D0}"/>
              </a:ext>
            </a:extLst>
          </p:cNvPr>
          <p:cNvSpPr txBox="1"/>
          <p:nvPr/>
        </p:nvSpPr>
        <p:spPr>
          <a:xfrm>
            <a:off x="1683657" y="2046514"/>
            <a:ext cx="9260114" cy="3170099"/>
          </a:xfrm>
          <a:prstGeom prst="rect">
            <a:avLst/>
          </a:prstGeom>
          <a:noFill/>
        </p:spPr>
        <p:txBody>
          <a:bodyPr wrap="square" rtlCol="0">
            <a:spAutoFit/>
          </a:bodyPr>
          <a:lstStyle/>
          <a:p>
            <a:pPr marL="914400" lvl="1" indent="-457200">
              <a:spcAft>
                <a:spcPts val="1800"/>
              </a:spcAft>
              <a:buFont typeface="+mj-lt"/>
              <a:buAutoNum type="arabicPeriod"/>
            </a:pPr>
            <a:r>
              <a:rPr lang="en-US" sz="2000" dirty="0">
                <a:latin typeface="Thonburi" pitchFamily="2" charset="-34"/>
                <a:cs typeface="Thonburi" pitchFamily="2" charset="-34"/>
              </a:rPr>
              <a:t>Does the new practice result in an improvement in recovery time?</a:t>
            </a:r>
          </a:p>
          <a:p>
            <a:pPr marL="914400" lvl="1" indent="-457200">
              <a:spcAft>
                <a:spcPts val="1800"/>
              </a:spcAft>
              <a:buFont typeface="+mj-lt"/>
              <a:buAutoNum type="arabicPeriod"/>
            </a:pPr>
            <a:r>
              <a:rPr lang="en-US" sz="2000" dirty="0">
                <a:latin typeface="Thonburi" pitchFamily="2" charset="-34"/>
                <a:cs typeface="Thonburi" pitchFamily="2" charset="-34"/>
              </a:rPr>
              <a:t>How often are rescue blocks performed post-operatively?</a:t>
            </a:r>
          </a:p>
          <a:p>
            <a:pPr marL="914400" lvl="1" indent="-457200">
              <a:spcAft>
                <a:spcPts val="1800"/>
              </a:spcAft>
              <a:buFont typeface="+mj-lt"/>
              <a:buAutoNum type="arabicPeriod"/>
            </a:pPr>
            <a:r>
              <a:rPr lang="en-US" sz="2000" dirty="0">
                <a:latin typeface="Thonburi" pitchFamily="2" charset="-34"/>
                <a:cs typeface="Thonburi" pitchFamily="2" charset="-34"/>
              </a:rPr>
              <a:t>Are there predictive factors for those we do blocks on postoperatively?</a:t>
            </a:r>
          </a:p>
          <a:p>
            <a:pPr marL="914400" lvl="1" indent="-457200">
              <a:spcAft>
                <a:spcPts val="1800"/>
              </a:spcAft>
              <a:buFont typeface="+mj-lt"/>
              <a:buAutoNum type="arabicPeriod"/>
            </a:pPr>
            <a:r>
              <a:rPr lang="en-US" sz="2000" dirty="0">
                <a:latin typeface="Thonburi" pitchFamily="2" charset="-34"/>
                <a:cs typeface="Thonburi" pitchFamily="2" charset="-34"/>
              </a:rPr>
              <a:t>What is the impact of change of practice on postoperative pain, main med consumption, nausea?</a:t>
            </a:r>
          </a:p>
          <a:p>
            <a:pPr marL="914400" lvl="1" indent="-457200">
              <a:spcAft>
                <a:spcPts val="1800"/>
              </a:spcAft>
              <a:buFont typeface="+mj-lt"/>
              <a:buAutoNum type="arabicPeriod"/>
            </a:pPr>
            <a:r>
              <a:rPr lang="en-US" sz="2000" dirty="0">
                <a:latin typeface="Thonburi" pitchFamily="2" charset="-34"/>
                <a:cs typeface="Thonburi" pitchFamily="2" charset="-34"/>
              </a:rPr>
              <a:t>Characterize differences in anesthetic pre and post.</a:t>
            </a:r>
          </a:p>
        </p:txBody>
      </p:sp>
    </p:spTree>
    <p:extLst>
      <p:ext uri="{BB962C8B-B14F-4D97-AF65-F5344CB8AC3E}">
        <p14:creationId xmlns:p14="http://schemas.microsoft.com/office/powerpoint/2010/main" val="114326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p:txBody>
          <a:bodyPr/>
          <a:lstStyle/>
          <a:p>
            <a:r>
              <a:rPr lang="en-US" dirty="0"/>
              <a:t>analyses</a:t>
            </a:r>
          </a:p>
        </p:txBody>
      </p:sp>
      <p:sp>
        <p:nvSpPr>
          <p:cNvPr id="3" name="TextBox 2">
            <a:extLst>
              <a:ext uri="{FF2B5EF4-FFF2-40B4-BE49-F238E27FC236}">
                <a16:creationId xmlns:a16="http://schemas.microsoft.com/office/drawing/2014/main" id="{CE38E967-5A5B-C149-B860-36D9BCC177D0}"/>
              </a:ext>
            </a:extLst>
          </p:cNvPr>
          <p:cNvSpPr txBox="1"/>
          <p:nvPr/>
        </p:nvSpPr>
        <p:spPr>
          <a:xfrm>
            <a:off x="1683657" y="2046514"/>
            <a:ext cx="9260114" cy="2554545"/>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EDA + basic statistics</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Central tendencies &amp; descriptive statistics</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Deep dive into a “group 1” and ”group 2”</a:t>
            </a:r>
          </a:p>
          <a:p>
            <a:pPr marL="742950" lvl="1" indent="-285750">
              <a:spcAft>
                <a:spcPts val="1800"/>
              </a:spcAft>
              <a:buFont typeface="Arial" panose="020B0604020202020204" pitchFamily="34" charset="0"/>
              <a:buChar char="•"/>
            </a:pPr>
            <a:r>
              <a:rPr lang="en-US" sz="2000" dirty="0">
                <a:latin typeface="Thonburi" pitchFamily="2" charset="-34"/>
                <a:cs typeface="Thonburi" pitchFamily="2" charset="-34"/>
              </a:rPr>
              <a:t>Group 1 = three pre-operative drugs + ketamine</a:t>
            </a:r>
          </a:p>
          <a:p>
            <a:pPr marL="742950" lvl="1" indent="-285750">
              <a:spcAft>
                <a:spcPts val="1800"/>
              </a:spcAft>
              <a:buFont typeface="Arial" panose="020B0604020202020204" pitchFamily="34" charset="0"/>
              <a:buChar char="•"/>
            </a:pPr>
            <a:r>
              <a:rPr lang="en-US" sz="2000" dirty="0">
                <a:latin typeface="Thonburi" pitchFamily="2" charset="-34"/>
                <a:cs typeface="Thonburi" pitchFamily="2" charset="-34"/>
              </a:rPr>
              <a:t>Group 2 = some subset of three pre-operative drugs + ketamine</a:t>
            </a:r>
          </a:p>
        </p:txBody>
      </p:sp>
    </p:spTree>
    <p:extLst>
      <p:ext uri="{BB962C8B-B14F-4D97-AF65-F5344CB8AC3E}">
        <p14:creationId xmlns:p14="http://schemas.microsoft.com/office/powerpoint/2010/main" val="339724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p:txBody>
          <a:bodyPr/>
          <a:lstStyle/>
          <a:p>
            <a:r>
              <a:rPr lang="en-US" dirty="0"/>
              <a:t>Data cleaning</a:t>
            </a:r>
          </a:p>
        </p:txBody>
      </p:sp>
      <p:sp>
        <p:nvSpPr>
          <p:cNvPr id="3" name="TextBox 2">
            <a:extLst>
              <a:ext uri="{FF2B5EF4-FFF2-40B4-BE49-F238E27FC236}">
                <a16:creationId xmlns:a16="http://schemas.microsoft.com/office/drawing/2014/main" id="{CE38E967-5A5B-C149-B860-36D9BCC177D0}"/>
              </a:ext>
            </a:extLst>
          </p:cNvPr>
          <p:cNvSpPr txBox="1"/>
          <p:nvPr/>
        </p:nvSpPr>
        <p:spPr>
          <a:xfrm>
            <a:off x="1683657" y="2046514"/>
            <a:ext cx="9260114" cy="2862322"/>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Modification of data headers for easier R manipulation</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Simplification of certain fields:</a:t>
            </a:r>
          </a:p>
          <a:p>
            <a:pPr marL="742950" lvl="1" indent="-285750">
              <a:spcAft>
                <a:spcPts val="1800"/>
              </a:spcAft>
              <a:buFont typeface="Arial" panose="020B0604020202020204" pitchFamily="34" charset="0"/>
              <a:buChar char="•"/>
            </a:pPr>
            <a:r>
              <a:rPr lang="en-US" sz="2000" dirty="0">
                <a:latin typeface="Thonburi" pitchFamily="2" charset="-34"/>
                <a:cs typeface="Thonburi" pitchFamily="2" charset="-34"/>
              </a:rPr>
              <a:t>Surgery types (very long)</a:t>
            </a:r>
          </a:p>
          <a:p>
            <a:pPr marL="742950" lvl="1" indent="-285750">
              <a:spcAft>
                <a:spcPts val="1800"/>
              </a:spcAft>
              <a:buFont typeface="Arial" panose="020B0604020202020204" pitchFamily="34" charset="0"/>
              <a:buChar char="•"/>
            </a:pPr>
            <a:r>
              <a:rPr lang="en-US" sz="2000" dirty="0">
                <a:latin typeface="Thonburi" pitchFamily="2" charset="-34"/>
                <a:cs typeface="Thonburi" pitchFamily="2" charset="-34"/>
              </a:rPr>
              <a:t>Clean up of variables (mostly meds values) that contained a combination of text and numbers</a:t>
            </a:r>
          </a:p>
          <a:p>
            <a:pPr marL="285750" indent="-285750">
              <a:spcAft>
                <a:spcPts val="1800"/>
              </a:spcAft>
              <a:buFont typeface="Arial" panose="020B0604020202020204" pitchFamily="34" charset="0"/>
              <a:buChar char="•"/>
            </a:pPr>
            <a:r>
              <a:rPr lang="en-US" sz="2000" dirty="0">
                <a:latin typeface="Thonburi" pitchFamily="2" charset="-34"/>
                <a:cs typeface="Thonburi" pitchFamily="2" charset="-34"/>
              </a:rPr>
              <a:t>Missing values: fortunately none</a:t>
            </a:r>
          </a:p>
        </p:txBody>
      </p:sp>
    </p:spTree>
    <p:extLst>
      <p:ext uri="{BB962C8B-B14F-4D97-AF65-F5344CB8AC3E}">
        <p14:creationId xmlns:p14="http://schemas.microsoft.com/office/powerpoint/2010/main" val="187442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656E-832B-C042-88BD-0C7EEA08301A}"/>
              </a:ext>
            </a:extLst>
          </p:cNvPr>
          <p:cNvSpPr>
            <a:spLocks noGrp="1"/>
          </p:cNvSpPr>
          <p:nvPr>
            <p:ph type="title"/>
          </p:nvPr>
        </p:nvSpPr>
        <p:spPr/>
        <p:txBody>
          <a:bodyPr/>
          <a:lstStyle/>
          <a:p>
            <a:r>
              <a:rPr lang="en-US" dirty="0"/>
              <a:t>Categorization of variables</a:t>
            </a:r>
          </a:p>
        </p:txBody>
      </p:sp>
      <p:pic>
        <p:nvPicPr>
          <p:cNvPr id="4" name="Picture 3">
            <a:extLst>
              <a:ext uri="{FF2B5EF4-FFF2-40B4-BE49-F238E27FC236}">
                <a16:creationId xmlns:a16="http://schemas.microsoft.com/office/drawing/2014/main" id="{E5C3DAAF-63EF-804E-89B7-0B65BF216AA4}"/>
              </a:ext>
            </a:extLst>
          </p:cNvPr>
          <p:cNvPicPr>
            <a:picLocks noChangeAspect="1"/>
          </p:cNvPicPr>
          <p:nvPr/>
        </p:nvPicPr>
        <p:blipFill>
          <a:blip r:embed="rId3"/>
          <a:stretch>
            <a:fillRect/>
          </a:stretch>
        </p:blipFill>
        <p:spPr>
          <a:xfrm>
            <a:off x="2049445" y="2676359"/>
            <a:ext cx="8093105" cy="2979057"/>
          </a:xfrm>
          <a:prstGeom prst="rect">
            <a:avLst/>
          </a:prstGeom>
        </p:spPr>
      </p:pic>
      <p:sp>
        <p:nvSpPr>
          <p:cNvPr id="6" name="TextBox 5">
            <a:extLst>
              <a:ext uri="{FF2B5EF4-FFF2-40B4-BE49-F238E27FC236}">
                <a16:creationId xmlns:a16="http://schemas.microsoft.com/office/drawing/2014/main" id="{DB10CBD3-07F7-6445-B2A7-E04E9F1DBE13}"/>
              </a:ext>
            </a:extLst>
          </p:cNvPr>
          <p:cNvSpPr txBox="1"/>
          <p:nvPr/>
        </p:nvSpPr>
        <p:spPr>
          <a:xfrm>
            <a:off x="1081313" y="1753029"/>
            <a:ext cx="10029371" cy="923330"/>
          </a:xfrm>
          <a:prstGeom prst="rect">
            <a:avLst/>
          </a:prstGeom>
          <a:noFill/>
        </p:spPr>
        <p:txBody>
          <a:bodyPr wrap="square" rtlCol="0">
            <a:spAutoFit/>
          </a:bodyPr>
          <a:lstStyle/>
          <a:p>
            <a:r>
              <a:rPr lang="en-US" dirty="0"/>
              <a:t>After data cleaning, the variables were categorized as ‘explanatory’ or ‘response’ variables.  The primary response variable is the recovery time, as this was the variable that the client is most interested in explaining by one or more components of the rest of the data.</a:t>
            </a:r>
          </a:p>
        </p:txBody>
      </p:sp>
      <p:sp>
        <p:nvSpPr>
          <p:cNvPr id="7" name="TextBox 6">
            <a:extLst>
              <a:ext uri="{FF2B5EF4-FFF2-40B4-BE49-F238E27FC236}">
                <a16:creationId xmlns:a16="http://schemas.microsoft.com/office/drawing/2014/main" id="{6E1D656B-E19E-7545-A68A-F3E3C10B798D}"/>
              </a:ext>
            </a:extLst>
          </p:cNvPr>
          <p:cNvSpPr txBox="1"/>
          <p:nvPr/>
        </p:nvSpPr>
        <p:spPr>
          <a:xfrm>
            <a:off x="1081311" y="5707482"/>
            <a:ext cx="9325432" cy="923330"/>
          </a:xfrm>
          <a:prstGeom prst="rect">
            <a:avLst/>
          </a:prstGeom>
          <a:noFill/>
        </p:spPr>
        <p:txBody>
          <a:bodyPr wrap="square" rtlCol="0">
            <a:spAutoFit/>
          </a:bodyPr>
          <a:lstStyle/>
          <a:p>
            <a:r>
              <a:rPr lang="en-US" dirty="0"/>
              <a:t>A confounding variable is one that “is correlated with both explanatory &amp; response variables.”  Confounding variables can introduce unintended bias, influencing the associations between the desired explanatory variables and the response variable.</a:t>
            </a:r>
          </a:p>
        </p:txBody>
      </p:sp>
    </p:spTree>
    <p:extLst>
      <p:ext uri="{BB962C8B-B14F-4D97-AF65-F5344CB8AC3E}">
        <p14:creationId xmlns:p14="http://schemas.microsoft.com/office/powerpoint/2010/main" val="44437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a:xfrm>
            <a:off x="913774" y="154060"/>
            <a:ext cx="10364451" cy="1596177"/>
          </a:xfrm>
        </p:spPr>
        <p:txBody>
          <a:bodyPr/>
          <a:lstStyle/>
          <a:p>
            <a:r>
              <a:rPr lang="en-US" dirty="0"/>
              <a:t>Exploratory Data Analysis</a:t>
            </a:r>
          </a:p>
        </p:txBody>
      </p:sp>
      <p:pic>
        <p:nvPicPr>
          <p:cNvPr id="5" name="Picture 4">
            <a:extLst>
              <a:ext uri="{FF2B5EF4-FFF2-40B4-BE49-F238E27FC236}">
                <a16:creationId xmlns:a16="http://schemas.microsoft.com/office/drawing/2014/main" id="{F6E6B30E-6E64-9E4C-964D-5F9DB710EB4D}"/>
              </a:ext>
            </a:extLst>
          </p:cNvPr>
          <p:cNvPicPr>
            <a:picLocks noChangeAspect="1"/>
          </p:cNvPicPr>
          <p:nvPr/>
        </p:nvPicPr>
        <p:blipFill>
          <a:blip r:embed="rId3"/>
          <a:stretch>
            <a:fillRect/>
          </a:stretch>
        </p:blipFill>
        <p:spPr>
          <a:xfrm>
            <a:off x="4158405" y="1325647"/>
            <a:ext cx="4249964" cy="2567810"/>
          </a:xfrm>
          <a:prstGeom prst="rect">
            <a:avLst/>
          </a:prstGeom>
        </p:spPr>
      </p:pic>
      <p:pic>
        <p:nvPicPr>
          <p:cNvPr id="7" name="Picture 6">
            <a:extLst>
              <a:ext uri="{FF2B5EF4-FFF2-40B4-BE49-F238E27FC236}">
                <a16:creationId xmlns:a16="http://schemas.microsoft.com/office/drawing/2014/main" id="{8462525C-BC5C-1D47-AB85-3C93438724EE}"/>
              </a:ext>
            </a:extLst>
          </p:cNvPr>
          <p:cNvPicPr>
            <a:picLocks noChangeAspect="1"/>
          </p:cNvPicPr>
          <p:nvPr/>
        </p:nvPicPr>
        <p:blipFill>
          <a:blip r:embed="rId4"/>
          <a:stretch>
            <a:fillRect/>
          </a:stretch>
        </p:blipFill>
        <p:spPr>
          <a:xfrm>
            <a:off x="1710086" y="4009571"/>
            <a:ext cx="4385913" cy="2530105"/>
          </a:xfrm>
          <a:prstGeom prst="rect">
            <a:avLst/>
          </a:prstGeom>
        </p:spPr>
      </p:pic>
      <p:pic>
        <p:nvPicPr>
          <p:cNvPr id="9" name="Picture 8">
            <a:extLst>
              <a:ext uri="{FF2B5EF4-FFF2-40B4-BE49-F238E27FC236}">
                <a16:creationId xmlns:a16="http://schemas.microsoft.com/office/drawing/2014/main" id="{067E4324-22A7-B04F-8000-928ACF420415}"/>
              </a:ext>
            </a:extLst>
          </p:cNvPr>
          <p:cNvPicPr>
            <a:picLocks noChangeAspect="1"/>
          </p:cNvPicPr>
          <p:nvPr/>
        </p:nvPicPr>
        <p:blipFill>
          <a:blip r:embed="rId5"/>
          <a:stretch>
            <a:fillRect/>
          </a:stretch>
        </p:blipFill>
        <p:spPr>
          <a:xfrm>
            <a:off x="6560457" y="4009572"/>
            <a:ext cx="4296230" cy="2575365"/>
          </a:xfrm>
          <a:prstGeom prst="rect">
            <a:avLst/>
          </a:prstGeom>
        </p:spPr>
      </p:pic>
      <p:sp>
        <p:nvSpPr>
          <p:cNvPr id="3" name="TextBox 2">
            <a:extLst>
              <a:ext uri="{FF2B5EF4-FFF2-40B4-BE49-F238E27FC236}">
                <a16:creationId xmlns:a16="http://schemas.microsoft.com/office/drawing/2014/main" id="{18BDEFC4-2089-CA45-B604-3565427D288B}"/>
              </a:ext>
            </a:extLst>
          </p:cNvPr>
          <p:cNvSpPr txBox="1"/>
          <p:nvPr/>
        </p:nvSpPr>
        <p:spPr>
          <a:xfrm>
            <a:off x="1222547" y="1750237"/>
            <a:ext cx="2627086" cy="1477328"/>
          </a:xfrm>
          <a:prstGeom prst="rect">
            <a:avLst/>
          </a:prstGeom>
          <a:noFill/>
        </p:spPr>
        <p:txBody>
          <a:bodyPr wrap="square" rtlCol="0">
            <a:spAutoFit/>
          </a:bodyPr>
          <a:lstStyle/>
          <a:p>
            <a:r>
              <a:rPr lang="en-US" dirty="0"/>
              <a:t>The charts were assembled to provide a visual of tests to verify the existence/absence of confounding variables.</a:t>
            </a:r>
          </a:p>
        </p:txBody>
      </p:sp>
    </p:spTree>
    <p:extLst>
      <p:ext uri="{BB962C8B-B14F-4D97-AF65-F5344CB8AC3E}">
        <p14:creationId xmlns:p14="http://schemas.microsoft.com/office/powerpoint/2010/main" val="177922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476E-9DEE-D34B-B589-773BACF0400E}"/>
              </a:ext>
            </a:extLst>
          </p:cNvPr>
          <p:cNvSpPr>
            <a:spLocks noGrp="1"/>
          </p:cNvSpPr>
          <p:nvPr>
            <p:ph type="title"/>
          </p:nvPr>
        </p:nvSpPr>
        <p:spPr>
          <a:xfrm>
            <a:off x="913774" y="154060"/>
            <a:ext cx="10364451" cy="1596177"/>
          </a:xfrm>
        </p:spPr>
        <p:txBody>
          <a:bodyPr/>
          <a:lstStyle/>
          <a:p>
            <a:r>
              <a:rPr lang="en-US" dirty="0"/>
              <a:t>Exploratory Data Analysis</a:t>
            </a:r>
          </a:p>
        </p:txBody>
      </p:sp>
      <p:pic>
        <p:nvPicPr>
          <p:cNvPr id="11" name="Picture 10">
            <a:extLst>
              <a:ext uri="{FF2B5EF4-FFF2-40B4-BE49-F238E27FC236}">
                <a16:creationId xmlns:a16="http://schemas.microsoft.com/office/drawing/2014/main" id="{DFEA274A-22AC-8A4A-9002-AA0D26DEB17D}"/>
              </a:ext>
            </a:extLst>
          </p:cNvPr>
          <p:cNvPicPr>
            <a:picLocks noChangeAspect="1"/>
          </p:cNvPicPr>
          <p:nvPr/>
        </p:nvPicPr>
        <p:blipFill>
          <a:blip r:embed="rId3"/>
          <a:stretch>
            <a:fillRect/>
          </a:stretch>
        </p:blipFill>
        <p:spPr>
          <a:xfrm>
            <a:off x="269408" y="2394092"/>
            <a:ext cx="5826592" cy="3484688"/>
          </a:xfrm>
          <a:prstGeom prst="rect">
            <a:avLst/>
          </a:prstGeom>
        </p:spPr>
      </p:pic>
      <p:pic>
        <p:nvPicPr>
          <p:cNvPr id="13" name="Picture 12">
            <a:extLst>
              <a:ext uri="{FF2B5EF4-FFF2-40B4-BE49-F238E27FC236}">
                <a16:creationId xmlns:a16="http://schemas.microsoft.com/office/drawing/2014/main" id="{709F46DC-57D8-504F-848E-E50597BF7E9E}"/>
              </a:ext>
            </a:extLst>
          </p:cNvPr>
          <p:cNvPicPr>
            <a:picLocks noChangeAspect="1"/>
          </p:cNvPicPr>
          <p:nvPr/>
        </p:nvPicPr>
        <p:blipFill>
          <a:blip r:embed="rId4"/>
          <a:stretch>
            <a:fillRect/>
          </a:stretch>
        </p:blipFill>
        <p:spPr>
          <a:xfrm>
            <a:off x="6095999" y="2418307"/>
            <a:ext cx="5846164" cy="3460473"/>
          </a:xfrm>
          <a:prstGeom prst="rect">
            <a:avLst/>
          </a:prstGeom>
        </p:spPr>
      </p:pic>
      <p:sp>
        <p:nvSpPr>
          <p:cNvPr id="14" name="TextBox 13">
            <a:extLst>
              <a:ext uri="{FF2B5EF4-FFF2-40B4-BE49-F238E27FC236}">
                <a16:creationId xmlns:a16="http://schemas.microsoft.com/office/drawing/2014/main" id="{E540853A-5387-1F4F-84E1-0A4BF092904C}"/>
              </a:ext>
            </a:extLst>
          </p:cNvPr>
          <p:cNvSpPr txBox="1"/>
          <p:nvPr/>
        </p:nvSpPr>
        <p:spPr>
          <a:xfrm>
            <a:off x="1665927" y="1288572"/>
            <a:ext cx="9325432" cy="923330"/>
          </a:xfrm>
          <a:prstGeom prst="rect">
            <a:avLst/>
          </a:prstGeom>
          <a:noFill/>
        </p:spPr>
        <p:txBody>
          <a:bodyPr wrap="square" rtlCol="0">
            <a:spAutoFit/>
          </a:bodyPr>
          <a:lstStyle/>
          <a:p>
            <a:r>
              <a:rPr lang="en-US" dirty="0"/>
              <a:t>These boxplots for surgery times and recovery times demonstrate that there are definitely outliers in our data, but we will hold off on eliminating any outliers until a later time, after the dataset is reduced based on surgery type (for reasons that will be explained).</a:t>
            </a:r>
          </a:p>
        </p:txBody>
      </p:sp>
    </p:spTree>
    <p:extLst>
      <p:ext uri="{BB962C8B-B14F-4D97-AF65-F5344CB8AC3E}">
        <p14:creationId xmlns:p14="http://schemas.microsoft.com/office/powerpoint/2010/main" val="139080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F988-6E6C-AE4D-889C-670E8EEC8DEA}"/>
              </a:ext>
            </a:extLst>
          </p:cNvPr>
          <p:cNvSpPr>
            <a:spLocks noGrp="1"/>
          </p:cNvSpPr>
          <p:nvPr>
            <p:ph type="title"/>
          </p:nvPr>
        </p:nvSpPr>
        <p:spPr/>
        <p:txBody>
          <a:bodyPr/>
          <a:lstStyle/>
          <a:p>
            <a:r>
              <a:rPr lang="en-US" dirty="0"/>
              <a:t>First Presentation to client</a:t>
            </a:r>
          </a:p>
        </p:txBody>
      </p:sp>
      <p:sp>
        <p:nvSpPr>
          <p:cNvPr id="3" name="Text Placeholder 2">
            <a:extLst>
              <a:ext uri="{FF2B5EF4-FFF2-40B4-BE49-F238E27FC236}">
                <a16:creationId xmlns:a16="http://schemas.microsoft.com/office/drawing/2014/main" id="{03997003-0C37-304B-80B3-4C63FEA1DE68}"/>
              </a:ext>
            </a:extLst>
          </p:cNvPr>
          <p:cNvSpPr>
            <a:spLocks noGrp="1"/>
          </p:cNvSpPr>
          <p:nvPr>
            <p:ph type="body" idx="1"/>
          </p:nvPr>
        </p:nvSpPr>
        <p:spPr/>
        <p:txBody>
          <a:bodyPr/>
          <a:lstStyle/>
          <a:p>
            <a:r>
              <a:rPr lang="en-US" dirty="0"/>
              <a:t>January 22, 2017</a:t>
            </a:r>
          </a:p>
        </p:txBody>
      </p:sp>
    </p:spTree>
    <p:extLst>
      <p:ext uri="{BB962C8B-B14F-4D97-AF65-F5344CB8AC3E}">
        <p14:creationId xmlns:p14="http://schemas.microsoft.com/office/powerpoint/2010/main" val="193283725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976</TotalTime>
  <Words>1326</Words>
  <Application>Microsoft Macintosh PowerPoint</Application>
  <PresentationFormat>Widescreen</PresentationFormat>
  <Paragraphs>117</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Thonburi</vt:lpstr>
      <vt:lpstr>Tw Cen MT</vt:lpstr>
      <vt:lpstr>Droplet</vt:lpstr>
      <vt:lpstr>Analgesia</vt:lpstr>
      <vt:lpstr>Overview</vt:lpstr>
      <vt:lpstr>Questions</vt:lpstr>
      <vt:lpstr>analyses</vt:lpstr>
      <vt:lpstr>Data cleaning</vt:lpstr>
      <vt:lpstr>Categorization of variables</vt:lpstr>
      <vt:lpstr>Exploratory Data Analysis</vt:lpstr>
      <vt:lpstr>Exploratory Data Analysis</vt:lpstr>
      <vt:lpstr>First Presentation to client</vt:lpstr>
      <vt:lpstr>Reducing the dataset</vt:lpstr>
      <vt:lpstr>Recovery times: boxplots</vt:lpstr>
      <vt:lpstr>Recovery time: statistical analyses</vt:lpstr>
      <vt:lpstr>Fitting a linear model</vt:lpstr>
      <vt:lpstr>Independent analyses</vt:lpstr>
      <vt:lpstr>Next steps</vt:lpstr>
      <vt:lpstr>No improvement in recovery time</vt:lpstr>
      <vt:lpstr>How often do we perform rescue blocks?</vt:lpstr>
      <vt:lpstr>Predictor: surgery time?</vt:lpstr>
      <vt:lpstr>PREDICTOR: Age or surgery type?</vt:lpstr>
      <vt:lpstr>conclusion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Analgesia</dc:title>
  <dc:creator>Marnie Biando</dc:creator>
  <cp:lastModifiedBy>Marnie Biando</cp:lastModifiedBy>
  <cp:revision>21</cp:revision>
  <cp:lastPrinted>2018-03-06T16:03:27Z</cp:lastPrinted>
  <dcterms:created xsi:type="dcterms:W3CDTF">2018-03-06T15:29:00Z</dcterms:created>
  <dcterms:modified xsi:type="dcterms:W3CDTF">2018-03-15T04:06:21Z</dcterms:modified>
</cp:coreProperties>
</file>