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64" r:id="rId3"/>
    <p:sldId id="282" r:id="rId4"/>
    <p:sldId id="283" r:id="rId5"/>
    <p:sldId id="284" r:id="rId6"/>
    <p:sldId id="285" r:id="rId7"/>
    <p:sldId id="266" r:id="rId8"/>
    <p:sldId id="267" r:id="rId9"/>
    <p:sldId id="265" r:id="rId10"/>
    <p:sldId id="268" r:id="rId11"/>
    <p:sldId id="276" r:id="rId12"/>
    <p:sldId id="278" r:id="rId13"/>
    <p:sldId id="287" r:id="rId14"/>
    <p:sldId id="259" r:id="rId15"/>
    <p:sldId id="260" r:id="rId16"/>
    <p:sldId id="261" r:id="rId17"/>
    <p:sldId id="279" r:id="rId18"/>
    <p:sldId id="280" r:id="rId19"/>
    <p:sldId id="286" r:id="rId20"/>
    <p:sldId id="270" r:id="rId21"/>
    <p:sldId id="281" r:id="rId22"/>
    <p:sldId id="262" r:id="rId23"/>
    <p:sldId id="273" r:id="rId24"/>
    <p:sldId id="275" r:id="rId25"/>
    <p:sldId id="274" r:id="rId26"/>
    <p:sldId id="258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8314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-279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96F143-1FD6-4EAE-A89C-B73F677AB1F2}" type="datetimeFigureOut">
              <a:rPr lang="en-US" smtClean="0"/>
              <a:t>10/23/2012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621D0-555B-43EA-8D99-42D40C023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187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026388"/>
            <a:ext cx="9144000" cy="1831612"/>
          </a:xfrm>
          <a:prstGeom prst="rect">
            <a:avLst/>
          </a:prstGeom>
          <a:solidFill>
            <a:srgbClr val="DFC98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4910941"/>
            <a:ext cx="9144000" cy="346341"/>
          </a:xfrm>
          <a:prstGeom prst="rect">
            <a:avLst/>
          </a:prstGeom>
          <a:solidFill>
            <a:srgbClr val="83141D"/>
          </a:solidFill>
          <a:ln>
            <a:noFill/>
          </a:ln>
          <a:effectLst>
            <a:outerShdw blurRad="40000" dist="23000" dir="5400000" rotWithShape="0">
              <a:schemeClr val="tx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66744" y="768096"/>
            <a:ext cx="5111496" cy="83210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83141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66744" y="2185416"/>
            <a:ext cx="4462272" cy="138499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 sz="1200">
                <a:solidFill>
                  <a:srgbClr val="8314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z="1200" dirty="0" smtClean="0">
                <a:solidFill>
                  <a:srgbClr val="83141D"/>
                </a:solidFill>
                <a:latin typeface="+mn-lt"/>
                <a:cs typeface="Arial"/>
              </a:rPr>
              <a:t>Name</a:t>
            </a:r>
          </a:p>
          <a:p>
            <a:r>
              <a:rPr lang="en-US" sz="1200" dirty="0" smtClean="0">
                <a:solidFill>
                  <a:srgbClr val="83141D"/>
                </a:solidFill>
                <a:latin typeface="+mn-lt"/>
                <a:cs typeface="Arial"/>
              </a:rPr>
              <a:t>Title</a:t>
            </a:r>
          </a:p>
          <a:p>
            <a:r>
              <a:rPr lang="en-US" sz="1200" dirty="0" smtClean="0">
                <a:solidFill>
                  <a:srgbClr val="83141D"/>
                </a:solidFill>
                <a:latin typeface="+mn-lt"/>
                <a:cs typeface="Arial"/>
              </a:rPr>
              <a:t>Center for Research in Extreme Scale Technologies (CREST)</a:t>
            </a:r>
          </a:p>
          <a:p>
            <a:r>
              <a:rPr lang="en-US" sz="1200" dirty="0" smtClean="0">
                <a:solidFill>
                  <a:srgbClr val="83141D"/>
                </a:solidFill>
                <a:latin typeface="+mn-lt"/>
                <a:cs typeface="Arial"/>
              </a:rPr>
              <a:t>Pervasive Technology Institute at Indiana University</a:t>
            </a:r>
          </a:p>
          <a:p>
            <a:endParaRPr lang="en-US" sz="1200" dirty="0" smtClean="0">
              <a:solidFill>
                <a:srgbClr val="83141D"/>
              </a:solidFill>
              <a:latin typeface="+mn-lt"/>
              <a:cs typeface="Arial"/>
            </a:endParaRPr>
          </a:p>
          <a:p>
            <a:r>
              <a:rPr lang="en-US" sz="1200" dirty="0" smtClean="0">
                <a:solidFill>
                  <a:srgbClr val="83141D"/>
                </a:solidFill>
                <a:latin typeface="+mn-lt"/>
                <a:cs typeface="Arial"/>
              </a:rPr>
              <a:t>Date</a:t>
            </a:r>
            <a:endParaRPr lang="en-US" sz="1200" dirty="0">
              <a:solidFill>
                <a:srgbClr val="83141D"/>
              </a:solidFill>
              <a:latin typeface="+mn-lt"/>
              <a:cs typeface="Arial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6828508" y="6334469"/>
            <a:ext cx="2133600" cy="365125"/>
          </a:xfrm>
        </p:spPr>
        <p:txBody>
          <a:bodyPr/>
          <a:lstStyle/>
          <a:p>
            <a:pPr algn="r"/>
            <a:fld id="{75390E8C-5DE5-4460-AB5D-036E8D6FC694}" type="slidenum">
              <a:rPr lang="en-US" sz="1000" smtClean="0">
                <a:solidFill>
                  <a:srgbClr val="800000"/>
                </a:solidFill>
                <a:latin typeface="Arial"/>
                <a:ea typeface="Georgia" pitchFamily="54" charset="0"/>
                <a:cs typeface="Arial"/>
              </a:rPr>
              <a:pPr algn="r"/>
              <a:t>‹#›</a:t>
            </a:fld>
            <a:endParaRPr lang="en-US" sz="1000" dirty="0">
              <a:solidFill>
                <a:srgbClr val="800000"/>
              </a:solidFill>
              <a:latin typeface="Arial"/>
              <a:ea typeface="Georgia" pitchFamily="54" charset="0"/>
              <a:cs typeface="Arial"/>
            </a:endParaRPr>
          </a:p>
        </p:txBody>
      </p:sp>
      <p:pic>
        <p:nvPicPr>
          <p:cNvPr id="10" name="Picture 9" descr="CREST_Signature_small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60" y="5541811"/>
            <a:ext cx="2974848" cy="103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613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DF465E0-5573-423B-A308-A4A7B372AB1C}" type="datetime1">
              <a:rPr lang="en-US" smtClean="0"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4227A6-0B40-844C-BDE2-806A666C3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86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0E2D3D-A7BC-4FF3-9AE3-B3ADBE0B2906}" type="datetime1">
              <a:rPr lang="en-US" smtClean="0"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4227A6-0B40-844C-BDE2-806A666C3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68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392" y="530352"/>
            <a:ext cx="7306056" cy="649224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83141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392" y="1335024"/>
            <a:ext cx="7306056" cy="375818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75390E8C-5DE5-4460-AB5D-036E8D6FC694}" type="slidenum">
              <a:rPr lang="en-US" sz="1000" smtClean="0">
                <a:solidFill>
                  <a:srgbClr val="800000"/>
                </a:solidFill>
                <a:latin typeface="Arial"/>
                <a:ea typeface="Georgia" pitchFamily="54" charset="0"/>
                <a:cs typeface="Arial"/>
              </a:rPr>
              <a:pPr algn="r"/>
              <a:t>‹#›</a:t>
            </a:fld>
            <a:endParaRPr lang="en-US" sz="1000" dirty="0">
              <a:solidFill>
                <a:srgbClr val="800000"/>
              </a:solidFill>
              <a:latin typeface="Arial"/>
              <a:ea typeface="Georgia" pitchFamily="5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914555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5A4614-F390-47FC-93DD-AA4B05136BAB}" type="datetime1">
              <a:rPr lang="en-US" smtClean="0"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4227A6-0B40-844C-BDE2-806A666C3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48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46DA1A-151C-4D73-8E26-F019E699F647}" type="datetime1">
              <a:rPr lang="en-US" smtClean="0"/>
              <a:t>10/23/2012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4227A6-0B40-844C-BDE2-806A666C3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2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2384A7-5059-458F-89FB-FDFC6F3605C5}" type="datetime1">
              <a:rPr lang="en-US" smtClean="0"/>
              <a:t>10/23/2012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4227A6-0B40-844C-BDE2-806A666C3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07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E35F1C-DE74-4177-BFA4-94F5DC2727F7}" type="datetime1">
              <a:rPr lang="en-US" smtClean="0"/>
              <a:t>10/23/2012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50392" y="530352"/>
            <a:ext cx="7306056" cy="649224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83141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28508" y="6334469"/>
            <a:ext cx="2133600" cy="365125"/>
          </a:xfrm>
        </p:spPr>
        <p:txBody>
          <a:bodyPr/>
          <a:lstStyle/>
          <a:p>
            <a:pPr algn="r"/>
            <a:fld id="{75390E8C-5DE5-4460-AB5D-036E8D6FC694}" type="slidenum">
              <a:rPr lang="en-US" sz="1000" smtClean="0">
                <a:solidFill>
                  <a:srgbClr val="800000"/>
                </a:solidFill>
                <a:latin typeface="Arial"/>
                <a:ea typeface="Georgia" pitchFamily="54" charset="0"/>
                <a:cs typeface="Arial"/>
              </a:rPr>
              <a:pPr algn="r"/>
              <a:t>‹#›</a:t>
            </a:fld>
            <a:endParaRPr lang="en-US" sz="1000" dirty="0">
              <a:solidFill>
                <a:srgbClr val="800000"/>
              </a:solidFill>
              <a:latin typeface="Arial"/>
              <a:ea typeface="Georgia" pitchFamily="5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420706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6B5CC0-0B4F-465D-A703-6B50D5D33AA4}" type="datetime1">
              <a:rPr lang="en-US" smtClean="0"/>
              <a:t>10/23/2012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0568" y="6336792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83141D"/>
                </a:solidFill>
              </a:defRPr>
            </a:lvl1pPr>
          </a:lstStyle>
          <a:p>
            <a:fld id="{ED4227A6-0B40-844C-BDE2-806A666C369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63759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6F8E57A-C063-45B9-8E83-191855805BB2}" type="datetime1">
              <a:rPr lang="en-US" smtClean="0"/>
              <a:t>10/23/2012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4227A6-0B40-844C-BDE2-806A666C3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91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C1F1C5-D2CB-4291-9EDE-B998047AF2D1}" type="datetime1">
              <a:rPr lang="en-US" smtClean="0"/>
              <a:t>10/23/2012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4227A6-0B40-844C-BDE2-806A666C3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7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877035"/>
            <a:ext cx="9144000" cy="980966"/>
          </a:xfrm>
          <a:prstGeom prst="rect">
            <a:avLst/>
          </a:prstGeom>
          <a:solidFill>
            <a:srgbClr val="DFC98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REST_Signature_small.psd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99" y="5973599"/>
            <a:ext cx="2274940" cy="78783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1" y="5657221"/>
            <a:ext cx="9152881" cy="219814"/>
          </a:xfrm>
          <a:prstGeom prst="rect">
            <a:avLst/>
          </a:prstGeom>
          <a:solidFill>
            <a:srgbClr val="83141D"/>
          </a:solidFill>
          <a:ln>
            <a:noFill/>
          </a:ln>
          <a:effectLst>
            <a:outerShdw blurRad="25400" dist="12700" dir="6300000">
              <a:srgbClr val="00000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828508" y="6334469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/>
            <a:fld id="{75390E8C-5DE5-4460-AB5D-036E8D6FC694}" type="slidenum">
              <a:rPr lang="en-US" sz="1000">
                <a:solidFill>
                  <a:srgbClr val="800000"/>
                </a:solidFill>
                <a:latin typeface="Arial"/>
                <a:ea typeface="Georgia" pitchFamily="54" charset="0"/>
                <a:cs typeface="Arial"/>
              </a:rPr>
              <a:pPr algn="r"/>
              <a:t>‹#›</a:t>
            </a:fld>
            <a:endParaRPr lang="en-US" sz="1000" dirty="0">
              <a:solidFill>
                <a:srgbClr val="800000"/>
              </a:solidFill>
              <a:latin typeface="Arial"/>
              <a:ea typeface="Georgia" pitchFamily="5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651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66744" y="768096"/>
            <a:ext cx="5111496" cy="1163574"/>
          </a:xfrm>
        </p:spPr>
        <p:txBody>
          <a:bodyPr/>
          <a:lstStyle/>
          <a:p>
            <a:r>
              <a:rPr lang="en-US" dirty="0"/>
              <a:t>Cognitive </a:t>
            </a:r>
            <a:r>
              <a:rPr lang="en-US" dirty="0" smtClean="0"/>
              <a:t>Architectures:</a:t>
            </a:r>
            <a:br>
              <a:rPr lang="en-US" dirty="0" smtClean="0"/>
            </a:br>
            <a:r>
              <a:rPr lang="en-US" sz="2000" dirty="0" smtClean="0"/>
              <a:t>A </a:t>
            </a:r>
            <a:r>
              <a:rPr lang="en-US" sz="2000" dirty="0"/>
              <a:t>Way Forward</a:t>
            </a:r>
            <a:br>
              <a:rPr lang="en-US" sz="2000" dirty="0"/>
            </a:br>
            <a:r>
              <a:rPr lang="en-US" sz="2000" dirty="0"/>
              <a:t>for the Psychology of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6744" y="2185416"/>
            <a:ext cx="4462272" cy="1163395"/>
          </a:xfrm>
        </p:spPr>
        <p:txBody>
          <a:bodyPr/>
          <a:lstStyle/>
          <a:p>
            <a:r>
              <a:rPr lang="en-US" dirty="0" smtClean="0"/>
              <a:t>Michael Hansen</a:t>
            </a:r>
          </a:p>
          <a:p>
            <a:r>
              <a:rPr lang="en-US" dirty="0" err="1" smtClean="0"/>
              <a:t>Ph.D</a:t>
            </a:r>
            <a:r>
              <a:rPr lang="en-US" dirty="0" smtClean="0"/>
              <a:t> Student in Comp/Cog </a:t>
            </a:r>
            <a:r>
              <a:rPr lang="en-US" dirty="0" err="1" smtClean="0"/>
              <a:t>Sci</a:t>
            </a:r>
            <a:endParaRPr lang="en-US" dirty="0" smtClean="0"/>
          </a:p>
          <a:p>
            <a:r>
              <a:rPr lang="en-US" dirty="0" smtClean="0"/>
              <a:t>CREST / Percepts &amp; Concepts Lab</a:t>
            </a:r>
          </a:p>
          <a:p>
            <a:r>
              <a:rPr lang="en-US" dirty="0" smtClean="0"/>
              <a:t>Indiana University Bloomington</a:t>
            </a:r>
          </a:p>
          <a:p>
            <a:r>
              <a:rPr lang="en-US" dirty="0" smtClean="0"/>
              <a:t>Onward! Workshop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40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the Psychology of Programming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First Period 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(1960-1979)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Imported theories and methods from Psychology</a:t>
            </a: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Short-term memory, descriptive statistics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Correlations between task and language/human factors</a:t>
            </a: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Example: comments vs. defects detected</a:t>
            </a:r>
          </a:p>
          <a:p>
            <a:pPr lvl="1"/>
            <a:endParaRPr lang="en-US" dirty="0"/>
          </a:p>
          <a:p>
            <a:r>
              <a:rPr lang="en-US" b="1" dirty="0" smtClean="0"/>
              <a:t>Second Period  </a:t>
            </a:r>
            <a:r>
              <a:rPr lang="en-US" dirty="0" smtClean="0"/>
              <a:t>(1980-present)</a:t>
            </a:r>
          </a:p>
          <a:p>
            <a:pPr lvl="1"/>
            <a:r>
              <a:rPr lang="en-US" dirty="0" smtClean="0"/>
              <a:t>Cognitive </a:t>
            </a:r>
            <a:r>
              <a:rPr lang="en-US" dirty="0" smtClean="0"/>
              <a:t>models</a:t>
            </a:r>
          </a:p>
          <a:p>
            <a:pPr lvl="2"/>
            <a:r>
              <a:rPr lang="en-US" dirty="0"/>
              <a:t>Response times, eye movements, intermediary </a:t>
            </a:r>
            <a:r>
              <a:rPr lang="en-US" dirty="0" smtClean="0"/>
              <a:t>code</a:t>
            </a:r>
            <a:endParaRPr lang="en-US" dirty="0" smtClean="0"/>
          </a:p>
          <a:p>
            <a:pPr lvl="2"/>
            <a:r>
              <a:rPr lang="en-US" dirty="0" smtClean="0"/>
              <a:t>Knowledge, strategies, task, environment/tools</a:t>
            </a:r>
          </a:p>
          <a:p>
            <a:pPr lvl="1"/>
            <a:r>
              <a:rPr lang="en-US" dirty="0" smtClean="0"/>
              <a:t>Experts </a:t>
            </a:r>
            <a:r>
              <a:rPr lang="en-US" dirty="0" smtClean="0"/>
              <a:t>and students</a:t>
            </a:r>
          </a:p>
          <a:p>
            <a:pPr lvl="2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ED4227A6-0B40-844C-BDE2-806A666C3699}" type="slidenum">
              <a:rPr lang="en-US" sz="1000" smtClean="0"/>
              <a:pPr algn="r"/>
              <a:t>10</a:t>
            </a:fld>
            <a:endParaRPr lang="en-US" sz="1000" dirty="0"/>
          </a:p>
        </p:txBody>
      </p:sp>
      <p:grpSp>
        <p:nvGrpSpPr>
          <p:cNvPr id="7" name="Group 6"/>
          <p:cNvGrpSpPr/>
          <p:nvPr/>
        </p:nvGrpSpPr>
        <p:grpSpPr>
          <a:xfrm>
            <a:off x="6858000" y="2819400"/>
            <a:ext cx="1778000" cy="1600200"/>
            <a:chOff x="6477000" y="905816"/>
            <a:chExt cx="2286000" cy="2057400"/>
          </a:xfrm>
        </p:grpSpPr>
        <p:sp>
          <p:nvSpPr>
            <p:cNvPr id="8" name="Cube 7"/>
            <p:cNvSpPr/>
            <p:nvPr/>
          </p:nvSpPr>
          <p:spPr>
            <a:xfrm>
              <a:off x="6477000" y="905816"/>
              <a:ext cx="2286000" cy="2057400"/>
            </a:xfrm>
            <a:prstGeom prst="cub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encilGrayscale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9136" y="1515416"/>
              <a:ext cx="1719913" cy="12877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726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and Modelers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1957" y="1224183"/>
            <a:ext cx="6894298" cy="4054397"/>
          </a:xfrm>
        </p:spPr>
        <p:txBody>
          <a:bodyPr/>
          <a:lstStyle/>
          <a:p>
            <a:r>
              <a:rPr lang="en-US" sz="1600" b="1" dirty="0"/>
              <a:t>Elliot </a:t>
            </a:r>
            <a:r>
              <a:rPr lang="en-US" sz="1600" b="1" dirty="0" err="1"/>
              <a:t>Soloway</a:t>
            </a:r>
            <a:r>
              <a:rPr lang="en-US" sz="1600" b="1" dirty="0"/>
              <a:t> (1984)</a:t>
            </a:r>
          </a:p>
          <a:p>
            <a:pPr lvl="1"/>
            <a:r>
              <a:rPr lang="en-US" dirty="0"/>
              <a:t>Plan analysis, Rules of Discourse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Nancy Pennington (1987)</a:t>
            </a:r>
          </a:p>
          <a:p>
            <a:pPr lvl="1"/>
            <a:r>
              <a:rPr lang="en-US" dirty="0" smtClean="0"/>
              <a:t>Text structure, levels of representation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sz="1600" b="1" dirty="0" err="1"/>
              <a:t>Anneliese</a:t>
            </a:r>
            <a:r>
              <a:rPr lang="en-US" sz="1600" b="1" dirty="0"/>
              <a:t>  von </a:t>
            </a:r>
            <a:r>
              <a:rPr lang="en-US" sz="1600" b="1" dirty="0" err="1" smtClean="0"/>
              <a:t>Mayerhauser</a:t>
            </a:r>
            <a:r>
              <a:rPr lang="en-US" sz="1600" b="1" dirty="0" smtClean="0"/>
              <a:t> (1995)</a:t>
            </a:r>
            <a:endParaRPr lang="en-US" sz="1600" b="1" dirty="0"/>
          </a:p>
          <a:p>
            <a:pPr lvl="1"/>
            <a:r>
              <a:rPr lang="en-US" dirty="0"/>
              <a:t>Integrated </a:t>
            </a:r>
            <a:r>
              <a:rPr lang="en-US" dirty="0" err="1" smtClean="0"/>
              <a:t>Metamodel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sz="1600" b="1" dirty="0"/>
              <a:t>Françoise </a:t>
            </a:r>
            <a:r>
              <a:rPr lang="en-US" sz="1600" b="1" dirty="0" err="1" smtClean="0"/>
              <a:t>Détienne</a:t>
            </a:r>
            <a:r>
              <a:rPr lang="en-US" sz="1600" b="1" dirty="0" smtClean="0"/>
              <a:t> (2001)</a:t>
            </a:r>
          </a:p>
          <a:p>
            <a:pPr lvl="1"/>
            <a:r>
              <a:rPr lang="en-US" dirty="0" smtClean="0"/>
              <a:t>Effect of task (read to reuse)</a:t>
            </a:r>
          </a:p>
          <a:p>
            <a:pPr lvl="1"/>
            <a:endParaRPr lang="en-US" dirty="0"/>
          </a:p>
          <a:p>
            <a:r>
              <a:rPr lang="en-US" sz="1600" b="1" dirty="0" smtClean="0"/>
              <a:t>Chris </a:t>
            </a:r>
            <a:r>
              <a:rPr lang="en-US" sz="1600" b="1" dirty="0" err="1" smtClean="0"/>
              <a:t>Parnin</a:t>
            </a:r>
            <a:r>
              <a:rPr lang="en-US" sz="1600" b="1" dirty="0" smtClean="0"/>
              <a:t> / Christopher </a:t>
            </a:r>
            <a:r>
              <a:rPr lang="en-US" sz="1600" b="1" dirty="0" err="1" smtClean="0"/>
              <a:t>Douce</a:t>
            </a:r>
            <a:r>
              <a:rPr lang="en-US" sz="1600" b="1" dirty="0" smtClean="0"/>
              <a:t> (2008)</a:t>
            </a:r>
          </a:p>
          <a:p>
            <a:pPr lvl="1"/>
            <a:r>
              <a:rPr lang="en-US" dirty="0" smtClean="0"/>
              <a:t>Task Memory Model /  Stores Model of Code Cognition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75390E8C-5DE5-4460-AB5D-036E8D6FC694}" type="slidenum">
              <a:rPr lang="en-US" sz="1000" smtClean="0">
                <a:solidFill>
                  <a:srgbClr val="800000"/>
                </a:solidFill>
                <a:latin typeface="Arial"/>
                <a:ea typeface="Georgia" pitchFamily="54" charset="0"/>
                <a:cs typeface="Arial"/>
              </a:rPr>
              <a:pPr algn="r"/>
              <a:t>11</a:t>
            </a:fld>
            <a:endParaRPr lang="en-US" sz="1000" dirty="0">
              <a:solidFill>
                <a:srgbClr val="800000"/>
              </a:solidFill>
              <a:latin typeface="Arial"/>
              <a:ea typeface="Georgia" pitchFamily="5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839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and Modelers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1957" y="1238038"/>
            <a:ext cx="7115970" cy="4054397"/>
          </a:xfrm>
        </p:spPr>
        <p:txBody>
          <a:bodyPr/>
          <a:lstStyle/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Elliot </a:t>
            </a:r>
            <a:r>
              <a:rPr lang="en-US" sz="1600" b="1" dirty="0" err="1">
                <a:solidFill>
                  <a:schemeClr val="bg1">
                    <a:lumMod val="75000"/>
                  </a:schemeClr>
                </a:solidFill>
              </a:rPr>
              <a:t>Soloway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 (1984)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Plan analysis, Rules of Discourse</a:t>
            </a:r>
          </a:p>
          <a:p>
            <a:endParaRPr lang="en-US" sz="1600" b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Nancy Pennington (1987)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Text structure, levels of representation</a:t>
            </a:r>
          </a:p>
          <a:p>
            <a:pPr marL="457200" lvl="1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1600" b="1" dirty="0" err="1">
                <a:solidFill>
                  <a:schemeClr val="bg1">
                    <a:lumMod val="75000"/>
                  </a:schemeClr>
                </a:solidFill>
              </a:rPr>
              <a:t>Anneliese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  von </a:t>
            </a:r>
            <a:r>
              <a:rPr lang="en-US" sz="1600" b="1" dirty="0" err="1">
                <a:solidFill>
                  <a:schemeClr val="bg1">
                    <a:lumMod val="75000"/>
                  </a:schemeClr>
                </a:solidFill>
              </a:rPr>
              <a:t>Mayerhauser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 (1995)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Integrated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Metamodel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Françoise </a:t>
            </a:r>
            <a:r>
              <a:rPr lang="en-US" sz="1600" b="1" dirty="0" err="1">
                <a:solidFill>
                  <a:schemeClr val="bg1">
                    <a:lumMod val="75000"/>
                  </a:schemeClr>
                </a:solidFill>
              </a:rPr>
              <a:t>Détienne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 (2001)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Effect of task (read to reuse)</a:t>
            </a:r>
          </a:p>
          <a:p>
            <a:pPr lvl="1"/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Chris </a:t>
            </a:r>
            <a:r>
              <a:rPr lang="en-US" sz="1600" b="1" dirty="0" err="1">
                <a:solidFill>
                  <a:schemeClr val="bg1">
                    <a:lumMod val="75000"/>
                  </a:schemeClr>
                </a:solidFill>
              </a:rPr>
              <a:t>Parnin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 / Christopher </a:t>
            </a:r>
            <a:r>
              <a:rPr lang="en-US" sz="1600" b="1" dirty="0" err="1">
                <a:solidFill>
                  <a:schemeClr val="bg1">
                    <a:lumMod val="75000"/>
                  </a:schemeClr>
                </a:solidFill>
              </a:rPr>
              <a:t>Douce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 (2008)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Task Memory Model /  Stores Model of Code Cognition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75390E8C-5DE5-4460-AB5D-036E8D6FC694}" type="slidenum">
              <a:rPr lang="en-US" sz="1000" smtClean="0">
                <a:solidFill>
                  <a:srgbClr val="800000"/>
                </a:solidFill>
                <a:latin typeface="Arial"/>
                <a:ea typeface="Georgia" pitchFamily="54" charset="0"/>
                <a:cs typeface="Arial"/>
              </a:rPr>
              <a:pPr algn="r"/>
              <a:t>12</a:t>
            </a:fld>
            <a:endParaRPr lang="en-US" sz="1000" dirty="0">
              <a:solidFill>
                <a:srgbClr val="800000"/>
              </a:solidFill>
              <a:latin typeface="Arial"/>
              <a:ea typeface="Georgia" pitchFamily="54" charset="0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11091" y="2299855"/>
            <a:ext cx="26877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/>
              <a:t>Quantitative Predictions?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94078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8972" y="2042442"/>
            <a:ext cx="7306056" cy="2003090"/>
          </a:xfrm>
        </p:spPr>
        <p:txBody>
          <a:bodyPr/>
          <a:lstStyle/>
          <a:p>
            <a:pPr algn="ctr"/>
            <a:r>
              <a:rPr lang="en-US" sz="4000" dirty="0" smtClean="0"/>
              <a:t>The Cognitive</a:t>
            </a:r>
            <a:br>
              <a:rPr lang="en-US" sz="4000" dirty="0" smtClean="0"/>
            </a:br>
            <a:r>
              <a:rPr lang="en-US" sz="4000" dirty="0" smtClean="0"/>
              <a:t>Complexity Metric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5390E8C-5DE5-4460-AB5D-036E8D6FC694}" type="slidenum">
              <a:rPr lang="en-US" sz="1000" smtClean="0">
                <a:solidFill>
                  <a:srgbClr val="800000"/>
                </a:solidFill>
                <a:latin typeface="Arial"/>
                <a:ea typeface="Georgia" pitchFamily="54" charset="0"/>
                <a:cs typeface="Arial"/>
              </a:rPr>
              <a:pPr algn="r"/>
              <a:t>13</a:t>
            </a:fld>
            <a:endParaRPr lang="en-US" sz="1000" dirty="0">
              <a:solidFill>
                <a:srgbClr val="800000"/>
              </a:solidFill>
              <a:latin typeface="Arial"/>
              <a:ea typeface="Georgia" pitchFamily="5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217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Cognitive Complexity Metric (Cant et. al, 1995)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5390E8C-5DE5-4460-AB5D-036E8D6FC694}" type="slidenum">
              <a:rPr lang="en-US" sz="1000" smtClean="0">
                <a:solidFill>
                  <a:srgbClr val="800000"/>
                </a:solidFill>
                <a:latin typeface="Arial"/>
                <a:ea typeface="Georgia" pitchFamily="54" charset="0"/>
                <a:cs typeface="Arial"/>
              </a:rPr>
              <a:pPr algn="r"/>
              <a:t>14</a:t>
            </a:fld>
            <a:endParaRPr lang="en-US" sz="1000" dirty="0">
              <a:solidFill>
                <a:srgbClr val="800000"/>
              </a:solidFill>
              <a:latin typeface="Arial"/>
              <a:ea typeface="Georgia" pitchFamily="54" charset="0"/>
              <a:cs typeface="Arial"/>
            </a:endParaRPr>
          </a:p>
        </p:txBody>
      </p:sp>
      <p:pic>
        <p:nvPicPr>
          <p:cNvPr id="9220" name="Picture 4" descr="C:\Users\Mike\Documents\Education\Indiana University\Spring 2012\Goldstone Lab\figures\cant_mas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371" y="1171272"/>
            <a:ext cx="6383259" cy="417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80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Cognitive Complexity Metric (Cant, 1995)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5390E8C-5DE5-4460-AB5D-036E8D6FC694}" type="slidenum">
              <a:rPr lang="en-US" sz="1000" smtClean="0">
                <a:solidFill>
                  <a:srgbClr val="800000"/>
                </a:solidFill>
                <a:latin typeface="Arial"/>
                <a:ea typeface="Georgia" pitchFamily="54" charset="0"/>
                <a:cs typeface="Arial"/>
              </a:rPr>
              <a:pPr algn="r"/>
              <a:t>15</a:t>
            </a:fld>
            <a:endParaRPr lang="en-US" sz="1000" dirty="0">
              <a:solidFill>
                <a:srgbClr val="800000"/>
              </a:solidFill>
              <a:latin typeface="Arial"/>
              <a:ea typeface="Georgia" pitchFamily="54" charset="0"/>
              <a:cs typeface="Arial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6260" y="1524310"/>
            <a:ext cx="8151481" cy="280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66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Cognitive Complexity Metric (Cant, 1995)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5390E8C-5DE5-4460-AB5D-036E8D6FC694}" type="slidenum">
              <a:rPr lang="en-US" sz="1000" smtClean="0">
                <a:solidFill>
                  <a:srgbClr val="800000"/>
                </a:solidFill>
                <a:latin typeface="Arial"/>
                <a:ea typeface="Georgia" pitchFamily="54" charset="0"/>
                <a:cs typeface="Arial"/>
              </a:rPr>
              <a:pPr algn="r"/>
              <a:t>16</a:t>
            </a:fld>
            <a:endParaRPr lang="en-US" sz="1000" dirty="0">
              <a:solidFill>
                <a:srgbClr val="800000"/>
              </a:solidFill>
              <a:latin typeface="Arial"/>
              <a:ea typeface="Georgia" pitchFamily="54" charset="0"/>
              <a:cs typeface="Arial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3954" y="1569395"/>
            <a:ext cx="8096092" cy="280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89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Up A Representation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5390E8C-5DE5-4460-AB5D-036E8D6FC694}" type="slidenum">
              <a:rPr lang="en-US" sz="1000" smtClean="0">
                <a:solidFill>
                  <a:srgbClr val="800000"/>
                </a:solidFill>
                <a:latin typeface="Arial"/>
                <a:ea typeface="Georgia" pitchFamily="54" charset="0"/>
                <a:cs typeface="Arial"/>
              </a:rPr>
              <a:pPr algn="r"/>
              <a:t>17</a:t>
            </a:fld>
            <a:endParaRPr lang="en-US" sz="1000" dirty="0">
              <a:solidFill>
                <a:srgbClr val="800000"/>
              </a:solidFill>
              <a:latin typeface="Arial"/>
              <a:ea typeface="Georgia" pitchFamily="54" charset="0"/>
              <a:cs typeface="Arial"/>
            </a:endParaRPr>
          </a:p>
        </p:txBody>
      </p:sp>
      <p:sp>
        <p:nvSpPr>
          <p:cNvPr id="6" name="Oval 5"/>
          <p:cNvSpPr/>
          <p:nvPr/>
        </p:nvSpPr>
        <p:spPr>
          <a:xfrm>
            <a:off x="850392" y="1179576"/>
            <a:ext cx="2798617" cy="211974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Mental</a:t>
            </a:r>
          </a:p>
          <a:p>
            <a:pPr algn="ctr"/>
            <a:r>
              <a:rPr lang="en-US" b="1" dirty="0" smtClean="0"/>
              <a:t>Representation</a:t>
            </a:r>
            <a:endParaRPr lang="en-US" b="1" dirty="0"/>
          </a:p>
        </p:txBody>
      </p:sp>
      <p:sp>
        <p:nvSpPr>
          <p:cNvPr id="8" name="Flowchart: Multidocument 7"/>
          <p:cNvSpPr/>
          <p:nvPr/>
        </p:nvSpPr>
        <p:spPr>
          <a:xfrm>
            <a:off x="5805056" y="1205345"/>
            <a:ext cx="2798617" cy="2119746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Code</a:t>
            </a:r>
            <a:endParaRPr lang="en-US" b="1" dirty="0"/>
          </a:p>
        </p:txBody>
      </p:sp>
      <p:sp>
        <p:nvSpPr>
          <p:cNvPr id="11" name="Right Arrow 10"/>
          <p:cNvSpPr/>
          <p:nvPr/>
        </p:nvSpPr>
        <p:spPr>
          <a:xfrm>
            <a:off x="4087091" y="1607127"/>
            <a:ext cx="1260764" cy="63232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>
            <a:off x="4031671" y="2391849"/>
            <a:ext cx="1260764" cy="632322"/>
          </a:xfrm>
          <a:prstGeom prst="lef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442364" y="3837711"/>
            <a:ext cx="1967345" cy="62345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Feature X</a:t>
            </a:r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6442364" y="4710576"/>
            <a:ext cx="1967345" cy="623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Feature Y</a:t>
            </a:r>
            <a:endParaRPr lang="en-US" b="1" dirty="0"/>
          </a:p>
        </p:txBody>
      </p:sp>
      <p:sp>
        <p:nvSpPr>
          <p:cNvPr id="9" name="Up Arrow 8"/>
          <p:cNvSpPr/>
          <p:nvPr/>
        </p:nvSpPr>
        <p:spPr>
          <a:xfrm>
            <a:off x="7647709" y="3200400"/>
            <a:ext cx="360218" cy="484909"/>
          </a:xfrm>
          <a:prstGeom prst="up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8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Up A Representation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71511" y="3593325"/>
            <a:ext cx="4608299" cy="1934643"/>
          </a:xfrm>
        </p:spPr>
        <p:txBody>
          <a:bodyPr/>
          <a:lstStyle/>
          <a:p>
            <a:r>
              <a:rPr lang="en-US" sz="1600" dirty="0" smtClean="0"/>
              <a:t>All we need are quantitative models of …</a:t>
            </a:r>
          </a:p>
          <a:p>
            <a:pPr lvl="1"/>
            <a:r>
              <a:rPr lang="en-US" dirty="0" smtClean="0"/>
              <a:t>The visual system, reading text</a:t>
            </a:r>
          </a:p>
          <a:p>
            <a:pPr lvl="1"/>
            <a:r>
              <a:rPr lang="en-US" dirty="0" smtClean="0"/>
              <a:t>Chunking and short/long term memory</a:t>
            </a:r>
          </a:p>
          <a:p>
            <a:pPr lvl="1"/>
            <a:r>
              <a:rPr lang="en-US" dirty="0" smtClean="0"/>
              <a:t>Goal-driven behavior</a:t>
            </a:r>
          </a:p>
          <a:p>
            <a:pPr lvl="1"/>
            <a:r>
              <a:rPr lang="en-US" dirty="0" smtClean="0"/>
              <a:t>Pattern recognition and learning</a:t>
            </a:r>
          </a:p>
          <a:p>
            <a:pPr lvl="1"/>
            <a:r>
              <a:rPr lang="en-US" dirty="0" smtClean="0"/>
              <a:t>Logical reasoning and problem solving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How these fit together!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75390E8C-5DE5-4460-AB5D-036E8D6FC694}" type="slidenum">
              <a:rPr lang="en-US" sz="1000" smtClean="0">
                <a:solidFill>
                  <a:srgbClr val="800000"/>
                </a:solidFill>
                <a:latin typeface="Arial"/>
                <a:ea typeface="Georgia" pitchFamily="54" charset="0"/>
                <a:cs typeface="Arial"/>
              </a:rPr>
              <a:pPr algn="r"/>
              <a:t>18</a:t>
            </a:fld>
            <a:endParaRPr lang="en-US" sz="1000" dirty="0">
              <a:solidFill>
                <a:srgbClr val="800000"/>
              </a:solidFill>
              <a:latin typeface="Arial"/>
              <a:ea typeface="Georgia" pitchFamily="54" charset="0"/>
              <a:cs typeface="Arial"/>
            </a:endParaRPr>
          </a:p>
        </p:txBody>
      </p:sp>
      <p:sp>
        <p:nvSpPr>
          <p:cNvPr id="6" name="Oval 5"/>
          <p:cNvSpPr/>
          <p:nvPr/>
        </p:nvSpPr>
        <p:spPr>
          <a:xfrm>
            <a:off x="850392" y="1179576"/>
            <a:ext cx="2798617" cy="211974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Mental</a:t>
            </a:r>
          </a:p>
          <a:p>
            <a:pPr algn="ctr"/>
            <a:r>
              <a:rPr lang="en-US" b="1" dirty="0" smtClean="0"/>
              <a:t>Representation</a:t>
            </a:r>
            <a:endParaRPr lang="en-US" b="1" dirty="0"/>
          </a:p>
        </p:txBody>
      </p:sp>
      <p:sp>
        <p:nvSpPr>
          <p:cNvPr id="8" name="Flowchart: Multidocument 7"/>
          <p:cNvSpPr/>
          <p:nvPr/>
        </p:nvSpPr>
        <p:spPr>
          <a:xfrm>
            <a:off x="5805056" y="1205345"/>
            <a:ext cx="2798617" cy="2119746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Code</a:t>
            </a:r>
            <a:endParaRPr lang="en-US" b="1" dirty="0"/>
          </a:p>
        </p:txBody>
      </p:sp>
      <p:sp>
        <p:nvSpPr>
          <p:cNvPr id="11" name="Right Arrow 10"/>
          <p:cNvSpPr/>
          <p:nvPr/>
        </p:nvSpPr>
        <p:spPr>
          <a:xfrm>
            <a:off x="4087091" y="1607127"/>
            <a:ext cx="1260764" cy="63232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>
            <a:off x="4031671" y="2391849"/>
            <a:ext cx="1260764" cy="632322"/>
          </a:xfrm>
          <a:prstGeom prst="lef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442364" y="3837711"/>
            <a:ext cx="1967345" cy="62345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Feature X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6442364" y="4710576"/>
            <a:ext cx="1967345" cy="623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Feature Y</a:t>
            </a:r>
            <a:endParaRPr lang="en-US" b="1" dirty="0"/>
          </a:p>
        </p:txBody>
      </p:sp>
      <p:sp>
        <p:nvSpPr>
          <p:cNvPr id="13" name="Up Arrow 12"/>
          <p:cNvSpPr/>
          <p:nvPr/>
        </p:nvSpPr>
        <p:spPr>
          <a:xfrm>
            <a:off x="7647709" y="3200400"/>
            <a:ext cx="360218" cy="484909"/>
          </a:xfrm>
          <a:prstGeom prst="up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3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8972" y="2042442"/>
            <a:ext cx="7306056" cy="2003090"/>
          </a:xfrm>
        </p:spPr>
        <p:txBody>
          <a:bodyPr/>
          <a:lstStyle/>
          <a:p>
            <a:pPr algn="ctr"/>
            <a:r>
              <a:rPr lang="en-US" sz="4000" dirty="0" smtClean="0"/>
              <a:t>Cognitive </a:t>
            </a:r>
            <a:br>
              <a:rPr lang="en-US" sz="4000" dirty="0" smtClean="0"/>
            </a:br>
            <a:r>
              <a:rPr lang="en-US" sz="4000" dirty="0" smtClean="0"/>
              <a:t>Architectures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5390E8C-5DE5-4460-AB5D-036E8D6FC694}" type="slidenum">
              <a:rPr lang="en-US" sz="1000" smtClean="0">
                <a:solidFill>
                  <a:srgbClr val="800000"/>
                </a:solidFill>
                <a:latin typeface="Arial"/>
                <a:ea typeface="Georgia" pitchFamily="54" charset="0"/>
                <a:cs typeface="Arial"/>
              </a:rPr>
              <a:pPr algn="r"/>
              <a:t>19</a:t>
            </a:fld>
            <a:endParaRPr lang="en-US" sz="1000" dirty="0">
              <a:solidFill>
                <a:srgbClr val="800000"/>
              </a:solidFill>
              <a:latin typeface="Arial"/>
              <a:ea typeface="Georgia" pitchFamily="5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213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5390E8C-5DE5-4460-AB5D-036E8D6FC694}" type="slidenum">
              <a:rPr lang="en-US" sz="1000" smtClean="0">
                <a:solidFill>
                  <a:srgbClr val="800000"/>
                </a:solidFill>
                <a:latin typeface="Arial"/>
                <a:ea typeface="Georgia" pitchFamily="54" charset="0"/>
                <a:cs typeface="Arial"/>
              </a:rPr>
              <a:pPr algn="r"/>
              <a:t>2</a:t>
            </a:fld>
            <a:endParaRPr lang="en-US" sz="1000" dirty="0">
              <a:solidFill>
                <a:srgbClr val="800000"/>
              </a:solidFill>
              <a:latin typeface="Arial"/>
              <a:ea typeface="Georgia" pitchFamily="54" charset="0"/>
              <a:cs typeface="Arial"/>
            </a:endParaRPr>
          </a:p>
        </p:txBody>
      </p:sp>
      <p:pic>
        <p:nvPicPr>
          <p:cNvPr id="5122" name="Picture 2" descr="C:\Users\Mike\Documents\Education\Indiana University\Spring 2012\Goldstone Lab\figures\boo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62" y="740792"/>
            <a:ext cx="2562853" cy="3934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451860" y="740792"/>
            <a:ext cx="52920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“Many claims are </a:t>
            </a:r>
            <a:r>
              <a:rPr lang="en-US" sz="2400" i="1" dirty="0"/>
              <a:t>made for </a:t>
            </a:r>
            <a:r>
              <a:rPr lang="en-US" sz="2400" i="1" dirty="0" smtClean="0"/>
              <a:t>the efficacy </a:t>
            </a:r>
            <a:r>
              <a:rPr lang="en-US" sz="2400" i="1" dirty="0"/>
              <a:t>and utility of new </a:t>
            </a:r>
            <a:r>
              <a:rPr lang="en-US" sz="2400" i="1" dirty="0" smtClean="0"/>
              <a:t>approaches to </a:t>
            </a:r>
            <a:r>
              <a:rPr lang="en-US" sz="2400" i="1" dirty="0"/>
              <a:t>software engineering </a:t>
            </a:r>
            <a:r>
              <a:rPr lang="en-US" sz="2400" i="1" dirty="0" smtClean="0"/>
              <a:t>– structured methodologies</a:t>
            </a:r>
            <a:r>
              <a:rPr lang="en-US" sz="2400" i="1" dirty="0"/>
              <a:t>, new </a:t>
            </a:r>
            <a:r>
              <a:rPr lang="en-US" sz="2400" i="1" dirty="0" smtClean="0"/>
              <a:t>programming paradigms</a:t>
            </a:r>
            <a:r>
              <a:rPr lang="en-US" sz="2400" i="1" dirty="0"/>
              <a:t>, new tools, and so </a:t>
            </a:r>
            <a:r>
              <a:rPr lang="en-US" sz="2400" i="1" dirty="0" smtClean="0"/>
              <a:t>on. </a:t>
            </a:r>
          </a:p>
          <a:p>
            <a:endParaRPr lang="en-US" sz="2400" i="1" dirty="0"/>
          </a:p>
          <a:p>
            <a:r>
              <a:rPr lang="en-US" sz="2400" i="1" dirty="0" smtClean="0"/>
              <a:t>Evidence </a:t>
            </a:r>
            <a:r>
              <a:rPr lang="en-US" sz="2400" i="1" dirty="0"/>
              <a:t>to support such claims </a:t>
            </a:r>
            <a:r>
              <a:rPr lang="en-US" sz="2400" i="1" dirty="0" smtClean="0"/>
              <a:t>is thin </a:t>
            </a:r>
            <a:r>
              <a:rPr lang="en-US" sz="2400" i="1" dirty="0"/>
              <a:t>and such evidence, as there is, </a:t>
            </a:r>
            <a:r>
              <a:rPr lang="en-US" sz="2400" i="1" dirty="0" smtClean="0"/>
              <a:t>is largely </a:t>
            </a:r>
            <a:r>
              <a:rPr lang="en-US" sz="2400" i="1" dirty="0"/>
              <a:t>anecdotal. Of proper </a:t>
            </a:r>
            <a:r>
              <a:rPr lang="en-US" sz="2400" i="1" dirty="0" smtClean="0"/>
              <a:t>scientific</a:t>
            </a:r>
            <a:r>
              <a:rPr lang="en-US" sz="2400" i="1" dirty="0"/>
              <a:t> </a:t>
            </a:r>
            <a:r>
              <a:rPr lang="en-US" sz="2400" i="1" dirty="0" smtClean="0"/>
              <a:t>evidence there is </a:t>
            </a:r>
            <a:r>
              <a:rPr lang="en-US" sz="2400" i="1" dirty="0"/>
              <a:t>remarkably little</a:t>
            </a:r>
            <a:r>
              <a:rPr lang="en-US" sz="2400" i="1" dirty="0" smtClean="0"/>
              <a:t>.”</a:t>
            </a:r>
            <a:endParaRPr lang="en-US" sz="24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5612130" y="4675757"/>
            <a:ext cx="313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- Frank </a:t>
            </a:r>
            <a:r>
              <a:rPr lang="en-US" dirty="0" err="1" smtClean="0"/>
              <a:t>Bott</a:t>
            </a:r>
            <a:r>
              <a:rPr lang="en-US" dirty="0" smtClean="0"/>
              <a:t>, 2001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1961" y="4765472"/>
            <a:ext cx="2562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Fran</a:t>
            </a:r>
            <a:r>
              <a:rPr lang="en-US" sz="1400" dirty="0"/>
              <a:t>ç</a:t>
            </a:r>
            <a:r>
              <a:rPr lang="en-US" sz="1400" dirty="0" smtClean="0"/>
              <a:t>oise </a:t>
            </a:r>
            <a:r>
              <a:rPr lang="en-US" sz="1400" dirty="0" err="1" smtClean="0"/>
              <a:t>Détienne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4906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ACT-R Cognitive Framework (Anderson, 2007)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50392" y="1977390"/>
            <a:ext cx="7306056" cy="3531870"/>
          </a:xfrm>
        </p:spPr>
        <p:txBody>
          <a:bodyPr/>
          <a:lstStyle/>
          <a:p>
            <a:r>
              <a:rPr lang="en-US" dirty="0" smtClean="0"/>
              <a:t>Cognitive Architecture</a:t>
            </a:r>
          </a:p>
          <a:p>
            <a:pPr lvl="1"/>
            <a:r>
              <a:rPr lang="en-US" dirty="0" smtClean="0"/>
              <a:t>Software </a:t>
            </a:r>
            <a:r>
              <a:rPr lang="en-US" b="1" dirty="0" smtClean="0"/>
              <a:t>simulation environment</a:t>
            </a:r>
          </a:p>
          <a:p>
            <a:pPr lvl="1"/>
            <a:r>
              <a:rPr lang="en-US" dirty="0" smtClean="0"/>
              <a:t>Similar </a:t>
            </a:r>
            <a:r>
              <a:rPr lang="en-US" b="1" dirty="0" smtClean="0"/>
              <a:t>constraints</a:t>
            </a:r>
            <a:r>
              <a:rPr lang="en-US" dirty="0" smtClean="0"/>
              <a:t> </a:t>
            </a:r>
            <a:r>
              <a:rPr lang="en-US" dirty="0" smtClean="0"/>
              <a:t>that (supposedly) </a:t>
            </a:r>
            <a:r>
              <a:rPr lang="en-US" dirty="0" smtClean="0"/>
              <a:t>give rise to the mind</a:t>
            </a:r>
          </a:p>
          <a:p>
            <a:pPr lvl="1"/>
            <a:r>
              <a:rPr lang="en-US" b="1" dirty="0" smtClean="0"/>
              <a:t>Symbolic and sub-symbolic</a:t>
            </a:r>
            <a:r>
              <a:rPr lang="en-US" dirty="0" smtClean="0"/>
              <a:t> processes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75390E8C-5DE5-4460-AB5D-036E8D6FC694}" type="slidenum">
              <a:rPr lang="en-US" sz="1000" smtClean="0">
                <a:solidFill>
                  <a:srgbClr val="800000"/>
                </a:solidFill>
                <a:latin typeface="Arial"/>
                <a:ea typeface="Georgia" pitchFamily="54" charset="0"/>
                <a:cs typeface="Arial"/>
              </a:rPr>
              <a:pPr algn="r"/>
              <a:t>20</a:t>
            </a:fld>
            <a:endParaRPr lang="en-US" sz="1000" dirty="0">
              <a:solidFill>
                <a:srgbClr val="800000"/>
              </a:solidFill>
              <a:latin typeface="Arial"/>
              <a:ea typeface="Georgia" pitchFamily="54" charset="0"/>
              <a:cs typeface="Arial"/>
            </a:endParaRPr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1205346" y="1072388"/>
            <a:ext cx="6525490" cy="84958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 smtClean="0"/>
              <a:t>“…a specification of the structure of the brain at a level of abstraction that explains how it achieves the function of the mind.”</a:t>
            </a:r>
          </a:p>
          <a:p>
            <a:pPr marL="0" indent="0" algn="ctr">
              <a:buNone/>
            </a:pPr>
            <a:r>
              <a:rPr lang="en-US" dirty="0" smtClean="0"/>
              <a:t>- How Can the Human Mind Occur in the Physical  Universe?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21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ACT-R Cognitive Framework (Anderson, 2007)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50392" y="1977390"/>
            <a:ext cx="7306056" cy="3531870"/>
          </a:xfrm>
        </p:spPr>
        <p:txBody>
          <a:bodyPr/>
          <a:lstStyle/>
          <a:p>
            <a:r>
              <a:rPr lang="en-US" dirty="0" smtClean="0"/>
              <a:t>Cognitive Architecture</a:t>
            </a:r>
          </a:p>
          <a:p>
            <a:pPr lvl="1"/>
            <a:r>
              <a:rPr lang="en-US" dirty="0" smtClean="0"/>
              <a:t>Software </a:t>
            </a:r>
            <a:r>
              <a:rPr lang="en-US" b="1" dirty="0" smtClean="0"/>
              <a:t>simulation environment</a:t>
            </a:r>
          </a:p>
          <a:p>
            <a:pPr lvl="1"/>
            <a:r>
              <a:rPr lang="en-US" dirty="0" smtClean="0"/>
              <a:t>Similar </a:t>
            </a:r>
            <a:r>
              <a:rPr lang="en-US" b="1" dirty="0" smtClean="0"/>
              <a:t>constraints</a:t>
            </a:r>
            <a:r>
              <a:rPr lang="en-US" dirty="0" smtClean="0"/>
              <a:t> that give rise to the mind</a:t>
            </a:r>
          </a:p>
          <a:p>
            <a:pPr lvl="1"/>
            <a:r>
              <a:rPr lang="en-US" b="1" dirty="0" smtClean="0"/>
              <a:t>Symbolic and sub-symbolic</a:t>
            </a:r>
            <a:r>
              <a:rPr lang="en-US" dirty="0" smtClean="0"/>
              <a:t> processes</a:t>
            </a:r>
          </a:p>
          <a:p>
            <a:endParaRPr lang="en-US" dirty="0" smtClean="0"/>
          </a:p>
          <a:p>
            <a:r>
              <a:rPr lang="en-US" dirty="0" smtClean="0"/>
              <a:t>Massively Parallel Components</a:t>
            </a:r>
          </a:p>
          <a:p>
            <a:pPr lvl="1"/>
            <a:r>
              <a:rPr lang="en-US" dirty="0" smtClean="0"/>
              <a:t>Pattern matcher (production system)</a:t>
            </a:r>
          </a:p>
          <a:p>
            <a:pPr lvl="1"/>
            <a:r>
              <a:rPr lang="en-US" dirty="0" smtClean="0"/>
              <a:t>Declarative memory (Bayesian activation calculus)</a:t>
            </a:r>
          </a:p>
          <a:p>
            <a:endParaRPr lang="en-US" dirty="0" smtClean="0"/>
          </a:p>
          <a:p>
            <a:r>
              <a:rPr lang="en-US" dirty="0" smtClean="0"/>
              <a:t>Serial Bottlenecks</a:t>
            </a:r>
          </a:p>
          <a:p>
            <a:pPr lvl="1"/>
            <a:r>
              <a:rPr lang="en-US" dirty="0" smtClean="0"/>
              <a:t>Single production at a time (50 </a:t>
            </a:r>
            <a:r>
              <a:rPr lang="en-US" dirty="0" err="1" smtClean="0"/>
              <a:t>ms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Visual attention</a:t>
            </a:r>
          </a:p>
          <a:p>
            <a:pPr lvl="1"/>
            <a:r>
              <a:rPr lang="en-US" dirty="0" smtClean="0"/>
              <a:t>Manual action (</a:t>
            </a:r>
            <a:r>
              <a:rPr lang="en-US" dirty="0" err="1" smtClean="0"/>
              <a:t>keypresses</a:t>
            </a:r>
            <a:r>
              <a:rPr lang="en-US" dirty="0" smtClean="0"/>
              <a:t>, mouse clicks)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75390E8C-5DE5-4460-AB5D-036E8D6FC694}" type="slidenum">
              <a:rPr lang="en-US" sz="1000" smtClean="0">
                <a:solidFill>
                  <a:srgbClr val="800000"/>
                </a:solidFill>
                <a:latin typeface="Arial"/>
                <a:ea typeface="Georgia" pitchFamily="54" charset="0"/>
                <a:cs typeface="Arial"/>
              </a:rPr>
              <a:pPr algn="r"/>
              <a:t>21</a:t>
            </a:fld>
            <a:endParaRPr lang="en-US" sz="1000" dirty="0">
              <a:solidFill>
                <a:srgbClr val="800000"/>
              </a:solidFill>
              <a:latin typeface="Arial"/>
              <a:ea typeface="Georgia" pitchFamily="54" charset="0"/>
              <a:cs typeface="Arial"/>
            </a:endParaRPr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1205346" y="1072388"/>
            <a:ext cx="6525490" cy="84958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 smtClean="0"/>
              <a:t>“…a specification of the structure of the brain at a level of abstraction that explains how it achieves the function of the mind.”</a:t>
            </a:r>
          </a:p>
          <a:p>
            <a:pPr marL="0" indent="0" algn="ctr">
              <a:buNone/>
            </a:pPr>
            <a:r>
              <a:rPr lang="en-US" dirty="0" smtClean="0"/>
              <a:t>- How Can the Human Mind Occur in the Physical  Universe?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09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ACT-R Cognitive Framework (Anderson, 2007)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5390E8C-5DE5-4460-AB5D-036E8D6FC694}" type="slidenum">
              <a:rPr lang="en-US" sz="1000" smtClean="0">
                <a:solidFill>
                  <a:srgbClr val="800000"/>
                </a:solidFill>
                <a:latin typeface="Arial"/>
                <a:ea typeface="Georgia" pitchFamily="54" charset="0"/>
                <a:cs typeface="Arial"/>
              </a:rPr>
              <a:pPr algn="r"/>
              <a:t>22</a:t>
            </a:fld>
            <a:endParaRPr lang="en-US" sz="1000" dirty="0">
              <a:solidFill>
                <a:srgbClr val="800000"/>
              </a:solidFill>
              <a:latin typeface="Arial"/>
              <a:ea typeface="Georgia" pitchFamily="54" charset="0"/>
              <a:cs typeface="Arial"/>
            </a:endParaRPr>
          </a:p>
        </p:txBody>
      </p:sp>
      <p:pic>
        <p:nvPicPr>
          <p:cNvPr id="6146" name="Picture 2" descr="C:\Users\Mike\Documents\Education\Indiana University\Spring 2012\Goldstone Lab\figures\actr_modul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6" y="1677880"/>
            <a:ext cx="4984121" cy="301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03520" y="1298735"/>
            <a:ext cx="3658588" cy="40318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smtClean="0">
                <a:solidFill>
                  <a:srgbClr val="0066FF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encode-letter</a:t>
            </a:r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=goal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600" b="1" dirty="0" err="1" smtClean="0">
                <a:solidFill>
                  <a:srgbClr val="0066FF"/>
                </a:solidFill>
                <a:latin typeface="Consolas" pitchFamily="49" charset="0"/>
                <a:cs typeface="Consolas" pitchFamily="49" charset="0"/>
              </a:rPr>
              <a:t>isa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read-letters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  state       attend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=visual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600" b="1" dirty="0" err="1" smtClean="0">
                <a:solidFill>
                  <a:srgbClr val="0066FF"/>
                </a:solidFill>
                <a:latin typeface="Consolas" pitchFamily="49" charset="0"/>
                <a:cs typeface="Consolas" pitchFamily="49" charset="0"/>
              </a:rPr>
              <a:t>isa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text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  value       </a:t>
            </a:r>
            <a:r>
              <a:rPr lang="en-US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=letter1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?</a:t>
            </a:r>
            <a:r>
              <a:rPr lang="en-US" sz="16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imaginal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  buffer      </a:t>
            </a:r>
            <a:r>
              <a:rPr lang="en-US" sz="16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empty</a:t>
            </a:r>
          </a:p>
          <a:p>
            <a:r>
              <a:rPr lang="en-US" sz="1600" b="1" dirty="0">
                <a:solidFill>
                  <a:srgbClr val="0066FF"/>
                </a:solidFill>
                <a:latin typeface="Consolas" pitchFamily="49" charset="0"/>
                <a:cs typeface="Consolas" pitchFamily="49" charset="0"/>
              </a:rPr>
              <a:t>==&gt;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=goal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  state       wait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16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imaginal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600" dirty="0" err="1">
                <a:solidFill>
                  <a:srgbClr val="0066FF"/>
                </a:solidFill>
                <a:latin typeface="Consolas" pitchFamily="49" charset="0"/>
                <a:cs typeface="Consolas" pitchFamily="49" charset="0"/>
              </a:rPr>
              <a:t>isa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        array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  letter1     </a:t>
            </a:r>
            <a:r>
              <a:rPr lang="en-US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=letter1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1018" y="4939072"/>
            <a:ext cx="3346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Symbolic + Sub-symbolic Layers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7881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a Cognitive Architecture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Bringing together many </a:t>
            </a:r>
            <a:r>
              <a:rPr lang="en-US" b="1" dirty="0" smtClean="0"/>
              <a:t>different psychological theories</a:t>
            </a:r>
          </a:p>
          <a:p>
            <a:pPr lvl="1"/>
            <a:r>
              <a:rPr lang="en-US" dirty="0" smtClean="0"/>
              <a:t>Attention, memory, cognition, vision, etc.</a:t>
            </a:r>
          </a:p>
          <a:p>
            <a:pPr lvl="1"/>
            <a:r>
              <a:rPr lang="en-US" dirty="0" smtClean="0"/>
              <a:t>Bridging theories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Interaction with </a:t>
            </a:r>
            <a:r>
              <a:rPr lang="en-US" b="1" dirty="0" smtClean="0"/>
              <a:t>real* tools</a:t>
            </a:r>
          </a:p>
          <a:p>
            <a:pPr lvl="1"/>
            <a:r>
              <a:rPr lang="en-US" dirty="0" smtClean="0"/>
              <a:t>Models and subjects can use same development environment</a:t>
            </a:r>
          </a:p>
          <a:p>
            <a:pPr lvl="1"/>
            <a:r>
              <a:rPr lang="en-US" dirty="0" smtClean="0"/>
              <a:t>Fill in the “cognitive gaps” of a GOMS analysis</a:t>
            </a:r>
          </a:p>
          <a:p>
            <a:pPr lvl="1"/>
            <a:endParaRPr lang="en-US" dirty="0"/>
          </a:p>
          <a:p>
            <a:r>
              <a:rPr lang="en-US" b="1" dirty="0" smtClean="0"/>
              <a:t>Repeatable</a:t>
            </a:r>
            <a:r>
              <a:rPr lang="en-US" dirty="0" smtClean="0"/>
              <a:t> simulations</a:t>
            </a:r>
          </a:p>
          <a:p>
            <a:pPr lvl="1"/>
            <a:r>
              <a:rPr lang="en-US" dirty="0" smtClean="0"/>
              <a:t>Measurements of cognitively relevant dimensions</a:t>
            </a:r>
          </a:p>
          <a:p>
            <a:pPr lvl="1"/>
            <a:endParaRPr lang="en-US" dirty="0"/>
          </a:p>
          <a:p>
            <a:r>
              <a:rPr lang="en-US" dirty="0" smtClean="0"/>
              <a:t>Make </a:t>
            </a:r>
            <a:r>
              <a:rPr lang="en-US" b="1" dirty="0" smtClean="0"/>
              <a:t>assumptions explicit</a:t>
            </a:r>
          </a:p>
          <a:p>
            <a:pPr lvl="1"/>
            <a:r>
              <a:rPr lang="en-US" dirty="0" smtClean="0"/>
              <a:t>Parameters, model code, memory contents are reportable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75390E8C-5DE5-4460-AB5D-036E8D6FC694}" type="slidenum">
              <a:rPr lang="en-US" sz="1000" smtClean="0">
                <a:solidFill>
                  <a:srgbClr val="800000"/>
                </a:solidFill>
                <a:latin typeface="Arial"/>
                <a:ea typeface="Georgia" pitchFamily="54" charset="0"/>
                <a:cs typeface="Arial"/>
              </a:rPr>
              <a:pPr algn="r"/>
              <a:t>23</a:t>
            </a:fld>
            <a:endParaRPr lang="en-US" sz="1000" dirty="0">
              <a:solidFill>
                <a:srgbClr val="800000"/>
              </a:solidFill>
              <a:latin typeface="Arial"/>
              <a:ea typeface="Georgia" pitchFamily="5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85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81891" y="2614422"/>
            <a:ext cx="8007927" cy="2858123"/>
          </a:xfrm>
          <a:prstGeom prst="rect">
            <a:avLst/>
          </a:prstGeom>
          <a:solidFill>
            <a:srgbClr val="FFFF99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Go From Here?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50392" y="1300734"/>
            <a:ext cx="7306056" cy="1313688"/>
          </a:xfrm>
        </p:spPr>
        <p:txBody>
          <a:bodyPr/>
          <a:lstStyle/>
          <a:p>
            <a:r>
              <a:rPr lang="en-US" sz="1600" b="1" dirty="0" smtClean="0"/>
              <a:t>Eye-tracking / code comprehension experiments</a:t>
            </a:r>
          </a:p>
          <a:p>
            <a:pPr lvl="1"/>
            <a:r>
              <a:rPr lang="en-US" dirty="0" smtClean="0"/>
              <a:t>Participants predict output of simple programs</a:t>
            </a:r>
          </a:p>
          <a:p>
            <a:pPr lvl="1"/>
            <a:r>
              <a:rPr lang="en-US" dirty="0" smtClean="0"/>
              <a:t>Novices and experts</a:t>
            </a:r>
          </a:p>
          <a:p>
            <a:pPr lvl="1"/>
            <a:r>
              <a:rPr lang="en-US" smtClean="0"/>
              <a:t>Model should predict </a:t>
            </a:r>
            <a:r>
              <a:rPr lang="en-US" dirty="0" smtClean="0"/>
              <a:t>response time, visual strategy, response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75390E8C-5DE5-4460-AB5D-036E8D6FC694}" type="slidenum">
              <a:rPr lang="en-US" sz="1000" smtClean="0">
                <a:solidFill>
                  <a:srgbClr val="800000"/>
                </a:solidFill>
                <a:latin typeface="Arial"/>
                <a:ea typeface="Georgia" pitchFamily="54" charset="0"/>
                <a:cs typeface="Arial"/>
              </a:rPr>
              <a:pPr algn="r"/>
              <a:t>24</a:t>
            </a:fld>
            <a:endParaRPr lang="en-US" sz="1000" dirty="0">
              <a:solidFill>
                <a:srgbClr val="800000"/>
              </a:solidFill>
              <a:latin typeface="Arial"/>
              <a:ea typeface="Georgia" pitchFamily="54" charset="0"/>
              <a:cs typeface="Arial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289989" y="2728722"/>
            <a:ext cx="7087759" cy="2620518"/>
            <a:chOff x="1289989" y="2648712"/>
            <a:chExt cx="7087759" cy="2620518"/>
          </a:xfrm>
        </p:grpSpPr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1289989" y="2648712"/>
              <a:ext cx="3360633" cy="2620518"/>
            </a:xfrm>
            <a:prstGeom prst="rect">
              <a:avLst/>
            </a:prstGeom>
          </p:spPr>
          <p:txBody>
            <a:bodyPr/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800" dirty="0" err="1">
                  <a:latin typeface="Consolas" pitchFamily="49" charset="0"/>
                  <a:cs typeface="Consolas" pitchFamily="49" charset="0"/>
                </a:rPr>
                <a:t>def</a:t>
              </a:r>
              <a:r>
                <a:rPr lang="en-US" sz="1800" dirty="0">
                  <a:latin typeface="Consolas" pitchFamily="49" charset="0"/>
                  <a:cs typeface="Consolas" pitchFamily="49" charset="0"/>
                </a:rPr>
                <a:t> add_1(</a:t>
              </a:r>
              <a:r>
                <a:rPr lang="en-US" sz="1800" dirty="0" err="1">
                  <a:latin typeface="Consolas" pitchFamily="49" charset="0"/>
                  <a:cs typeface="Consolas" pitchFamily="49" charset="0"/>
                </a:rPr>
                <a:t>num</a:t>
              </a:r>
              <a:r>
                <a:rPr lang="en-US" sz="1800" dirty="0">
                  <a:latin typeface="Consolas" pitchFamily="49" charset="0"/>
                  <a:cs typeface="Consolas" pitchFamily="49" charset="0"/>
                </a:rPr>
                <a:t>):</a:t>
              </a:r>
            </a:p>
            <a:p>
              <a:pPr marL="0" indent="0">
                <a:buNone/>
              </a:pPr>
              <a:r>
                <a:rPr lang="en-US" sz="1800" dirty="0">
                  <a:latin typeface="Consolas" pitchFamily="49" charset="0"/>
                  <a:cs typeface="Consolas" pitchFamily="49" charset="0"/>
                </a:rPr>
                <a:t>    added = </a:t>
              </a:r>
              <a:r>
                <a:rPr lang="en-US" sz="1800" dirty="0" err="1">
                  <a:latin typeface="Consolas" pitchFamily="49" charset="0"/>
                  <a:cs typeface="Consolas" pitchFamily="49" charset="0"/>
                </a:rPr>
                <a:t>num</a:t>
              </a:r>
              <a:r>
                <a:rPr lang="en-US" sz="1800" dirty="0">
                  <a:latin typeface="Consolas" pitchFamily="49" charset="0"/>
                  <a:cs typeface="Consolas" pitchFamily="49" charset="0"/>
                </a:rPr>
                <a:t> + 1</a:t>
              </a:r>
            </a:p>
            <a:p>
              <a:pPr marL="0" indent="0">
                <a:buNone/>
              </a:pPr>
              <a:r>
                <a:rPr lang="en-US" sz="1800" dirty="0">
                  <a:latin typeface="Consolas" pitchFamily="49" charset="0"/>
                  <a:cs typeface="Consolas" pitchFamily="49" charset="0"/>
                </a:rPr>
                <a:t>    return added</a:t>
              </a:r>
            </a:p>
            <a:p>
              <a:pPr marL="0" indent="0">
                <a:buNone/>
              </a:pPr>
              <a:endParaRPr lang="en-US" sz="1800" dirty="0">
                <a:latin typeface="Consolas" pitchFamily="49" charset="0"/>
                <a:cs typeface="Consolas" pitchFamily="49" charset="0"/>
              </a:endParaRPr>
            </a:p>
            <a:p>
              <a:pPr marL="0" indent="0">
                <a:buNone/>
              </a:pPr>
              <a:r>
                <a:rPr lang="en-US" sz="1800" dirty="0">
                  <a:latin typeface="Consolas" pitchFamily="49" charset="0"/>
                  <a:cs typeface="Consolas" pitchFamily="49" charset="0"/>
                </a:rPr>
                <a:t>added = 4</a:t>
              </a:r>
            </a:p>
            <a:p>
              <a:pPr marL="0" indent="0">
                <a:buNone/>
              </a:pPr>
              <a:r>
                <a:rPr lang="en-US" sz="1800" dirty="0">
                  <a:latin typeface="Consolas" pitchFamily="49" charset="0"/>
                  <a:cs typeface="Consolas" pitchFamily="49" charset="0"/>
                </a:rPr>
                <a:t>add_1(added)</a:t>
              </a:r>
            </a:p>
            <a:p>
              <a:pPr marL="0" indent="0">
                <a:buNone/>
              </a:pPr>
              <a:r>
                <a:rPr lang="en-US" sz="1800" dirty="0">
                  <a:latin typeface="Consolas" pitchFamily="49" charset="0"/>
                  <a:cs typeface="Consolas" pitchFamily="49" charset="0"/>
                </a:rPr>
                <a:t>print(added)</a:t>
              </a:r>
            </a:p>
          </p:txBody>
        </p:sp>
        <p:sp>
          <p:nvSpPr>
            <p:cNvPr id="8" name="Content Placeholder 4"/>
            <p:cNvSpPr txBox="1">
              <a:spLocks/>
            </p:cNvSpPr>
            <p:nvPr/>
          </p:nvSpPr>
          <p:spPr>
            <a:xfrm>
              <a:off x="5279267" y="2692527"/>
              <a:ext cx="3098481" cy="53568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b="1" dirty="0" smtClean="0"/>
                <a:t>What does this program output?</a:t>
              </a:r>
              <a:endParaRPr lang="en-US" b="1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5429250" y="3228213"/>
              <a:ext cx="2727198" cy="188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279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Quantify the “Goodness” of a </a:t>
            </a:r>
            <a:r>
              <a:rPr lang="en-US" dirty="0" smtClean="0"/>
              <a:t>Language Feature</a:t>
            </a:r>
            <a:r>
              <a:rPr lang="en-US" dirty="0"/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50392" y="1335024"/>
            <a:ext cx="7306056" cy="3991356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b="1" dirty="0" smtClean="0"/>
              <a:t>cognitive</a:t>
            </a:r>
            <a:r>
              <a:rPr lang="en-US" dirty="0" smtClean="0"/>
              <a:t> </a:t>
            </a:r>
            <a:r>
              <a:rPr lang="en-US" b="1" dirty="0" smtClean="0"/>
              <a:t>model simulation </a:t>
            </a:r>
            <a:r>
              <a:rPr lang="en-US" dirty="0" smtClean="0"/>
              <a:t>to make “objective” judgments</a:t>
            </a:r>
          </a:p>
          <a:p>
            <a:pPr lvl="1"/>
            <a:r>
              <a:rPr lang="en-US" dirty="0" smtClean="0"/>
              <a:t>Model </a:t>
            </a:r>
            <a:r>
              <a:rPr lang="en-US" b="1" dirty="0" smtClean="0">
                <a:solidFill>
                  <a:schemeClr val="accent2"/>
                </a:solidFill>
              </a:rPr>
              <a:t>response time </a:t>
            </a:r>
            <a:r>
              <a:rPr lang="en-US" dirty="0" smtClean="0"/>
              <a:t>– </a:t>
            </a:r>
            <a:r>
              <a:rPr lang="en-US" i="1" dirty="0" smtClean="0"/>
              <a:t>how long to complete task?</a:t>
            </a:r>
          </a:p>
          <a:p>
            <a:pPr lvl="1"/>
            <a:r>
              <a:rPr lang="en-US" dirty="0" smtClean="0"/>
              <a:t>Visual </a:t>
            </a:r>
            <a:r>
              <a:rPr lang="en-US" b="1" dirty="0" smtClean="0">
                <a:solidFill>
                  <a:schemeClr val="accent2"/>
                </a:solidFill>
              </a:rPr>
              <a:t>search strategy </a:t>
            </a:r>
            <a:r>
              <a:rPr lang="en-US" dirty="0" smtClean="0"/>
              <a:t>– </a:t>
            </a:r>
            <a:r>
              <a:rPr lang="en-US" i="1" dirty="0" smtClean="0"/>
              <a:t>looking at the right things?</a:t>
            </a:r>
          </a:p>
          <a:p>
            <a:pPr lvl="1"/>
            <a:r>
              <a:rPr lang="en-US" dirty="0" smtClean="0"/>
              <a:t>Richness of </a:t>
            </a:r>
            <a:r>
              <a:rPr lang="en-US" b="1" dirty="0" smtClean="0">
                <a:solidFill>
                  <a:schemeClr val="accent2"/>
                </a:solidFill>
              </a:rPr>
              <a:t>representation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– </a:t>
            </a:r>
            <a:r>
              <a:rPr lang="en-US" i="1" dirty="0" smtClean="0"/>
              <a:t>matched the best schema?</a:t>
            </a:r>
          </a:p>
          <a:p>
            <a:pPr lvl="1"/>
            <a:r>
              <a:rPr lang="en-US" dirty="0" smtClean="0"/>
              <a:t>Prediction </a:t>
            </a:r>
            <a:r>
              <a:rPr lang="en-US" b="1" dirty="0" smtClean="0">
                <a:solidFill>
                  <a:schemeClr val="accent2"/>
                </a:solidFill>
              </a:rPr>
              <a:t>mistakes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– </a:t>
            </a:r>
            <a:r>
              <a:rPr lang="en-US" i="1" dirty="0" smtClean="0"/>
              <a:t>consistent errors?</a:t>
            </a:r>
          </a:p>
          <a:p>
            <a:pPr marL="514350" lvl="1" indent="0">
              <a:buNone/>
            </a:pPr>
            <a:endParaRPr lang="en-US" dirty="0"/>
          </a:p>
          <a:p>
            <a:r>
              <a:rPr lang="en-US" dirty="0" smtClean="0"/>
              <a:t>Potential problems</a:t>
            </a:r>
          </a:p>
          <a:p>
            <a:pPr lvl="1"/>
            <a:r>
              <a:rPr lang="en-US" dirty="0" smtClean="0"/>
              <a:t>Assumptions/gaps in cognitive architecture</a:t>
            </a:r>
          </a:p>
          <a:p>
            <a:pPr lvl="1"/>
            <a:r>
              <a:rPr lang="en-US" dirty="0" smtClean="0"/>
              <a:t>Experimental variables may not provide enough constraints</a:t>
            </a:r>
          </a:p>
          <a:p>
            <a:pPr lvl="1"/>
            <a:r>
              <a:rPr lang="en-US" dirty="0" smtClean="0"/>
              <a:t>Approach may not scale to larger programs</a:t>
            </a:r>
          </a:p>
          <a:p>
            <a:pPr lvl="1"/>
            <a:r>
              <a:rPr lang="en-US" dirty="0" smtClean="0"/>
              <a:t>What about dramatically new features or paradigms?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75390E8C-5DE5-4460-AB5D-036E8D6FC694}" type="slidenum">
              <a:rPr lang="en-US" sz="1000" smtClean="0">
                <a:solidFill>
                  <a:srgbClr val="800000"/>
                </a:solidFill>
                <a:latin typeface="Arial"/>
                <a:ea typeface="Georgia" pitchFamily="54" charset="0"/>
                <a:cs typeface="Arial"/>
              </a:rPr>
              <a:pPr algn="r"/>
              <a:t>25</a:t>
            </a:fld>
            <a:endParaRPr lang="en-US" sz="1000" dirty="0">
              <a:solidFill>
                <a:srgbClr val="800000"/>
              </a:solidFill>
              <a:latin typeface="Arial"/>
              <a:ea typeface="Georgia" pitchFamily="5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214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50392" y="313182"/>
            <a:ext cx="7306056" cy="955548"/>
          </a:xfrm>
        </p:spPr>
        <p:txBody>
          <a:bodyPr/>
          <a:lstStyle/>
          <a:p>
            <a:pPr algn="ctr"/>
            <a:r>
              <a:rPr lang="en-US" sz="2800" dirty="0" smtClean="0"/>
              <a:t>Thank You!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5390E8C-5DE5-4460-AB5D-036E8D6FC694}" type="slidenum">
              <a:rPr lang="en-US" sz="1000" smtClean="0">
                <a:solidFill>
                  <a:srgbClr val="800000"/>
                </a:solidFill>
                <a:latin typeface="Arial"/>
                <a:ea typeface="Georgia" pitchFamily="54" charset="0"/>
                <a:cs typeface="Arial"/>
              </a:rPr>
              <a:pPr algn="r"/>
              <a:t>26</a:t>
            </a:fld>
            <a:endParaRPr lang="en-US" sz="1000" dirty="0">
              <a:solidFill>
                <a:srgbClr val="800000"/>
              </a:solidFill>
              <a:latin typeface="Arial"/>
              <a:ea typeface="Georgia" pitchFamily="54" charset="0"/>
              <a:cs typeface="Arial"/>
            </a:endParaRPr>
          </a:p>
        </p:txBody>
      </p:sp>
      <p:pic>
        <p:nvPicPr>
          <p:cNvPr id="7" name="Picture 2" descr="C:\Users\Mike\Documents\Education\Indiana University\Fall 2011\Talks\figures\my_bra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228" y="1153045"/>
            <a:ext cx="4329545" cy="4277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47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Quantify the “Goodness” of a Language Feature?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5390E8C-5DE5-4460-AB5D-036E8D6FC694}" type="slidenum">
              <a:rPr lang="en-US" sz="1000" smtClean="0">
                <a:solidFill>
                  <a:srgbClr val="800000"/>
                </a:solidFill>
                <a:latin typeface="Arial"/>
                <a:ea typeface="Georgia" pitchFamily="54" charset="0"/>
                <a:cs typeface="Arial"/>
              </a:rPr>
              <a:pPr algn="r"/>
              <a:t>3</a:t>
            </a:fld>
            <a:endParaRPr lang="en-US" sz="1000" dirty="0">
              <a:solidFill>
                <a:srgbClr val="800000"/>
              </a:solidFill>
              <a:latin typeface="Arial"/>
              <a:ea typeface="Georgia" pitchFamily="54" charset="0"/>
              <a:cs typeface="Arial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92924" y="1322832"/>
            <a:ext cx="3696696" cy="404926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x </a:t>
            </a:r>
            <a:r>
              <a:rPr lang="en-US" sz="18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[</a:t>
            </a:r>
            <a:r>
              <a:rPr lang="en-US" sz="1800" b="1" dirty="0">
                <a:solidFill>
                  <a:srgbClr val="0000D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b="1" dirty="0">
                <a:solidFill>
                  <a:srgbClr val="0000D0"/>
                </a:solidFill>
                <a:latin typeface="Consolas" pitchFamily="49" charset="0"/>
                <a:cs typeface="Consolas" pitchFamily="49" charset="0"/>
              </a:rPr>
              <a:t>20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b="1" dirty="0">
                <a:solidFill>
                  <a:srgbClr val="0000D0"/>
                </a:solidFill>
                <a:latin typeface="Consolas" pitchFamily="49" charset="0"/>
                <a:cs typeface="Consolas" pitchFamily="49" charset="0"/>
              </a:rPr>
              <a:t>30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]: </a:t>
            </a: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  for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y </a:t>
            </a:r>
            <a:r>
              <a:rPr lang="en-US" sz="18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[</a:t>
            </a:r>
            <a:r>
              <a:rPr lang="en-US" sz="1800" b="1" dirty="0">
                <a:solidFill>
                  <a:srgbClr val="0000D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b="1" dirty="0">
                <a:solidFill>
                  <a:srgbClr val="0000D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b="1" dirty="0">
                <a:solidFill>
                  <a:srgbClr val="0000D0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]: </a:t>
            </a: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      print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1800" dirty="0" err="1" smtClean="0">
                <a:solidFill>
                  <a:srgbClr val="303030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y</a:t>
            </a: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11</a:t>
            </a: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12</a:t>
            </a: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13</a:t>
            </a: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21</a:t>
            </a: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22</a:t>
            </a: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23</a:t>
            </a: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31</a:t>
            </a: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32</a:t>
            </a: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33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78510" y="1322832"/>
            <a:ext cx="3360633" cy="218617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x </a:t>
            </a:r>
            <a:r>
              <a:rPr lang="en-US" sz="18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[</a:t>
            </a:r>
            <a:r>
              <a:rPr lang="en-US" sz="1800" b="1" dirty="0">
                <a:solidFill>
                  <a:srgbClr val="0000D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b="1" dirty="0">
                <a:solidFill>
                  <a:srgbClr val="0000D0"/>
                </a:solidFill>
                <a:latin typeface="Consolas" pitchFamily="49" charset="0"/>
                <a:cs typeface="Consolas" pitchFamily="49" charset="0"/>
              </a:rPr>
              <a:t>20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b="1" dirty="0">
                <a:solidFill>
                  <a:srgbClr val="0000D0"/>
                </a:solidFill>
                <a:latin typeface="Consolas" pitchFamily="49" charset="0"/>
                <a:cs typeface="Consolas" pitchFamily="49" charset="0"/>
              </a:rPr>
              <a:t>30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]: </a:t>
            </a: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   print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x</a:t>
            </a:r>
          </a:p>
          <a:p>
            <a:pPr marL="0" indent="0"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10</a:t>
            </a: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20</a:t>
            </a: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30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36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Quantify the “Goodness” of a </a:t>
            </a:r>
            <a:r>
              <a:rPr lang="en-US" dirty="0" smtClean="0"/>
              <a:t>Language Feature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5390E8C-5DE5-4460-AB5D-036E8D6FC694}" type="slidenum">
              <a:rPr lang="en-US" sz="1000" smtClean="0">
                <a:solidFill>
                  <a:srgbClr val="800000"/>
                </a:solidFill>
                <a:latin typeface="Arial"/>
                <a:ea typeface="Georgia" pitchFamily="54" charset="0"/>
                <a:cs typeface="Arial"/>
              </a:rPr>
              <a:pPr algn="r"/>
              <a:t>4</a:t>
            </a:fld>
            <a:endParaRPr lang="en-US" sz="1000" dirty="0">
              <a:solidFill>
                <a:srgbClr val="800000"/>
              </a:solidFill>
              <a:latin typeface="Arial"/>
              <a:ea typeface="Georgia" pitchFamily="54" charset="0"/>
              <a:cs typeface="Arial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78510" y="1322832"/>
            <a:ext cx="7277938" cy="218617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x </a:t>
            </a:r>
            <a:r>
              <a:rPr lang="en-US" sz="18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[</a:t>
            </a:r>
            <a:r>
              <a:rPr lang="en-US" sz="1800" b="1" dirty="0">
                <a:solidFill>
                  <a:srgbClr val="0000D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b="1" dirty="0">
                <a:solidFill>
                  <a:srgbClr val="0000D0"/>
                </a:solidFill>
                <a:latin typeface="Consolas" pitchFamily="49" charset="0"/>
                <a:cs typeface="Consolas" pitchFamily="49" charset="0"/>
              </a:rPr>
              <a:t>20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b="1" dirty="0">
                <a:solidFill>
                  <a:srgbClr val="0000D0"/>
                </a:solidFill>
                <a:latin typeface="Consolas" pitchFamily="49" charset="0"/>
                <a:cs typeface="Consolas" pitchFamily="49" charset="0"/>
              </a:rPr>
              <a:t>30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]; y </a:t>
            </a:r>
            <a:r>
              <a:rPr lang="en-US" sz="18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[</a:t>
            </a:r>
            <a:r>
              <a:rPr lang="en-US" sz="1800" b="1" dirty="0" smtClean="0">
                <a:solidFill>
                  <a:srgbClr val="0000D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b="1" dirty="0" smtClean="0">
                <a:solidFill>
                  <a:srgbClr val="0000D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]: 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   print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x+y</a:t>
            </a: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?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69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Quantify the “Goodness” of a </a:t>
            </a:r>
            <a:r>
              <a:rPr lang="en-US" dirty="0" smtClean="0"/>
              <a:t>Language Feature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5390E8C-5DE5-4460-AB5D-036E8D6FC694}" type="slidenum">
              <a:rPr lang="en-US" sz="1000" smtClean="0">
                <a:solidFill>
                  <a:srgbClr val="800000"/>
                </a:solidFill>
                <a:latin typeface="Arial"/>
                <a:ea typeface="Georgia" pitchFamily="54" charset="0"/>
                <a:cs typeface="Arial"/>
              </a:rPr>
              <a:pPr algn="r"/>
              <a:t>5</a:t>
            </a:fld>
            <a:endParaRPr lang="en-US" sz="1000" dirty="0">
              <a:solidFill>
                <a:srgbClr val="800000"/>
              </a:solidFill>
              <a:latin typeface="Arial"/>
              <a:ea typeface="Georgia" pitchFamily="54" charset="0"/>
              <a:cs typeface="Arial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78510" y="1322832"/>
            <a:ext cx="7277938" cy="414070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x </a:t>
            </a:r>
            <a:r>
              <a:rPr lang="en-US" sz="18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[</a:t>
            </a:r>
            <a:r>
              <a:rPr lang="en-US" sz="1800" b="1" dirty="0">
                <a:solidFill>
                  <a:srgbClr val="0000D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b="1" dirty="0">
                <a:solidFill>
                  <a:srgbClr val="0000D0"/>
                </a:solidFill>
                <a:latin typeface="Consolas" pitchFamily="49" charset="0"/>
                <a:cs typeface="Consolas" pitchFamily="49" charset="0"/>
              </a:rPr>
              <a:t>20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b="1" dirty="0">
                <a:solidFill>
                  <a:srgbClr val="0000D0"/>
                </a:solidFill>
                <a:latin typeface="Consolas" pitchFamily="49" charset="0"/>
                <a:cs typeface="Consolas" pitchFamily="49" charset="0"/>
              </a:rPr>
              <a:t>30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]; y </a:t>
            </a:r>
            <a:r>
              <a:rPr lang="en-US" sz="18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[</a:t>
            </a:r>
            <a:r>
              <a:rPr lang="en-US" sz="1800" b="1" dirty="0" smtClean="0">
                <a:solidFill>
                  <a:srgbClr val="0000D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b="1" dirty="0" smtClean="0">
                <a:solidFill>
                  <a:srgbClr val="0000D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]: 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   print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x+y</a:t>
            </a: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11			11			error!</a:t>
            </a: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12			22</a:t>
            </a: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21</a:t>
            </a: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22</a:t>
            </a: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31</a:t>
            </a: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32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0392" y="4594860"/>
            <a:ext cx="61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1st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71550" y="4446270"/>
            <a:ext cx="379476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57222" y="4598670"/>
            <a:ext cx="61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2nd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22751" y="4594860"/>
            <a:ext cx="61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3rd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27239" y="4517916"/>
            <a:ext cx="1429209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Why?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4984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8972" y="2042442"/>
            <a:ext cx="7306056" cy="2003090"/>
          </a:xfrm>
        </p:spPr>
        <p:txBody>
          <a:bodyPr/>
          <a:lstStyle/>
          <a:p>
            <a:pPr algn="ctr"/>
            <a:r>
              <a:rPr lang="en-US" sz="4000" dirty="0" smtClean="0"/>
              <a:t>The Psychology of Programming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5390E8C-5DE5-4460-AB5D-036E8D6FC694}" type="slidenum">
              <a:rPr lang="en-US" sz="1000" smtClean="0">
                <a:solidFill>
                  <a:srgbClr val="800000"/>
                </a:solidFill>
                <a:latin typeface="Arial"/>
                <a:ea typeface="Georgia" pitchFamily="54" charset="0"/>
                <a:cs typeface="Arial"/>
              </a:rPr>
              <a:pPr algn="r"/>
              <a:t>6</a:t>
            </a:fld>
            <a:endParaRPr lang="en-US" sz="1000" dirty="0">
              <a:solidFill>
                <a:srgbClr val="800000"/>
              </a:solidFill>
              <a:latin typeface="Arial"/>
              <a:ea typeface="Georgia" pitchFamily="5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386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the Psychology of Programming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First Period  </a:t>
            </a:r>
            <a:r>
              <a:rPr lang="en-US" dirty="0" smtClean="0"/>
              <a:t>(1960-1979)</a:t>
            </a:r>
          </a:p>
          <a:p>
            <a:pPr lvl="1"/>
            <a:r>
              <a:rPr lang="en-US" dirty="0" smtClean="0"/>
              <a:t>Imported theories and methods from Psychology</a:t>
            </a:r>
          </a:p>
          <a:p>
            <a:pPr lvl="2"/>
            <a:r>
              <a:rPr lang="en-US" dirty="0" smtClean="0"/>
              <a:t>Short-term memory, descriptive statistics</a:t>
            </a:r>
          </a:p>
          <a:p>
            <a:pPr lvl="1"/>
            <a:r>
              <a:rPr lang="en-US" dirty="0" smtClean="0"/>
              <a:t>Correlations between task and language/human factors</a:t>
            </a:r>
          </a:p>
          <a:p>
            <a:pPr lvl="2"/>
            <a:r>
              <a:rPr lang="en-US" dirty="0" smtClean="0"/>
              <a:t>Example: comments</a:t>
            </a:r>
            <a:r>
              <a:rPr lang="en-US" dirty="0"/>
              <a:t> </a:t>
            </a:r>
            <a:r>
              <a:rPr lang="en-US" dirty="0" smtClean="0"/>
              <a:t>vs. defects detected</a:t>
            </a:r>
          </a:p>
          <a:p>
            <a:pPr lvl="1"/>
            <a:endParaRPr lang="en-US" dirty="0"/>
          </a:p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Second Period 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(1980-present)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Cognitive models</a:t>
            </a:r>
          </a:p>
          <a:p>
            <a:pPr lvl="2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Knowledge, strategies, task, environment/tools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Response times, eye movements, intermediary code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Experts and students</a:t>
            </a:r>
          </a:p>
          <a:p>
            <a:pPr lvl="2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ED4227A6-0B40-844C-BDE2-806A666C3699}" type="slidenum">
              <a:rPr lang="en-US" sz="1000" smtClean="0"/>
              <a:pPr algn="r"/>
              <a:t>7</a:t>
            </a:fld>
            <a:endParaRPr lang="en-US" sz="1000" dirty="0"/>
          </a:p>
        </p:txBody>
      </p:sp>
      <p:grpSp>
        <p:nvGrpSpPr>
          <p:cNvPr id="7" name="Group 6"/>
          <p:cNvGrpSpPr/>
          <p:nvPr/>
        </p:nvGrpSpPr>
        <p:grpSpPr>
          <a:xfrm>
            <a:off x="6731391" y="1097714"/>
            <a:ext cx="1778000" cy="1600200"/>
            <a:chOff x="6477000" y="905816"/>
            <a:chExt cx="2286000" cy="2057400"/>
          </a:xfrm>
        </p:grpSpPr>
        <p:sp>
          <p:nvSpPr>
            <p:cNvPr id="8" name="Cube 7"/>
            <p:cNvSpPr/>
            <p:nvPr/>
          </p:nvSpPr>
          <p:spPr>
            <a:xfrm>
              <a:off x="6477000" y="905816"/>
              <a:ext cx="2286000" cy="2057400"/>
            </a:xfrm>
            <a:prstGeom prst="cub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encilGrayscale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9136" y="1515416"/>
              <a:ext cx="1719913" cy="12877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79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Complexity Metrics &amp; Miller’s Magic Number (7 ± 2)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50392" y="1229225"/>
            <a:ext cx="5489952" cy="301026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smtClean="0"/>
              <a:t>Lines of code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Coupled with everything!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Cyclomatic</a:t>
            </a:r>
            <a:r>
              <a:rPr lang="en-US" b="1" dirty="0" smtClean="0"/>
              <a:t> Complexity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# of branches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Halstead Volume/Effort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</a:t>
            </a:r>
            <a:r>
              <a:rPr lang="en-US" dirty="0" smtClean="0"/>
              <a:t>perators, operands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Object-Oriented metrics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Coupling, cohesion, inheritance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75390E8C-5DE5-4460-AB5D-036E8D6FC694}" type="slidenum">
              <a:rPr lang="en-US" sz="1000" smtClean="0">
                <a:solidFill>
                  <a:srgbClr val="800000"/>
                </a:solidFill>
                <a:latin typeface="Arial"/>
                <a:ea typeface="Georgia" pitchFamily="54" charset="0"/>
                <a:cs typeface="Arial"/>
              </a:rPr>
              <a:pPr algn="r"/>
              <a:t>8</a:t>
            </a:fld>
            <a:endParaRPr lang="en-US" sz="1000" dirty="0">
              <a:solidFill>
                <a:srgbClr val="800000"/>
              </a:solidFill>
              <a:latin typeface="Arial"/>
              <a:ea typeface="Georgia" pitchFamily="54" charset="0"/>
              <a:cs typeface="Arial"/>
            </a:endParaRPr>
          </a:p>
        </p:txBody>
      </p:sp>
      <p:pic>
        <p:nvPicPr>
          <p:cNvPr id="1026" name="Picture 2" descr="C:\Users\Michael Hansen\Documents\figures\brain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284" y="974826"/>
            <a:ext cx="2910481" cy="388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ichael Hansen\Documents\figures\grap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086" y="4406242"/>
            <a:ext cx="2403136" cy="97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7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5390E8C-5DE5-4460-AB5D-036E8D6FC694}" type="slidenum">
              <a:rPr lang="en-US" sz="1000" smtClean="0">
                <a:solidFill>
                  <a:srgbClr val="800000"/>
                </a:solidFill>
                <a:latin typeface="Arial"/>
                <a:ea typeface="Georgia" pitchFamily="54" charset="0"/>
                <a:cs typeface="Arial"/>
              </a:rPr>
              <a:pPr algn="r"/>
              <a:t>9</a:t>
            </a:fld>
            <a:endParaRPr lang="en-US" sz="1000" dirty="0">
              <a:solidFill>
                <a:srgbClr val="800000"/>
              </a:solidFill>
              <a:latin typeface="Arial"/>
              <a:ea typeface="Georgia" pitchFamily="54" charset="0"/>
              <a:cs typeface="Arial"/>
            </a:endParaRPr>
          </a:p>
        </p:txBody>
      </p:sp>
      <p:pic>
        <p:nvPicPr>
          <p:cNvPr id="5122" name="Picture 2" descr="C:\Users\Mike\Documents\Education\Indiana University\Spring 2012\Goldstone Lab\figures\boo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62" y="740792"/>
            <a:ext cx="2562853" cy="3934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451860" y="740792"/>
            <a:ext cx="52920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“Furthermore, such [scientific evidence] as there is can be described as ‘black box’, that is, demonstrates a correlation between the use of a certain technique and an improvement in some aspect of the development.</a:t>
            </a:r>
          </a:p>
          <a:p>
            <a:endParaRPr lang="en-US" sz="2000" i="1" dirty="0"/>
          </a:p>
          <a:p>
            <a:r>
              <a:rPr lang="en-US" sz="2000" i="1" dirty="0" smtClean="0"/>
              <a:t>It does not demonstrate </a:t>
            </a:r>
            <a:r>
              <a:rPr lang="en-US" sz="2000" i="1" u="sng" dirty="0" smtClean="0"/>
              <a:t>how</a:t>
            </a:r>
            <a:r>
              <a:rPr lang="en-US" sz="2000" i="1" dirty="0" smtClean="0"/>
              <a:t> the technique achieves the observed effect.”</a:t>
            </a:r>
            <a:endParaRPr lang="en-US" sz="20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5612130" y="3761360"/>
            <a:ext cx="313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- Frank </a:t>
            </a:r>
            <a:r>
              <a:rPr lang="en-US" dirty="0" err="1" smtClean="0"/>
              <a:t>Bott</a:t>
            </a:r>
            <a:r>
              <a:rPr lang="en-US" dirty="0" smtClean="0"/>
              <a:t>, 2001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1961" y="4765472"/>
            <a:ext cx="2562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Fran</a:t>
            </a:r>
            <a:r>
              <a:rPr lang="en-US" sz="1400" dirty="0"/>
              <a:t>ç</a:t>
            </a:r>
            <a:r>
              <a:rPr lang="en-US" sz="1400" dirty="0" smtClean="0"/>
              <a:t>oise </a:t>
            </a:r>
            <a:r>
              <a:rPr lang="en-US" sz="1400" dirty="0" err="1" smtClean="0"/>
              <a:t>Détienne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7369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EST pp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REST Fonts">
      <a:majorFont>
        <a:latin typeface="Arial Bol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CREST ppt template</Template>
  <TotalTime>710</TotalTime>
  <Words>1125</Words>
  <Application>Microsoft Office PowerPoint</Application>
  <PresentationFormat>On-screen Show (4:3)</PresentationFormat>
  <Paragraphs>249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CREST ppt template</vt:lpstr>
      <vt:lpstr>Cognitive Architectures: A Way Forward for the Psychology of Programming</vt:lpstr>
      <vt:lpstr>PowerPoint Presentation</vt:lpstr>
      <vt:lpstr>How to Quantify the “Goodness” of a Language Feature?</vt:lpstr>
      <vt:lpstr>How to Quantify the “Goodness” of a Language Feature?</vt:lpstr>
      <vt:lpstr>How to Quantify the “Goodness” of a Language Feature?</vt:lpstr>
      <vt:lpstr>The Psychology of Programming</vt:lpstr>
      <vt:lpstr>History of the Psychology of Programming</vt:lpstr>
      <vt:lpstr>Structural Complexity Metrics &amp; Miller’s Magic Number (7 ± 2)</vt:lpstr>
      <vt:lpstr>PowerPoint Presentation</vt:lpstr>
      <vt:lpstr>History of the Psychology of Programming</vt:lpstr>
      <vt:lpstr>Models and Modelers</vt:lpstr>
      <vt:lpstr>Models and Modelers</vt:lpstr>
      <vt:lpstr>The Cognitive Complexity Metric</vt:lpstr>
      <vt:lpstr>The Cognitive Complexity Metric (Cant et. al, 1995)</vt:lpstr>
      <vt:lpstr>The Cognitive Complexity Metric (Cant, 1995)</vt:lpstr>
      <vt:lpstr>The Cognitive Complexity Metric (Cant, 1995)</vt:lpstr>
      <vt:lpstr>Building Up A Representation</vt:lpstr>
      <vt:lpstr>Building Up A Representation</vt:lpstr>
      <vt:lpstr>Cognitive  Architectures</vt:lpstr>
      <vt:lpstr>The ACT-R Cognitive Framework (Anderson, 2007)</vt:lpstr>
      <vt:lpstr>The ACT-R Cognitive Framework (Anderson, 2007)</vt:lpstr>
      <vt:lpstr>The ACT-R Cognitive Framework (Anderson, 2007)</vt:lpstr>
      <vt:lpstr>Benefits of a Cognitive Architecture</vt:lpstr>
      <vt:lpstr>Where To Go From Here?</vt:lpstr>
      <vt:lpstr>How to Quantify the “Goodness” of a Language Feature?</vt:lpstr>
      <vt:lpstr>Thank You!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</dc:creator>
  <cp:lastModifiedBy>Mike</cp:lastModifiedBy>
  <cp:revision>103</cp:revision>
  <dcterms:created xsi:type="dcterms:W3CDTF">2012-10-02T02:25:28Z</dcterms:created>
  <dcterms:modified xsi:type="dcterms:W3CDTF">2012-10-23T21:33:17Z</dcterms:modified>
</cp:coreProperties>
</file>