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2"/>
  </p:notesMasterIdLst>
  <p:sldIdLst>
    <p:sldId id="256" r:id="rId2"/>
    <p:sldId id="262" r:id="rId3"/>
    <p:sldId id="264" r:id="rId4"/>
    <p:sldId id="263" r:id="rId5"/>
    <p:sldId id="265" r:id="rId6"/>
    <p:sldId id="268" r:id="rId7"/>
    <p:sldId id="269" r:id="rId8"/>
    <p:sldId id="266" r:id="rId9"/>
    <p:sldId id="267" r:id="rId10"/>
    <p:sldId id="294" r:id="rId11"/>
    <p:sldId id="295" r:id="rId12"/>
    <p:sldId id="29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7" r:id="rId22"/>
    <p:sldId id="278" r:id="rId23"/>
    <p:sldId id="279" r:id="rId24"/>
    <p:sldId id="281" r:id="rId25"/>
    <p:sldId id="306" r:id="rId26"/>
    <p:sldId id="292" r:id="rId27"/>
    <p:sldId id="282" r:id="rId28"/>
    <p:sldId id="297" r:id="rId29"/>
    <p:sldId id="283" r:id="rId30"/>
    <p:sldId id="284" r:id="rId31"/>
    <p:sldId id="285" r:id="rId32"/>
    <p:sldId id="286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9143" autoAdjust="0"/>
  </p:normalViewPr>
  <p:slideViewPr>
    <p:cSldViewPr>
      <p:cViewPr varScale="1">
        <p:scale>
          <a:sx n="88" d="100"/>
          <a:sy n="88" d="100"/>
        </p:scale>
        <p:origin x="-1272" y="-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E950-6947-4CFE-9271-82D5668D0EA3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DC3F-C6AE-4453-B4D4-58E7F4B67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2DC3F-C6AE-4453-B4D4-58E7F4B677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 userDrawn="1"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rop-table.txt" TargetMode="External"/><Relationship Id="rId2" Type="http://schemas.openxmlformats.org/officeDocument/2006/relationships/hyperlink" Target="create-table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reate-table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insert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cs.byu.edu/~cs240ta/fall2012/powerpoints/code/database/sqlite-jdbc-3.7.2.jar" TargetMode="External"/><Relationship Id="rId2" Type="http://schemas.openxmlformats.org/officeDocument/2006/relationships/hyperlink" Target="http://students.cs.byu.edu/~cs340ta/fall2012/woodfield/projects/phase1/sqlitejdbc-v056.ja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downloa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qlite-manag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Numbers</a:t>
            </a:r>
            <a:endParaRPr lang="en-US" b="1" dirty="0"/>
          </a:p>
          <a:p>
            <a:r>
              <a:rPr lang="en-US" dirty="0"/>
              <a:t>INTEGER and SMALLINT</a:t>
            </a:r>
          </a:p>
          <a:p>
            <a:r>
              <a:rPr lang="en-US" dirty="0"/>
              <a:t>FLOAT, REAL and DOUBLE PRECISION</a:t>
            </a:r>
          </a:p>
          <a:p>
            <a:r>
              <a:rPr lang="en-US" dirty="0"/>
              <a:t>NUMERIC(</a:t>
            </a:r>
            <a:r>
              <a:rPr lang="en-US" i="1" dirty="0"/>
              <a:t>precision</a:t>
            </a:r>
            <a:r>
              <a:rPr lang="en-US" dirty="0"/>
              <a:t>, </a:t>
            </a:r>
            <a:r>
              <a:rPr lang="en-US" i="1" dirty="0"/>
              <a:t>scale</a:t>
            </a:r>
            <a:r>
              <a:rPr lang="en-US" dirty="0"/>
              <a:t>) or DECIMAL(</a:t>
            </a:r>
            <a:r>
              <a:rPr lang="en-US" i="1" dirty="0"/>
              <a:t>precision</a:t>
            </a:r>
            <a:r>
              <a:rPr lang="en-US" dirty="0"/>
              <a:t>, </a:t>
            </a:r>
            <a:r>
              <a:rPr lang="en-US" i="1" dirty="0"/>
              <a:t>scale</a:t>
            </a:r>
            <a:r>
              <a:rPr lang="en-US" dirty="0"/>
              <a:t>)</a:t>
            </a:r>
          </a:p>
          <a:p>
            <a:r>
              <a:rPr lang="en-US" b="1" dirty="0"/>
              <a:t>Large objects</a:t>
            </a:r>
          </a:p>
          <a:p>
            <a:r>
              <a:rPr lang="en-US" dirty="0" smtClean="0"/>
              <a:t>BLOB – binary large object (images, sound, video, etc.)</a:t>
            </a:r>
            <a:endParaRPr lang="en-US" dirty="0"/>
          </a:p>
          <a:p>
            <a:r>
              <a:rPr lang="en-US" dirty="0" smtClean="0"/>
              <a:t>CLOB – character large object (text documents)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Date </a:t>
            </a:r>
            <a:r>
              <a:rPr lang="en-US" b="1" dirty="0"/>
              <a:t>and time</a:t>
            </a:r>
          </a:p>
          <a:p>
            <a:r>
              <a:rPr lang="en-US" dirty="0"/>
              <a:t>DATE — for date values (e.g., 2011-05-03)</a:t>
            </a:r>
          </a:p>
          <a:p>
            <a:r>
              <a:rPr lang="en-US" dirty="0"/>
              <a:t>TIME — for time values (e.g., 15:51:36). The granularity of the time value is usually a </a:t>
            </a:r>
            <a:r>
              <a:rPr lang="en-US" i="1" dirty="0"/>
              <a:t>tick</a:t>
            </a:r>
            <a:r>
              <a:rPr lang="en-US" dirty="0"/>
              <a:t> (100 nanoseconds).</a:t>
            </a:r>
          </a:p>
          <a:p>
            <a:r>
              <a:rPr lang="en-US" dirty="0"/>
              <a:t>TIME WITH TIME ZONE or TIMETZ — the same as TIME, but including details about the time zone in question.</a:t>
            </a:r>
          </a:p>
          <a:p>
            <a:r>
              <a:rPr lang="en-US" dirty="0"/>
              <a:t>TIMESTAMP — This is a DATE and a TIME put together in one variable (e.g., 2011-05-03 15:51:36).</a:t>
            </a:r>
          </a:p>
          <a:p>
            <a:r>
              <a:rPr lang="en-US" dirty="0"/>
              <a:t>TIMESTAMP WITH TIME ZONE or TIMESTAMPTZ — the same as TIMESTAMP, but including details about the time zone in question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SQLite stores all data using the following data types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BLOB</a:t>
            </a:r>
          </a:p>
          <a:p>
            <a:r>
              <a:rPr lang="en-US" dirty="0" smtClean="0"/>
              <a:t>SQLite supports the standard SQL data types by mapping them onto the INTEGER, REAL, TEXT, and BLOB types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Creating and Deleting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Book Club Example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Primary Keys</a:t>
            </a:r>
          </a:p>
          <a:p>
            <a:endParaRPr lang="en-US" dirty="0" smtClean="0"/>
          </a:p>
          <a:p>
            <a:r>
              <a:rPr lang="en-US" dirty="0" smtClean="0"/>
              <a:t>DROP TABLE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Book Club Example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Object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Connections between objects are represented using </a:t>
            </a:r>
            <a:r>
              <a:rPr lang="en-US" u="sng" dirty="0" smtClean="0"/>
              <a:t>foreign keys</a:t>
            </a:r>
          </a:p>
          <a:p>
            <a:r>
              <a:rPr lang="en-US" dirty="0" smtClean="0"/>
              <a:t>Foreign Key: A column in table T</a:t>
            </a:r>
            <a:r>
              <a:rPr lang="en-US" baseline="-25000" dirty="0" smtClean="0"/>
              <a:t>1</a:t>
            </a:r>
            <a:r>
              <a:rPr lang="en-US" dirty="0" smtClean="0"/>
              <a:t> stores primary keys of objects in table T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Book Club Examples</a:t>
            </a:r>
            <a:endParaRPr lang="en-US" dirty="0" smtClean="0"/>
          </a:p>
          <a:p>
            <a:pPr lvl="1"/>
            <a:r>
              <a:rPr lang="en-US" dirty="0" smtClean="0"/>
              <a:t>Reading table stores Member and Book keys</a:t>
            </a:r>
          </a:p>
          <a:p>
            <a:pPr lvl="1"/>
            <a:r>
              <a:rPr lang="en-US" dirty="0" smtClean="0"/>
              <a:t>Category table stores parent Category key</a:t>
            </a:r>
          </a:p>
          <a:p>
            <a:pPr lvl="1"/>
            <a:r>
              <a:rPr lang="en-US" dirty="0" err="1" smtClean="0"/>
              <a:t>Category_Book</a:t>
            </a:r>
            <a:r>
              <a:rPr lang="en-US" dirty="0" smtClean="0"/>
              <a:t> table stores Category and Book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Object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Object Relationships</a:t>
            </a:r>
          </a:p>
          <a:p>
            <a:pPr lvl="1"/>
            <a:r>
              <a:rPr lang="en-US" dirty="0" smtClean="0"/>
              <a:t>One-to-One</a:t>
            </a:r>
          </a:p>
          <a:p>
            <a:pPr lvl="2"/>
            <a:r>
              <a:rPr lang="en-US" dirty="0" smtClean="0"/>
              <a:t>A Person has one Head; A Head belongs to one Person</a:t>
            </a:r>
          </a:p>
          <a:p>
            <a:pPr lvl="2"/>
            <a:r>
              <a:rPr lang="en-US" dirty="0" smtClean="0"/>
              <a:t>Either table contains a foreign key referencing the other table</a:t>
            </a:r>
          </a:p>
          <a:p>
            <a:pPr lvl="1"/>
            <a:r>
              <a:rPr lang="en-US" dirty="0" smtClean="0"/>
              <a:t>One-to-Many</a:t>
            </a:r>
          </a:p>
          <a:p>
            <a:pPr lvl="2"/>
            <a:r>
              <a:rPr lang="en-US" dirty="0" smtClean="0"/>
              <a:t>A Category has many sub Categories; a Category has one parent Category</a:t>
            </a:r>
          </a:p>
          <a:p>
            <a:pPr lvl="2"/>
            <a:r>
              <a:rPr lang="en-US" dirty="0" smtClean="0"/>
              <a:t>The “Many” table contains a foreign key referencing the “One” table</a:t>
            </a:r>
          </a:p>
          <a:p>
            <a:pPr lvl="1"/>
            <a:r>
              <a:rPr lang="en-US" dirty="0" smtClean="0"/>
              <a:t>Many-to-Many</a:t>
            </a:r>
          </a:p>
          <a:p>
            <a:pPr lvl="2"/>
            <a:r>
              <a:rPr lang="en-US" dirty="0" smtClean="0"/>
              <a:t>A Member has read many Books; A Book has been read by many Members</a:t>
            </a:r>
          </a:p>
          <a:p>
            <a:pPr lvl="2"/>
            <a:r>
              <a:rPr lang="en-US" dirty="0" smtClean="0"/>
              <a:t>A Category contains many Books; A Book belongs to many Categories</a:t>
            </a:r>
          </a:p>
          <a:p>
            <a:pPr lvl="2"/>
            <a:r>
              <a:rPr lang="en-US" dirty="0" smtClean="0"/>
              <a:t>Create a “junction table” whose rows contain foreign keys of related objects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Inserting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Book Club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438400"/>
            <a:ext cx="5774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 Column, Column, …</a:t>
            </a:r>
          </a:p>
          <a:p>
            <a:r>
              <a:rPr lang="en-US" sz="3600" dirty="0" smtClean="0"/>
              <a:t>FROM  Table, Table, …</a:t>
            </a:r>
          </a:p>
          <a:p>
            <a:r>
              <a:rPr lang="en-US" sz="3600" dirty="0" smtClean="0"/>
              <a:t>WHERE  Condition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066800"/>
          <a:ext cx="579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genre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</a:t>
                      </a:r>
                      <a:r>
                        <a:rPr lang="en-US" sz="1200" baseline="0" dirty="0" smtClean="0"/>
                        <a:t>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Work and the Glory’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‘Gerald Lund’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HistoricalFiction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‘Dracula’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‘Bram</a:t>
                      </a:r>
                      <a:r>
                        <a:rPr lang="en-US" sz="1200" baseline="0" dirty="0" smtClean="0"/>
                        <a:t> Stoker’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‘Fiction’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685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330714"/>
            <a:ext cx="146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 *</a:t>
            </a:r>
          </a:p>
          <a:p>
            <a:r>
              <a:rPr lang="en-US" sz="2000" dirty="0" smtClean="0"/>
              <a:t>FROM book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343400"/>
          <a:ext cx="579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genre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</a:t>
                      </a:r>
                      <a:r>
                        <a:rPr lang="en-US" sz="1200" baseline="0" dirty="0" smtClean="0"/>
                        <a:t>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Work and the Glory’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‘Gerald Lund’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HistoricalFiction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‘Dracula’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‘Bram</a:t>
                      </a:r>
                      <a:r>
                        <a:rPr lang="en-US" sz="1200" baseline="0" dirty="0" smtClean="0"/>
                        <a:t> Stoker’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‘Fiction’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39624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297180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all books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79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genre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</a:t>
                      </a:r>
                      <a:r>
                        <a:rPr lang="en-US" sz="1200" baseline="0" dirty="0" smtClean="0"/>
                        <a:t>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Work and the Glory’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‘Gerald Lund’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HistoricalFiction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‘Dracula’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‘Bram</a:t>
                      </a:r>
                      <a:r>
                        <a:rPr lang="en-US" sz="1200" baseline="0" dirty="0" smtClean="0"/>
                        <a:t> Stoker’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‘Fiction’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914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3581400"/>
            <a:ext cx="33182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 author, title</a:t>
            </a:r>
          </a:p>
          <a:p>
            <a:r>
              <a:rPr lang="en-US" sz="2000" dirty="0" smtClean="0"/>
              <a:t>FROM  book</a:t>
            </a:r>
          </a:p>
          <a:p>
            <a:r>
              <a:rPr lang="en-US" sz="2000" dirty="0" smtClean="0"/>
              <a:t>WHERE  genre = ‘</a:t>
            </a:r>
            <a:r>
              <a:rPr lang="en-US" sz="2000" dirty="0" err="1" smtClean="0"/>
              <a:t>NonFiction</a:t>
            </a:r>
            <a:r>
              <a:rPr lang="en-US" sz="2000" dirty="0" smtClean="0"/>
              <a:t>’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754880"/>
          <a:ext cx="381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</a:t>
                      </a:r>
                      <a:r>
                        <a:rPr lang="en-US" sz="1200" baseline="0" dirty="0" smtClean="0"/>
                        <a:t>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37388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3200400"/>
            <a:ext cx="574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the authors and titles of all non-fiction books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Management Systems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Databases are implemented by software systems called Database Management Systems (DBMS)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Commonly used Relational DBMS’s include </a:t>
            </a:r>
            <a:r>
              <a:rPr lang="en-US" dirty="0" err="1" smtClean="0"/>
              <a:t>MySQL</a:t>
            </a:r>
            <a:r>
              <a:rPr lang="en-US" dirty="0" smtClean="0"/>
              <a:t>, MS SQL Server, and Oracle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DBMS’s store data in files in a way that scales to large amounts of data and allows data to be accessed efficiently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473200"/>
          <a:ext cx="3733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09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parent_id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‘Top’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‘Must Read’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(New)’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(Really</a:t>
                      </a:r>
                      <a:r>
                        <a:rPr lang="en-US" sz="1200" baseline="0" dirty="0" smtClean="0"/>
                        <a:t> Old</a:t>
                      </a:r>
                      <a:r>
                        <a:rPr lang="en-US" sz="1200" dirty="0" smtClean="0"/>
                        <a:t>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‘Optional’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(New)’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(Really 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688" y="10668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108537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 id, name, </a:t>
            </a:r>
            <a:r>
              <a:rPr lang="en-US" sz="2000" dirty="0" err="1" smtClean="0"/>
              <a:t>parent_id</a:t>
            </a:r>
            <a:endParaRPr lang="en-US" sz="2000" dirty="0" smtClean="0"/>
          </a:p>
          <a:p>
            <a:r>
              <a:rPr lang="en-US" sz="2000" dirty="0" smtClean="0"/>
              <a:t>FROM  category</a:t>
            </a:r>
          </a:p>
          <a:p>
            <a:r>
              <a:rPr lang="en-US" sz="2000" dirty="0" smtClean="0"/>
              <a:t>WHERE  </a:t>
            </a:r>
            <a:r>
              <a:rPr lang="en-US" sz="2000" dirty="0" err="1" smtClean="0"/>
              <a:t>parent_id</a:t>
            </a:r>
            <a:r>
              <a:rPr lang="en-US" sz="2000" dirty="0" smtClean="0"/>
              <a:t>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1524000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the sub-categories of category ‘Top’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361188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09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parent_id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‘Must Read’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‘Optional’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5688" y="32004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6747" y="1447800"/>
            <a:ext cx="52594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 member.name,  </a:t>
            </a:r>
            <a:r>
              <a:rPr lang="en-US" sz="2000" dirty="0" err="1" smtClean="0"/>
              <a:t>book.title</a:t>
            </a:r>
            <a:endParaRPr lang="en-US" sz="2000" dirty="0" smtClean="0"/>
          </a:p>
          <a:p>
            <a:r>
              <a:rPr lang="en-US" sz="2000" dirty="0" smtClean="0"/>
              <a:t>FROM  member,  reading,  book</a:t>
            </a:r>
          </a:p>
          <a:p>
            <a:r>
              <a:rPr lang="en-US" sz="2000" dirty="0" smtClean="0"/>
              <a:t>WHERE  member.id = </a:t>
            </a:r>
            <a:r>
              <a:rPr lang="en-US" sz="2000" dirty="0" err="1" smtClean="0"/>
              <a:t>reading.member_id</a:t>
            </a:r>
            <a:r>
              <a:rPr lang="en-US" sz="2000" dirty="0" smtClean="0"/>
              <a:t> AND </a:t>
            </a:r>
          </a:p>
          <a:p>
            <a:r>
              <a:rPr lang="en-US" sz="2000" dirty="0" smtClean="0"/>
              <a:t>                 book.id = </a:t>
            </a:r>
            <a:r>
              <a:rPr lang="en-US" sz="2000" dirty="0" err="1" smtClean="0"/>
              <a:t>reading.book_id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5743" y="990600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the books read by each member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211143" y="15240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5867401" y="1708666"/>
            <a:ext cx="1343743" cy="2725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3383280"/>
          <a:ext cx="861060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1295400"/>
                <a:gridCol w="1066800"/>
                <a:gridCol w="762000"/>
                <a:gridCol w="609600"/>
                <a:gridCol w="990600"/>
                <a:gridCol w="1066800"/>
                <a:gridCol w="1143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member.</a:t>
                      </a:r>
                    </a:p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member.</a:t>
                      </a:r>
                    </a:p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member.</a:t>
                      </a:r>
                    </a:p>
                    <a:p>
                      <a:r>
                        <a:rPr lang="en-US" sz="1200" dirty="0" err="1" smtClean="0"/>
                        <a:t>email_address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reading.</a:t>
                      </a:r>
                    </a:p>
                    <a:p>
                      <a:r>
                        <a:rPr lang="en-US" sz="1200" dirty="0" err="1" smtClean="0"/>
                        <a:t>member_id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reading.</a:t>
                      </a:r>
                    </a:p>
                    <a:p>
                      <a:r>
                        <a:rPr lang="en-US" sz="1200" dirty="0" err="1" smtClean="0"/>
                        <a:t>book_id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book.</a:t>
                      </a:r>
                    </a:p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book.</a:t>
                      </a:r>
                    </a:p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book.</a:t>
                      </a:r>
                    </a:p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book.</a:t>
                      </a:r>
                    </a:p>
                    <a:p>
                      <a:r>
                        <a:rPr lang="en-US" sz="1200" dirty="0" smtClean="0"/>
                        <a:t>genre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‘ann@cs.byu.edu’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 Points’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‘ann@cs.byu.edu’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Work and the Glory’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‘Gerald Lund’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HistoricalFiction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‘ann@cs.byu.edu’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‘Dracula’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‘Bram</a:t>
                      </a:r>
                      <a:r>
                        <a:rPr lang="en-US" sz="1200" baseline="0" dirty="0" smtClean="0"/>
                        <a:t> Stoker’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‘Fiction’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‘ann@cs.byu.edu’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2937748"/>
            <a:ext cx="270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X reading X 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293774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 x 6 x 4 = 72 rows)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50462" y="3505200"/>
          <a:ext cx="2895600" cy="25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981200"/>
              </a:tblGrid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‘The Work and the Glory’</a:t>
                      </a:r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‘Bob’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‘The Work and the Glory’</a:t>
                      </a:r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‘Bob’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‘Dracula’</a:t>
                      </a:r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‘Chris’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‘Dracula’</a:t>
                      </a:r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‘Chris’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‘The Holy Bible’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0462" y="30480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47" y="1648361"/>
            <a:ext cx="52594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 member.name,  </a:t>
            </a:r>
            <a:r>
              <a:rPr lang="en-US" sz="2000" dirty="0" err="1" smtClean="0"/>
              <a:t>book.title</a:t>
            </a:r>
            <a:endParaRPr lang="en-US" sz="2000" dirty="0" smtClean="0"/>
          </a:p>
          <a:p>
            <a:r>
              <a:rPr lang="en-US" sz="2000" dirty="0" smtClean="0"/>
              <a:t>FROM  member,  reading,  book</a:t>
            </a:r>
          </a:p>
          <a:p>
            <a:r>
              <a:rPr lang="en-US" sz="2000" dirty="0" smtClean="0"/>
              <a:t>WHERE  member.id = </a:t>
            </a:r>
            <a:r>
              <a:rPr lang="en-US" sz="2000" dirty="0" err="1" smtClean="0"/>
              <a:t>reading.member_id</a:t>
            </a:r>
            <a:r>
              <a:rPr lang="en-US" sz="2000" dirty="0" smtClean="0"/>
              <a:t> AND </a:t>
            </a:r>
          </a:p>
          <a:p>
            <a:r>
              <a:rPr lang="en-US" sz="2000" dirty="0" smtClean="0"/>
              <a:t>                 book.id = </a:t>
            </a:r>
            <a:r>
              <a:rPr lang="en-US" sz="2000" dirty="0" err="1" smtClean="0"/>
              <a:t>reading.book_id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74262" y="1066800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the books read by each member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78803"/>
            <a:ext cx="5340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 Table</a:t>
            </a:r>
          </a:p>
          <a:p>
            <a:r>
              <a:rPr lang="en-US" sz="2400" dirty="0" smtClean="0"/>
              <a:t>SET  Column = Value, Column = Value, …</a:t>
            </a:r>
          </a:p>
          <a:p>
            <a:r>
              <a:rPr lang="en-US" sz="2400" dirty="0" smtClean="0"/>
              <a:t>WHERE  Condition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06349" y="2979003"/>
            <a:ext cx="5232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 member</a:t>
            </a:r>
          </a:p>
          <a:p>
            <a:r>
              <a:rPr lang="en-US" sz="2400" dirty="0" smtClean="0"/>
              <a:t>SET name = ‘Chris Jones’,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email_address</a:t>
            </a:r>
            <a:r>
              <a:rPr lang="en-US" sz="2400" dirty="0" smtClean="0"/>
              <a:t> = ‘chris@gmail.com’</a:t>
            </a:r>
          </a:p>
          <a:p>
            <a:r>
              <a:rPr lang="en-US" sz="2400" dirty="0" smtClean="0"/>
              <a:t>WHERE  id = 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59800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a member’s information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85393" y="5036403"/>
            <a:ext cx="2967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 member</a:t>
            </a:r>
          </a:p>
          <a:p>
            <a:r>
              <a:rPr lang="en-US" sz="2400" dirty="0" smtClean="0"/>
              <a:t>SET </a:t>
            </a:r>
            <a:r>
              <a:rPr lang="en-US" sz="2400" dirty="0" err="1" smtClean="0"/>
              <a:t>email_address</a:t>
            </a:r>
            <a:r>
              <a:rPr lang="en-US" sz="2400" dirty="0" smtClean="0"/>
              <a:t> = ‘’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3402" y="4655403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Set all member email addresses to empty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25562"/>
            <a:ext cx="2798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DELETE FROM Table</a:t>
            </a:r>
          </a:p>
          <a:p>
            <a:r>
              <a:rPr lang="en-US" sz="2400" dirty="0" smtClean="0"/>
              <a:t>WHERE  Condition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2743200"/>
            <a:ext cx="3234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DELETE FROM member</a:t>
            </a:r>
          </a:p>
          <a:p>
            <a:r>
              <a:rPr lang="en-US" sz="2400" dirty="0" smtClean="0"/>
              <a:t>WHERE  id = 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293203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Delete a member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5562600"/>
            <a:ext cx="283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DELETE FROM 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3402" y="5177135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Delete all books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3336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DELETE FROM reading</a:t>
            </a:r>
          </a:p>
          <a:p>
            <a:r>
              <a:rPr lang="en-US" sz="2400" dirty="0" smtClean="0"/>
              <a:t>WHERE  </a:t>
            </a:r>
            <a:r>
              <a:rPr lang="en-US" sz="2400" dirty="0" err="1" smtClean="0"/>
              <a:t>member_id</a:t>
            </a:r>
            <a:r>
              <a:rPr lang="en-US" sz="2400" dirty="0" smtClean="0"/>
              <a:t> = 3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70212" y="3741003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Delete all readings for a member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By default, each SQL statement is executed in a transaction by itself</a:t>
            </a:r>
          </a:p>
          <a:p>
            <a:r>
              <a:rPr lang="en-US" dirty="0"/>
              <a:t>Transactions are most useful when they consist of multiple SQL statements, since you want to make sure that either all of them or none of them succeed</a:t>
            </a:r>
            <a:endParaRPr lang="en-US" dirty="0" smtClean="0"/>
          </a:p>
          <a:p>
            <a:r>
              <a:rPr lang="en-US" dirty="0" smtClean="0"/>
              <a:t>For a multi-statement transaction,</a:t>
            </a:r>
          </a:p>
          <a:p>
            <a:pPr lvl="1"/>
            <a:r>
              <a:rPr lang="en-US" dirty="0" smtClean="0"/>
              <a:t>BEGIN  TRANSACTION;</a:t>
            </a:r>
          </a:p>
          <a:p>
            <a:pPr lvl="1"/>
            <a:r>
              <a:rPr lang="en-US" dirty="0" smtClean="0"/>
              <a:t>SQL statement 1;</a:t>
            </a:r>
          </a:p>
          <a:p>
            <a:pPr lvl="1"/>
            <a:r>
              <a:rPr lang="en-US" dirty="0" smtClean="0"/>
              <a:t>SQL </a:t>
            </a:r>
            <a:r>
              <a:rPr lang="en-US" smtClean="0"/>
              <a:t>statement 2;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 TRANSACTION;  or ROLLBACK TRANSACTION;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305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transactions have the ACID properties</a:t>
            </a:r>
          </a:p>
          <a:p>
            <a:pPr lvl="1"/>
            <a:r>
              <a:rPr lang="en-US" dirty="0" smtClean="0"/>
              <a:t>A = Atomic</a:t>
            </a:r>
          </a:p>
          <a:p>
            <a:pPr lvl="2"/>
            <a:r>
              <a:rPr lang="en-US" dirty="0" smtClean="0"/>
              <a:t>Transactions are “all or nothing”.  Either all of the operations in a transaction are performed, or none of them are.  No partial execution.</a:t>
            </a:r>
          </a:p>
          <a:p>
            <a:pPr lvl="1"/>
            <a:r>
              <a:rPr lang="en-US" dirty="0" smtClean="0"/>
              <a:t>C = Consistent</a:t>
            </a:r>
          </a:p>
          <a:p>
            <a:pPr lvl="2"/>
            <a:r>
              <a:rPr lang="en-US" dirty="0" smtClean="0"/>
              <a:t>All defined integrity constraints are enforced</a:t>
            </a:r>
            <a:endParaRPr lang="en-US" dirty="0" smtClean="0"/>
          </a:p>
          <a:p>
            <a:pPr lvl="1"/>
            <a:r>
              <a:rPr lang="en-US" dirty="0" smtClean="0"/>
              <a:t>I = Isolated</a:t>
            </a:r>
          </a:p>
          <a:p>
            <a:pPr lvl="2"/>
            <a:r>
              <a:rPr lang="en-US" dirty="0"/>
              <a:t>When multiple transactions execute concurrently, the database is kept in a consistent state.</a:t>
            </a:r>
          </a:p>
          <a:p>
            <a:pPr lvl="2"/>
            <a:r>
              <a:rPr lang="en-US" dirty="0"/>
              <a:t>Concurrent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 are “serialized”.  The final effect will be either T</a:t>
            </a:r>
            <a:r>
              <a:rPr lang="en-US" baseline="-25000" dirty="0"/>
              <a:t>1</a:t>
            </a:r>
            <a:r>
              <a:rPr lang="en-US" dirty="0"/>
              <a:t> followed by T</a:t>
            </a:r>
            <a:r>
              <a:rPr lang="en-US" baseline="-25000" dirty="0"/>
              <a:t>2</a:t>
            </a:r>
            <a:r>
              <a:rPr lang="en-US" dirty="0"/>
              <a:t> or T</a:t>
            </a:r>
            <a:r>
              <a:rPr lang="en-US" baseline="-25000" dirty="0"/>
              <a:t>2</a:t>
            </a:r>
            <a:r>
              <a:rPr lang="en-US" dirty="0"/>
              <a:t> followed by T</a:t>
            </a:r>
            <a:r>
              <a:rPr lang="en-US" baseline="-25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Concurrent </a:t>
            </a:r>
            <a:r>
              <a:rPr lang="en-US" dirty="0" smtClean="0"/>
              <a:t>transactions are isolated from each other.  Changes made by a transaction are not visible to other transactions until the transaction commits.</a:t>
            </a:r>
          </a:p>
          <a:p>
            <a:pPr lvl="1"/>
            <a:r>
              <a:rPr lang="en-US" dirty="0" smtClean="0"/>
              <a:t>D = Durable</a:t>
            </a:r>
          </a:p>
          <a:p>
            <a:pPr lvl="2"/>
            <a:r>
              <a:rPr lang="en-US" dirty="0" smtClean="0"/>
              <a:t>The changes made by a committed transaction are permanent.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Programmatic Database Access -</a:t>
            </a:r>
            <a:br>
              <a:rPr lang="en-US" dirty="0" smtClean="0"/>
            </a:br>
            <a:r>
              <a:rPr lang="en-US" dirty="0" smtClean="0"/>
              <a:t>	accessing a database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database driver</a:t>
            </a:r>
          </a:p>
          <a:p>
            <a:r>
              <a:rPr lang="en-US" dirty="0" smtClean="0"/>
              <a:t>Open a database connection</a:t>
            </a:r>
          </a:p>
          <a:p>
            <a:r>
              <a:rPr lang="en-US" dirty="0" smtClean="0"/>
              <a:t>Start a transaction </a:t>
            </a:r>
          </a:p>
          <a:p>
            <a:r>
              <a:rPr lang="en-US" dirty="0" smtClean="0"/>
              <a:t>Execute queries and/or updates</a:t>
            </a:r>
          </a:p>
          <a:p>
            <a:r>
              <a:rPr lang="en-US" dirty="0" smtClean="0"/>
              <a:t>Commit or Rollback the transaction</a:t>
            </a:r>
          </a:p>
          <a:p>
            <a:r>
              <a:rPr lang="en-US" dirty="0" smtClean="0"/>
              <a:t>Close the database connection</a:t>
            </a:r>
          </a:p>
          <a:p>
            <a:endParaRPr lang="en-US" dirty="0"/>
          </a:p>
          <a:p>
            <a:r>
              <a:rPr lang="en-US" dirty="0" smtClean="0"/>
              <a:t>Retrieving auto-increment ids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Load Database Driver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406" y="1447800"/>
            <a:ext cx="6760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java.sql.*;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final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 driver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org.sqlite.JDBC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forName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(driver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ERROR! Could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load database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a Database Connection / Start a Transaction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406" y="1447800"/>
            <a:ext cx="84561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java.sql.*;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File.separator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bookclub.sqlite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connectionURL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jdbc:sqlite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Open a database connection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connection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connectionURL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// Start a transaction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connection.setAutoCommit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Programmatic vs. Interactive Database Access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137154" y="3962400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7554" y="1752600"/>
            <a:ext cx="2362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0954" y="18288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8554" y="2667000"/>
            <a:ext cx="1501646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60954" y="28194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Driver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18154" y="3352800"/>
            <a:ext cx="3048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2691" y="3733800"/>
            <a:ext cx="1795463" cy="1833563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 flipH="1">
            <a:off x="5280154" y="4191000"/>
            <a:ext cx="13716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94554" y="32813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1752600"/>
            <a:ext cx="312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Programs can access a database through APIs</a:t>
            </a:r>
          </a:p>
          <a:p>
            <a:r>
              <a:rPr lang="en-US" sz="2000" dirty="0" smtClean="0"/>
              <a:t>such as ADO.NET or JDBC.</a:t>
            </a:r>
          </a:p>
          <a:p>
            <a:endParaRPr lang="en-US" sz="2000" dirty="0" smtClean="0"/>
          </a:p>
          <a:p>
            <a:r>
              <a:rPr lang="en-US" sz="2000" dirty="0" smtClean="0"/>
              <a:t>End users can access a database through an</a:t>
            </a:r>
          </a:p>
          <a:p>
            <a:r>
              <a:rPr lang="en-US" sz="2000" dirty="0" smtClean="0"/>
              <a:t>interactive management application that allows</a:t>
            </a:r>
          </a:p>
          <a:p>
            <a:r>
              <a:rPr lang="en-US" sz="2000" dirty="0" smtClean="0"/>
              <a:t>them to query and modify the database.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3622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API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/>
          <a:lstStyle/>
          <a:p>
            <a:r>
              <a:rPr lang="en-US" dirty="0" smtClean="0"/>
              <a:t>Execute a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406" y="609600"/>
            <a:ext cx="85940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stmt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"select id, title, author, genre from book";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stmt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String title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String author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Genre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convertGenre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(4));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null)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(stmt != null)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1143000"/>
          </a:xfrm>
        </p:spPr>
        <p:txBody>
          <a:bodyPr/>
          <a:lstStyle/>
          <a:p>
            <a:r>
              <a:rPr lang="en-US" dirty="0" smtClean="0"/>
              <a:t>Execute an </a:t>
            </a:r>
            <a:r>
              <a:rPr lang="en-US" dirty="0" smtClean="0"/>
              <a:t>Insert, Update, or Delete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406" y="457200"/>
            <a:ext cx="831830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stmt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"update book " +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"set title = ?, author = ?, genre = ? " 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"where id = ?";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stmt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book.getTitle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book.getAuthor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book.getGenre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book.getID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// OK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(stmt != null)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 or Rollback the Transaction / Close the database connection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625042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(ALL DATABASE OPERATIONS SUCCEEDED) {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connection.commit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connection.rollback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ERROR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connection.close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connection = null;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1143000"/>
          </a:xfrm>
        </p:spPr>
        <p:txBody>
          <a:bodyPr/>
          <a:lstStyle/>
          <a:p>
            <a:r>
              <a:rPr lang="en-US" dirty="0" smtClean="0"/>
              <a:t>Retrieving Auto-increment 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406" y="457200"/>
            <a:ext cx="834715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stmt = null;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keyStmt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"insert into book (title, author, genre)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(?, ?,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?)";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book.getTitle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book.getAuthor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book.getGenre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== 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keyStmt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connection.createStatement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keyStmt.executeQuery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last_insert_rowid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keyRS.next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keyRS.getInt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// ID of the new book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book.setID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(id);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ERROR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(stmt != null)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keyRS.close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keyStmt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!= null)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keyStmt.close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SQLite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SQLite – already installed on the </a:t>
            </a:r>
            <a:r>
              <a:rPr lang="en-US" dirty="0" err="1" smtClean="0"/>
              <a:t>linux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Download one of the following two SQLite JDBC drivers</a:t>
            </a:r>
          </a:p>
          <a:p>
            <a:pPr lvl="1"/>
            <a:r>
              <a:rPr lang="en-US" b="1" dirty="0" smtClean="0">
                <a:hlinkClick r:id="rId2"/>
              </a:rPr>
              <a:t>sqlitejdbc-v056.jar</a:t>
            </a:r>
            <a:endParaRPr lang="en-US" b="1" dirty="0" smtClean="0"/>
          </a:p>
          <a:p>
            <a:pPr lvl="1"/>
            <a:r>
              <a:rPr lang="en-US" b="1" dirty="0" smtClean="0">
                <a:hlinkClick r:id="rId3"/>
              </a:rPr>
              <a:t>sqlite-jdbc-3.7.2.jar</a:t>
            </a:r>
            <a:endParaRPr lang="en-US" b="1" dirty="0" smtClean="0"/>
          </a:p>
          <a:p>
            <a:r>
              <a:rPr lang="en-US" dirty="0" smtClean="0"/>
              <a:t>Store it wherever you like</a:t>
            </a:r>
          </a:p>
        </p:txBody>
      </p:sp>
    </p:spTree>
    <p:extLst>
      <p:ext uri="{BB962C8B-B14F-4D97-AF65-F5344CB8AC3E}">
        <p14:creationId xmlns:p14="http://schemas.microsoft.com/office/powerpoint/2010/main" val="17491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Two Methods to Get it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basically put the jar you just downloaded in the build path for your project.</a:t>
            </a:r>
          </a:p>
          <a:p>
            <a:r>
              <a:rPr lang="en-US" dirty="0" smtClean="0"/>
              <a:t>Technique 1:Right click on your project icon in the Package Explorer. In the menu select </a:t>
            </a:r>
            <a:r>
              <a:rPr lang="en-US" i="1" dirty="0" smtClean="0"/>
              <a:t>Build Path</a:t>
            </a:r>
            <a:r>
              <a:rPr lang="en-US" dirty="0" smtClean="0"/>
              <a:t> and then </a:t>
            </a:r>
            <a:r>
              <a:rPr lang="en-US" i="1" dirty="0" smtClean="0"/>
              <a:t>Add External Archives</a:t>
            </a:r>
            <a:r>
              <a:rPr lang="en-US" dirty="0" smtClean="0"/>
              <a:t>. Use the folder explorer that appears to find the jar file you downloaded and select “open” and it will be made part of your program’s build path.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7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Two Methods to Get it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 2: </a:t>
            </a:r>
          </a:p>
          <a:p>
            <a:pPr lvl="1"/>
            <a:r>
              <a:rPr lang="en-US" dirty="0" smtClean="0"/>
              <a:t>Select </a:t>
            </a:r>
            <a:r>
              <a:rPr lang="en-US" b="1" i="1" dirty="0" smtClean="0"/>
              <a:t>Run</a:t>
            </a:r>
            <a:r>
              <a:rPr lang="en-US" dirty="0"/>
              <a:t> </a:t>
            </a:r>
            <a:r>
              <a:rPr lang="en-US" dirty="0" smtClean="0"/>
              <a:t>at the top of the page.</a:t>
            </a:r>
          </a:p>
          <a:p>
            <a:pPr lvl="1"/>
            <a:r>
              <a:rPr lang="en-US" dirty="0" smtClean="0"/>
              <a:t>Select </a:t>
            </a:r>
            <a:r>
              <a:rPr lang="en-US" b="1" i="1" dirty="0" smtClean="0"/>
              <a:t>Run Configurations… </a:t>
            </a:r>
            <a:r>
              <a:rPr lang="en-US" dirty="0" smtClean="0"/>
              <a:t>about 5 lines down.</a:t>
            </a:r>
          </a:p>
          <a:p>
            <a:pPr lvl="1"/>
            <a:r>
              <a:rPr lang="en-US" dirty="0" smtClean="0"/>
              <a:t>Select the </a:t>
            </a:r>
            <a:r>
              <a:rPr lang="en-US" b="1" i="1" dirty="0" err="1" smtClean="0"/>
              <a:t>Classpath</a:t>
            </a:r>
            <a:r>
              <a:rPr lang="en-US" dirty="0" smtClean="0"/>
              <a:t> tab in the row of tabs underneath the name of your main routine.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Classpath</a:t>
            </a:r>
            <a:r>
              <a:rPr lang="en-US" dirty="0" smtClean="0"/>
              <a:t> window select </a:t>
            </a:r>
            <a:r>
              <a:rPr lang="en-US" b="1" i="1" dirty="0" smtClean="0"/>
              <a:t>User Entries</a:t>
            </a:r>
          </a:p>
          <a:p>
            <a:pPr lvl="1"/>
            <a:r>
              <a:rPr lang="en-US" dirty="0" smtClean="0"/>
              <a:t>Select Add External Jars… from the right column</a:t>
            </a:r>
          </a:p>
          <a:p>
            <a:pPr lvl="1"/>
            <a:r>
              <a:rPr lang="en-US" dirty="0" smtClean="0"/>
              <a:t>Now navigate to the folder where you stored your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jdbc</a:t>
            </a:r>
            <a:r>
              <a:rPr lang="en-US" dirty="0" smtClean="0"/>
              <a:t> jar file</a:t>
            </a:r>
          </a:p>
          <a:p>
            <a:pPr lvl="1"/>
            <a:r>
              <a:rPr lang="en-US" dirty="0" smtClean="0"/>
              <a:t>Select the jar file</a:t>
            </a:r>
          </a:p>
          <a:p>
            <a:pPr lvl="1"/>
            <a:r>
              <a:rPr lang="en-US" dirty="0" smtClean="0"/>
              <a:t>Hit the </a:t>
            </a:r>
            <a:r>
              <a:rPr lang="en-US" b="1" i="1" dirty="0" smtClean="0"/>
              <a:t>Open</a:t>
            </a:r>
            <a:r>
              <a:rPr lang="en-US" dirty="0" smtClean="0"/>
              <a:t> button</a:t>
            </a:r>
          </a:p>
          <a:p>
            <a:pPr lvl="1"/>
            <a:r>
              <a:rPr lang="en-US" dirty="0" smtClean="0"/>
              <a:t>Then select </a:t>
            </a:r>
            <a:r>
              <a:rPr lang="en-US" b="1" dirty="0" smtClean="0"/>
              <a:t>Apply</a:t>
            </a:r>
            <a:r>
              <a:rPr lang="en-US" dirty="0" smtClean="0"/>
              <a:t> 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6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SQLite3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</a:p>
          <a:p>
            <a:pPr lvl="1"/>
            <a:r>
              <a:rPr lang="en-US" dirty="0" smtClean="0"/>
              <a:t>Download the source file from (usually the second file listed) </a:t>
            </a:r>
            <a:r>
              <a:rPr lang="en-US" dirty="0" smtClean="0">
                <a:hlinkClick r:id="rId2"/>
              </a:rPr>
              <a:t>http://www.sqlite.org/download.html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xzvf</a:t>
            </a:r>
            <a:r>
              <a:rPr lang="en-US" dirty="0" smtClean="0"/>
              <a:t> the downloaded file</a:t>
            </a:r>
          </a:p>
          <a:p>
            <a:pPr lvl="1"/>
            <a:r>
              <a:rPr lang="en-US" dirty="0" smtClean="0"/>
              <a:t>cd to the new folder</a:t>
            </a:r>
          </a:p>
          <a:p>
            <a:pPr lvl="1"/>
            <a:r>
              <a:rPr lang="en-US" dirty="0" smtClean="0"/>
              <a:t>./configure</a:t>
            </a:r>
          </a:p>
          <a:p>
            <a:pPr lvl="1"/>
            <a:r>
              <a:rPr lang="en-US" dirty="0" smtClean="0"/>
              <a:t>make</a:t>
            </a:r>
          </a:p>
          <a:p>
            <a:pPr lvl="1"/>
            <a:r>
              <a:rPr lang="en-US" dirty="0" smtClean="0"/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41677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SQLite3 on a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recent OS you don’t have to, it is already there</a:t>
            </a:r>
          </a:p>
        </p:txBody>
      </p:sp>
    </p:spTree>
    <p:extLst>
      <p:ext uri="{BB962C8B-B14F-4D97-AF65-F5344CB8AC3E}">
        <p14:creationId xmlns:p14="http://schemas.microsoft.com/office/powerpoint/2010/main" val="636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SQLite3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first two zip files from the section labeled </a:t>
            </a:r>
            <a:r>
              <a:rPr lang="en-US" b="1" dirty="0" smtClean="0">
                <a:hlinkClick r:id="rId2"/>
              </a:rPr>
              <a:t>Precompiled Binaries for Windows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Unzip them and place the three resulting files in C:\WINDOWS\system32 (or any directory on you PATH.</a:t>
            </a:r>
          </a:p>
          <a:p>
            <a:pPr lvl="1"/>
            <a:r>
              <a:rPr lang="en-US" dirty="0" smtClean="0"/>
              <a:t>Alternative: I created a new directory called SQLite in C:\Program Files (x86) and placed the three files in that location.  I then extended the PATH variable to search that location</a:t>
            </a:r>
          </a:p>
        </p:txBody>
      </p:sp>
    </p:spTree>
    <p:extLst>
      <p:ext uri="{BB962C8B-B14F-4D97-AF65-F5344CB8AC3E}">
        <p14:creationId xmlns:p14="http://schemas.microsoft.com/office/powerpoint/2010/main" val="33504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Embedded vs. Client/Server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905000" y="3733800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2362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2954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133600"/>
            <a:ext cx="15240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22860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Driver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86000" y="2819400"/>
            <a:ext cx="304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791200" y="5486400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1219200"/>
            <a:ext cx="2362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12954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2133600"/>
            <a:ext cx="15240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22860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Driver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6172200" y="2819400"/>
            <a:ext cx="304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37338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9624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Server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172200" y="4572000"/>
            <a:ext cx="304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42216" y="3048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48006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File Access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31242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File Access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517" y="4953000"/>
            <a:ext cx="4144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DBMS’s are Embedded only.</a:t>
            </a:r>
          </a:p>
          <a:p>
            <a:r>
              <a:rPr lang="en-US" sz="2000" dirty="0" smtClean="0"/>
              <a:t>Some are Client/Server only.</a:t>
            </a:r>
          </a:p>
          <a:p>
            <a:r>
              <a:rPr lang="en-US" sz="2000" dirty="0" smtClean="0"/>
              <a:t>Some can work in either mode.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3429000"/>
            <a:ext cx="3048000" cy="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1828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76400" y="1828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API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SQLite Manager to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manage an SQLite database using the command line and text-based SQLite commands, but, it is easier to the SQLite Manager extension you can get for Firefox.</a:t>
            </a:r>
          </a:p>
          <a:p>
            <a:r>
              <a:rPr lang="en-US" dirty="0" smtClean="0"/>
              <a:t>First, start Firefox</a:t>
            </a:r>
          </a:p>
          <a:p>
            <a:r>
              <a:rPr lang="en-US" dirty="0" smtClean="0"/>
              <a:t>Then go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hlinkClick r:id="rId2"/>
              </a:rPr>
              <a:t>https://addons.mozilla.org/en-US/firefox/addon/sqlite-manager/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hit the green “Add to Firefox” button and install 	the extension.</a:t>
            </a:r>
          </a:p>
          <a:p>
            <a:r>
              <a:rPr lang="en-US" dirty="0" smtClean="0"/>
              <a:t>After it is installed you can click on the “SQLite Manager” under the Tools tab at the very top.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55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Relational databases use the relational data model you learned about in CS 236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 the object-oriented data model we have classes.  Objects are instances of classes.  Objects have attributes.  Relationships between objects are represented as pointers.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 the relational data model, data is stored in tables consisting of columns and rows.  Each row in a table represents an object.  The columns in a row store the object’s attributes.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Each object has a “key”, which is a unique identifier for that object.  Relationships between objects are represented using keys.</a:t>
            </a:r>
          </a:p>
          <a:p>
            <a:endParaRPr lang="en-US" dirty="0" smtClean="0"/>
          </a:p>
          <a:p>
            <a:r>
              <a:rPr lang="en-US" dirty="0" smtClean="0"/>
              <a:t>Taken together, all the table definitions in a database make up the “schema” for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905000"/>
          <a:ext cx="464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7526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email_address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‘ann@cs.byu.edu’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‘bob@cs.byu.edu’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‘Chris’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‘chris@cs.byu.edu’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4114800"/>
          <a:ext cx="579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3622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genre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‘Decision</a:t>
                      </a:r>
                      <a:r>
                        <a:rPr lang="en-US" sz="1200" baseline="0" dirty="0" smtClean="0"/>
                        <a:t> Points’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‘George W.</a:t>
                      </a:r>
                      <a:r>
                        <a:rPr lang="en-US" sz="1200" baseline="0" dirty="0" smtClean="0"/>
                        <a:t> Bush’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Work and the Glory’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‘Gerald Lund’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HistoricalFiction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‘Dracula’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‘Bram</a:t>
                      </a:r>
                      <a:r>
                        <a:rPr lang="en-US" sz="1200" baseline="0" dirty="0" smtClean="0"/>
                        <a:t> Stoker’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‘Fiction’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Holy Bible’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‘The Lord’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</a:t>
                      </a:r>
                      <a:r>
                        <a:rPr lang="en-US" sz="1200" dirty="0" err="1" smtClean="0"/>
                        <a:t>NonFiction</a:t>
                      </a:r>
                      <a:r>
                        <a:rPr lang="en-US" sz="1200" dirty="0" smtClean="0"/>
                        <a:t>’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9400" y="2616198"/>
          <a:ext cx="2133600" cy="25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3664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member_id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book_id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66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5240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733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215899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US" dirty="0" smtClean="0"/>
              <a:t>Book Club 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Book Club Schema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66536"/>
              </p:ext>
            </p:extLst>
          </p:nvPr>
        </p:nvGraphicFramePr>
        <p:xfrm>
          <a:off x="609600" y="1981200"/>
          <a:ext cx="3733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09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parent_id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‘Top’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‘Must Read’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(New)’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‘Must Read (Really</a:t>
                      </a:r>
                      <a:r>
                        <a:rPr lang="en-US" sz="1200" baseline="0" dirty="0" smtClean="0"/>
                        <a:t> Old</a:t>
                      </a:r>
                      <a:r>
                        <a:rPr lang="en-US" sz="1200" dirty="0" smtClean="0"/>
                        <a:t>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‘Optional’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(New)’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‘Optional (Really Old)’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3288" y="16002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1622"/>
              </p:ext>
            </p:extLst>
          </p:nvPr>
        </p:nvGraphicFramePr>
        <p:xfrm>
          <a:off x="5257800" y="1981200"/>
          <a:ext cx="1905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category_id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book_id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16002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category_book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SQL –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for performing relational database operations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Delete tables</a:t>
            </a:r>
          </a:p>
          <a:p>
            <a:pPr lvl="1"/>
            <a:r>
              <a:rPr lang="en-US" dirty="0" smtClean="0"/>
              <a:t>Insert rows</a:t>
            </a:r>
          </a:p>
          <a:p>
            <a:pPr lvl="1"/>
            <a:r>
              <a:rPr lang="en-US" dirty="0" smtClean="0"/>
              <a:t>Update rows</a:t>
            </a:r>
          </a:p>
          <a:p>
            <a:pPr lvl="1"/>
            <a:r>
              <a:rPr lang="en-US" dirty="0" smtClean="0"/>
              <a:t>Delete rows</a:t>
            </a:r>
          </a:p>
          <a:p>
            <a:pPr lvl="1"/>
            <a:r>
              <a:rPr lang="en-US" dirty="0" smtClean="0"/>
              <a:t>Query for matching rows</a:t>
            </a:r>
          </a:p>
          <a:p>
            <a:pPr lvl="1"/>
            <a:r>
              <a:rPr lang="en-US" dirty="0" smtClean="0"/>
              <a:t>Much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column in an SQL table declares the </a:t>
            </a:r>
            <a:r>
              <a:rPr lang="en-US" dirty="0" smtClean="0"/>
              <a:t>type </a:t>
            </a:r>
            <a:r>
              <a:rPr lang="en-US" dirty="0"/>
              <a:t>that column may contain. </a:t>
            </a:r>
            <a:endParaRPr lang="en-US" dirty="0" smtClean="0"/>
          </a:p>
          <a:p>
            <a:r>
              <a:rPr lang="en-US" b="1" dirty="0" smtClean="0"/>
              <a:t>Character </a:t>
            </a:r>
            <a:r>
              <a:rPr lang="en-US" b="1" dirty="0"/>
              <a:t>strings</a:t>
            </a:r>
          </a:p>
          <a:p>
            <a:r>
              <a:rPr lang="en-US" dirty="0"/>
              <a:t>CHARACTER(</a:t>
            </a:r>
            <a:r>
              <a:rPr lang="en-US" i="1" dirty="0"/>
              <a:t>n</a:t>
            </a:r>
            <a:r>
              <a:rPr lang="en-US" dirty="0"/>
              <a:t>) or CHAR(</a:t>
            </a:r>
            <a:r>
              <a:rPr lang="en-US" i="1" dirty="0"/>
              <a:t>n</a:t>
            </a:r>
            <a:r>
              <a:rPr lang="en-US" dirty="0"/>
              <a:t>) — fixed-width </a:t>
            </a:r>
            <a:r>
              <a:rPr lang="en-US" i="1" dirty="0"/>
              <a:t>n</a:t>
            </a:r>
            <a:r>
              <a:rPr lang="en-US" dirty="0"/>
              <a:t>-character string, padded with spaces as needed</a:t>
            </a:r>
          </a:p>
          <a:p>
            <a:r>
              <a:rPr lang="en-US" dirty="0"/>
              <a:t>CHARACTER VARYING(</a:t>
            </a:r>
            <a:r>
              <a:rPr lang="en-US" i="1" dirty="0"/>
              <a:t>n</a:t>
            </a:r>
            <a:r>
              <a:rPr lang="en-US" dirty="0"/>
              <a:t>) or VARCHAR(</a:t>
            </a:r>
            <a:r>
              <a:rPr lang="en-US" i="1" dirty="0"/>
              <a:t>n</a:t>
            </a:r>
            <a:r>
              <a:rPr lang="en-US" dirty="0"/>
              <a:t>) — variable-width string with a maximum size of </a:t>
            </a:r>
            <a:r>
              <a:rPr lang="en-US" i="1" dirty="0"/>
              <a:t>n</a:t>
            </a:r>
            <a:r>
              <a:rPr lang="en-US" dirty="0"/>
              <a:t> characters</a:t>
            </a:r>
          </a:p>
          <a:p>
            <a:r>
              <a:rPr lang="en-US" b="1" dirty="0" smtClean="0"/>
              <a:t>Bit </a:t>
            </a:r>
            <a:r>
              <a:rPr lang="en-US" b="1" dirty="0"/>
              <a:t>strings</a:t>
            </a:r>
          </a:p>
          <a:p>
            <a:r>
              <a:rPr lang="en-US" dirty="0"/>
              <a:t>BIT(</a:t>
            </a:r>
            <a:r>
              <a:rPr lang="en-US" i="1" dirty="0"/>
              <a:t>n</a:t>
            </a:r>
            <a:r>
              <a:rPr lang="en-US" dirty="0"/>
              <a:t>) — an array of </a:t>
            </a:r>
            <a:r>
              <a:rPr lang="en-US" i="1" dirty="0"/>
              <a:t>n</a:t>
            </a:r>
            <a:r>
              <a:rPr lang="en-US" dirty="0"/>
              <a:t> bits</a:t>
            </a:r>
          </a:p>
          <a:p>
            <a:r>
              <a:rPr lang="en-US" dirty="0"/>
              <a:t>BIT VARYING(</a:t>
            </a:r>
            <a:r>
              <a:rPr lang="en-US" i="1" dirty="0"/>
              <a:t>n</a:t>
            </a:r>
            <a:r>
              <a:rPr lang="en-US" dirty="0"/>
              <a:t>) — an array of up to </a:t>
            </a:r>
            <a:r>
              <a:rPr lang="en-US" i="1" dirty="0"/>
              <a:t>n</a:t>
            </a:r>
            <a:r>
              <a:rPr lang="en-US" dirty="0"/>
              <a:t> bits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25855</TotalTime>
  <Words>2489</Words>
  <Application>Microsoft Office PowerPoint</Application>
  <PresentationFormat>On-screen Show (4:3)</PresentationFormat>
  <Paragraphs>644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Relational Databases</vt:lpstr>
      <vt:lpstr>Database Management Systems (DBMS)</vt:lpstr>
      <vt:lpstr>Programmatic vs. Interactive Database Access</vt:lpstr>
      <vt:lpstr>Embedded vs. Client/Server </vt:lpstr>
      <vt:lpstr>Relational Databases</vt:lpstr>
      <vt:lpstr>Book Club Schema</vt:lpstr>
      <vt:lpstr>Book Club Schema</vt:lpstr>
      <vt:lpstr>SQL – Structured Query Language</vt:lpstr>
      <vt:lpstr>SQL Data Types</vt:lpstr>
      <vt:lpstr>SQL Data Types</vt:lpstr>
      <vt:lpstr>SQL Data Types</vt:lpstr>
      <vt:lpstr>SQLite Data Types</vt:lpstr>
      <vt:lpstr>Creating and Deleting Tables</vt:lpstr>
      <vt:lpstr>Modeling Object Relationships</vt:lpstr>
      <vt:lpstr>Modeling Object Relationships</vt:lpstr>
      <vt:lpstr>Inserting Data into Tables</vt:lpstr>
      <vt:lpstr>Queries</vt:lpstr>
      <vt:lpstr>Queries</vt:lpstr>
      <vt:lpstr>Queries</vt:lpstr>
      <vt:lpstr>Queries</vt:lpstr>
      <vt:lpstr>Queries</vt:lpstr>
      <vt:lpstr>Queries</vt:lpstr>
      <vt:lpstr>Updates</vt:lpstr>
      <vt:lpstr>Deletes</vt:lpstr>
      <vt:lpstr>Database Transactions</vt:lpstr>
      <vt:lpstr>Database Transactions</vt:lpstr>
      <vt:lpstr>Programmatic Database Access -  accessing a database from Java</vt:lpstr>
      <vt:lpstr>Load Database Driver</vt:lpstr>
      <vt:lpstr>Open a Database Connection / Start a Transaction</vt:lpstr>
      <vt:lpstr>Execute a Query</vt:lpstr>
      <vt:lpstr>Execute an Insert, Update, or Delete</vt:lpstr>
      <vt:lpstr>Commit or Rollback the Transaction / Close the database connection</vt:lpstr>
      <vt:lpstr>Retrieving Auto-increment IDs</vt:lpstr>
      <vt:lpstr>Setting Up SQLite in Eclipse</vt:lpstr>
      <vt:lpstr>At Least Two Methods to Get it Working</vt:lpstr>
      <vt:lpstr>At Least Two Methods to Get it Working</vt:lpstr>
      <vt:lpstr>Installing SQLite3 on Linux</vt:lpstr>
      <vt:lpstr>Installing SQLite3 on a Mac</vt:lpstr>
      <vt:lpstr>Installing SQLite3 on Windows</vt:lpstr>
      <vt:lpstr>Adding the SQLite Manager to Firefox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persistence</dc:title>
  <dc:creator>rodham</dc:creator>
  <cp:lastModifiedBy>rodham</cp:lastModifiedBy>
  <cp:revision>402</cp:revision>
  <dcterms:created xsi:type="dcterms:W3CDTF">2006-08-16T00:00:00Z</dcterms:created>
  <dcterms:modified xsi:type="dcterms:W3CDTF">2013-10-01T17:33:45Z</dcterms:modified>
</cp:coreProperties>
</file>