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2"/>
  </p:notesMasterIdLst>
  <p:handoutMasterIdLst>
    <p:handoutMasterId r:id="rId23"/>
  </p:handoutMasterIdLst>
  <p:sldIdLst>
    <p:sldId id="320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40" r:id="rId18"/>
    <p:sldId id="337" r:id="rId19"/>
    <p:sldId id="338" r:id="rId20"/>
    <p:sldId id="339" r:id="rId2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09" autoAdjust="0"/>
    <p:restoredTop sz="94622" autoAdjust="0"/>
  </p:normalViewPr>
  <p:slideViewPr>
    <p:cSldViewPr>
      <p:cViewPr varScale="1">
        <p:scale>
          <a:sx n="84" d="100"/>
          <a:sy n="84" d="100"/>
        </p:scale>
        <p:origin x="-1258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826" tIns="48413" rIns="96826" bIns="48413" numCol="1" anchor="t" anchorCtr="0" compatLnSpc="1">
            <a:prstTxWarp prst="textNoShape">
              <a:avLst/>
            </a:prstTxWarp>
          </a:bodyPr>
          <a:lstStyle>
            <a:lvl1pPr defTabSz="968375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826" tIns="48413" rIns="96826" bIns="48413" numCol="1" anchor="t" anchorCtr="0" compatLnSpc="1">
            <a:prstTxWarp prst="textNoShape">
              <a:avLst/>
            </a:prstTxWarp>
          </a:bodyPr>
          <a:lstStyle>
            <a:lvl1pPr algn="r" defTabSz="968375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826" tIns="48413" rIns="96826" bIns="48413" numCol="1" anchor="b" anchorCtr="0" compatLnSpc="1">
            <a:prstTxWarp prst="textNoShape">
              <a:avLst/>
            </a:prstTxWarp>
          </a:bodyPr>
          <a:lstStyle>
            <a:lvl1pPr defTabSz="968375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826" tIns="48413" rIns="96826" bIns="48413" numCol="1" anchor="b" anchorCtr="0" compatLnSpc="1">
            <a:prstTxWarp prst="textNoShape">
              <a:avLst/>
            </a:prstTxWarp>
          </a:bodyPr>
          <a:lstStyle>
            <a:lvl1pPr algn="r" defTabSz="968375">
              <a:defRPr sz="1300"/>
            </a:lvl1pPr>
          </a:lstStyle>
          <a:p>
            <a:pPr>
              <a:defRPr/>
            </a:pPr>
            <a:fld id="{C46D62B3-86A6-4413-BE44-C807831B19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5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826" tIns="48413" rIns="96826" bIns="48413" numCol="1" anchor="t" anchorCtr="0" compatLnSpc="1">
            <a:prstTxWarp prst="textNoShape">
              <a:avLst/>
            </a:prstTxWarp>
          </a:bodyPr>
          <a:lstStyle>
            <a:lvl1pPr defTabSz="9683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826" tIns="48413" rIns="96826" bIns="48413" numCol="1" anchor="t" anchorCtr="0" compatLnSpc="1">
            <a:prstTxWarp prst="textNoShape">
              <a:avLst/>
            </a:prstTxWarp>
          </a:bodyPr>
          <a:lstStyle>
            <a:lvl1pPr algn="r" defTabSz="9683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826" tIns="48413" rIns="96826" bIns="484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826" tIns="48413" rIns="96826" bIns="48413" numCol="1" anchor="b" anchorCtr="0" compatLnSpc="1">
            <a:prstTxWarp prst="textNoShape">
              <a:avLst/>
            </a:prstTxWarp>
          </a:bodyPr>
          <a:lstStyle>
            <a:lvl1pPr defTabSz="9683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826" tIns="48413" rIns="96826" bIns="48413" numCol="1" anchor="b" anchorCtr="0" compatLnSpc="1">
            <a:prstTxWarp prst="textNoShape">
              <a:avLst/>
            </a:prstTxWarp>
          </a:bodyPr>
          <a:lstStyle>
            <a:lvl1pPr algn="r" defTabSz="9683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851084A-230E-422A-AC3D-D3E244617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846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1FAE7F-AD6E-4FAD-A72C-92135D771CA9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60C421-D586-45FE-848B-B2D508330E7D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077809-1B6A-4A4A-9290-E4855536D23C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A2DF5E-A0F3-4796-8306-73C8539E3440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77D30B-39A4-473E-8847-22AE06B04441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12D15E-A512-49DD-952E-E7C17AAA8DF2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CCF30D-F7EA-40B2-A7E8-24F2D1650E38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DDB3C2-4502-48E4-90B4-3D86ADAB6E00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DAD9A0-591A-45C7-A97D-AAC05A0C2AE7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25CCDB-2EB9-4D13-975A-311BD85621A1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6A9A35-B3FD-438F-96F4-7F6801B5A635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CE26D5-F3F9-457F-A1FA-602415437D5F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A856C9-CE3E-4D1C-ABD1-60BBD5EFAC94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97C29E-6D92-4310-986B-92A2E2601906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86EB30-92AD-490D-B9C2-3B680CCAEE45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0B9FCA-909F-46E3-ABE1-4ECBAF4702C5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D16EAE-8553-4FF4-8504-C52AC4F73307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C11FE4-88EB-45AB-A7FF-AE35F0F134B5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134FB8-CE38-4EBE-807B-6BF705D1C1A8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FABC29-3EEC-409A-B69E-FE193786F4F2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96007-95AA-4281-A409-972195D285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ECFFD7-6666-4AA8-A51B-371D12D9CE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2AAA5-83CA-4383-AC5D-C6C11CD5B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531A6-B637-4177-B8B5-199B1DCF03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98BB8-AF79-4F65-8827-6480B1B34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BDAE2-9E14-4B06-B8C6-AD5FBDB0FE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9FD1E-D442-41DA-A3DC-8FCDED5E44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E0DB6F-1B62-4898-8F66-9E5D22B201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BE74E3-B550-4F90-9596-90567D3590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CDB92-8837-4779-851D-82D0DD695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DA2468-37D1-484E-9E8B-F9C4DAEA13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fld id="{D8CE160D-40C5-4FF7-B3CE-FCE7A1659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ChangeArrowheads="1"/>
          </p:cNvSpPr>
          <p:nvPr/>
        </p:nvSpPr>
        <p:spPr bwMode="auto">
          <a:xfrm>
            <a:off x="0" y="436245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endParaRPr lang="en-US" sz="3600">
              <a:latin typeface="Arial" charset="0"/>
            </a:endParaRPr>
          </a:p>
        </p:txBody>
      </p:sp>
      <p:sp>
        <p:nvSpPr>
          <p:cNvPr id="2051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 smtClean="0">
                <a:latin typeface="Courier New" pitchFamily="49" charset="0"/>
              </a:rPr>
              <a:t>Computer Science 240</a:t>
            </a:r>
            <a:endParaRPr lang="en-US" smtClean="0"/>
          </a:p>
        </p:txBody>
      </p:sp>
      <p:sp>
        <p:nvSpPr>
          <p:cNvPr id="2053" name="Rectangle 1029"/>
          <p:cNvSpPr>
            <a:spLocks noChangeArrowheads="1"/>
          </p:cNvSpPr>
          <p:nvPr/>
        </p:nvSpPr>
        <p:spPr bwMode="auto">
          <a:xfrm>
            <a:off x="0" y="29718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r>
              <a:rPr lang="en-US" sz="4000">
                <a:latin typeface="Arial" charset="0"/>
              </a:rPr>
              <a:t>Principles of Software Design</a:t>
            </a:r>
          </a:p>
          <a:p>
            <a:pPr algn="ctr" eaLnBrk="0" hangingPunct="0">
              <a:spcBef>
                <a:spcPct val="20000"/>
              </a:spcBef>
            </a:pPr>
            <a:endParaRPr lang="en-US" sz="1800">
              <a:latin typeface="Times New Roman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Decomposition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In addition to Abstraction, Decomposition is the other fundamental technique for taming COMPLEXITY</a:t>
            </a:r>
          </a:p>
          <a:p>
            <a:pPr>
              <a:lnSpc>
                <a:spcPct val="90000"/>
              </a:lnSpc>
            </a:pPr>
            <a:r>
              <a:rPr lang="en-US" smtClean="0"/>
              <a:t>Large problems subdivided into smaller sub-problems</a:t>
            </a:r>
          </a:p>
          <a:p>
            <a:pPr>
              <a:lnSpc>
                <a:spcPct val="90000"/>
              </a:lnSpc>
            </a:pPr>
            <a:r>
              <a:rPr lang="en-US" smtClean="0"/>
              <a:t>Subdivision continues until leaf-level problems are simple enough to solve directly</a:t>
            </a:r>
          </a:p>
          <a:p>
            <a:pPr>
              <a:lnSpc>
                <a:spcPct val="90000"/>
              </a:lnSpc>
            </a:pPr>
            <a:r>
              <a:rPr lang="en-US" smtClean="0"/>
              <a:t>Solutions to sub-problems are recombined into solutions to larger problems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Decomposition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Decomposition is strongly related to Abstraction</a:t>
            </a:r>
          </a:p>
          <a:p>
            <a:r>
              <a:rPr lang="en-US" smtClean="0"/>
              <a:t>The solution to each sub-problem is encapsulated in its own abstraction (class or subroutine)</a:t>
            </a:r>
          </a:p>
          <a:p>
            <a:r>
              <a:rPr lang="en-US" smtClean="0"/>
              <a:t>Solutions to larger problems are concise because they’re expressed in terms of sub-problem solutions, the details of which can be ignored</a:t>
            </a:r>
          </a:p>
          <a:p>
            <a:r>
              <a:rPr lang="en-US" smtClean="0"/>
              <a:t>The decomposition process helps us discover (or invent) the abstractions that we need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Decomposition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/>
              <a:t>Levels of decomposition</a:t>
            </a:r>
          </a:p>
          <a:p>
            <a:pPr lvl="1"/>
            <a:r>
              <a:rPr lang="en-US" sz="2000" smtClean="0"/>
              <a:t>System</a:t>
            </a:r>
          </a:p>
          <a:p>
            <a:pPr lvl="1"/>
            <a:r>
              <a:rPr lang="en-US" sz="2000" smtClean="0"/>
              <a:t>Subsystem</a:t>
            </a:r>
          </a:p>
          <a:p>
            <a:pPr lvl="1"/>
            <a:r>
              <a:rPr lang="en-US" sz="2000" smtClean="0"/>
              <a:t>Packages</a:t>
            </a:r>
          </a:p>
          <a:p>
            <a:pPr lvl="1"/>
            <a:r>
              <a:rPr lang="en-US" sz="2000" smtClean="0"/>
              <a:t>Classes</a:t>
            </a:r>
          </a:p>
          <a:p>
            <a:pPr lvl="1"/>
            <a:r>
              <a:rPr lang="en-US" sz="2000" smtClean="0"/>
              <a:t>Routines</a:t>
            </a:r>
          </a:p>
          <a:p>
            <a:r>
              <a:rPr lang="en-US" sz="2400" smtClean="0"/>
              <a:t>Hypo- and Hyper-Decomposition</a:t>
            </a:r>
          </a:p>
          <a:p>
            <a:r>
              <a:rPr lang="en-US" sz="2400" smtClean="0"/>
              <a:t>When have we decomposed far enough?</a:t>
            </a:r>
          </a:p>
          <a:p>
            <a:pPr lvl="1"/>
            <a:r>
              <a:rPr lang="en-US" sz="2000" smtClean="0"/>
              <a:t>Size metrics</a:t>
            </a:r>
          </a:p>
          <a:p>
            <a:pPr lvl="1"/>
            <a:r>
              <a:rPr lang="en-US" sz="2000" smtClean="0"/>
              <a:t>Complexity metrics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Algorithm &amp; Data Structure Selection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No amount of decomposition or abstraction will hide a fundamentally flawed selection of algorithm or data structure.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Minimize Dependencies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r>
              <a:rPr lang="en-US" sz="2400" smtClean="0"/>
              <a:t>Dependencies</a:t>
            </a:r>
          </a:p>
          <a:p>
            <a:pPr lvl="1"/>
            <a:r>
              <a:rPr lang="en-US" sz="2000" smtClean="0"/>
              <a:t>Class A CALLS Class B</a:t>
            </a:r>
          </a:p>
          <a:p>
            <a:pPr lvl="1"/>
            <a:r>
              <a:rPr lang="en-US" sz="2000" smtClean="0"/>
              <a:t>Class A HAS MEMBER OF Class B</a:t>
            </a:r>
          </a:p>
          <a:p>
            <a:pPr lvl="1"/>
            <a:r>
              <a:rPr lang="en-US" sz="2000" smtClean="0"/>
              <a:t>Class A INHERITS FROM Class B</a:t>
            </a:r>
          </a:p>
          <a:p>
            <a:pPr lvl="1">
              <a:buFontTx/>
              <a:buNone/>
            </a:pPr>
            <a:endParaRPr lang="en-US" sz="2000" smtClean="0"/>
          </a:p>
          <a:p>
            <a:pPr lvl="1"/>
            <a:endParaRPr lang="en-US" sz="200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Minimize Dependencies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Minimizing the number of interactions between different classes has several benefits:</a:t>
            </a:r>
          </a:p>
          <a:p>
            <a:pPr lvl="1"/>
            <a:r>
              <a:rPr lang="en-US" smtClean="0"/>
              <a:t>A class with few dependencies is easier to understand</a:t>
            </a:r>
          </a:p>
          <a:p>
            <a:pPr lvl="1"/>
            <a:r>
              <a:rPr lang="en-US" smtClean="0"/>
              <a:t>A class with few dependencies is less prone to ripple effects</a:t>
            </a:r>
          </a:p>
          <a:p>
            <a:pPr lvl="1"/>
            <a:r>
              <a:rPr lang="en-US" smtClean="0"/>
              <a:t>A class with few dependencies is easier to reuse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Minimize Dependencies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When classes must interact, if possible they should do so through simple method calls</a:t>
            </a:r>
          </a:p>
          <a:p>
            <a:pPr lvl="1"/>
            <a:r>
              <a:rPr lang="en-US" smtClean="0"/>
              <a:t>This kind of dependency is clear in the code and relatively easy to understand</a:t>
            </a:r>
          </a:p>
          <a:p>
            <a:pPr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Separation of Interface and Implementation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Maintain a strict separation between a class’ interface and its implementation</a:t>
            </a:r>
          </a:p>
          <a:p>
            <a:r>
              <a:rPr lang="en-US" smtClean="0"/>
              <a:t>This allows internal details to change without affecting clients</a:t>
            </a:r>
          </a:p>
          <a:p>
            <a:r>
              <a:rPr lang="en-US" smtClean="0">
                <a:latin typeface="Courier New" pitchFamily="49" charset="0"/>
              </a:rPr>
              <a:t>interface Stack</a:t>
            </a:r>
            <a:r>
              <a:rPr lang="en-US" smtClean="0"/>
              <a:t> + </a:t>
            </a:r>
            <a:r>
              <a:rPr lang="en-US" smtClean="0">
                <a:latin typeface="Courier New" pitchFamily="49" charset="0"/>
              </a:rPr>
              <a:t>class StackImpl</a:t>
            </a:r>
            <a:r>
              <a:rPr lang="en-US" smtClean="0"/>
              <a:t> 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Information Hiding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r>
              <a:rPr lang="en-US" smtClean="0"/>
              <a:t>Many languages provide “public”, “private”, and “protected” access levels</a:t>
            </a:r>
          </a:p>
          <a:p>
            <a:r>
              <a:rPr lang="en-US" smtClean="0"/>
              <a:t>All internal implementation is “private” unless there’s a good reason to make it “protected” or “public”</a:t>
            </a:r>
          </a:p>
          <a:p>
            <a:r>
              <a:rPr lang="en-US" smtClean="0"/>
              <a:t>A class’ public interface should be as simple as possible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Information Hiding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Don’t let internal details “leak out” of a class</a:t>
            </a:r>
          </a:p>
          <a:p>
            <a:pPr lvl="1"/>
            <a:r>
              <a:rPr lang="en-US" smtClean="0">
                <a:latin typeface="Courier New" pitchFamily="49" charset="0"/>
              </a:rPr>
              <a:t>search</a:t>
            </a:r>
            <a:r>
              <a:rPr lang="en-US" smtClean="0"/>
              <a:t> instead of </a:t>
            </a:r>
            <a:r>
              <a:rPr lang="en-US" smtClean="0">
                <a:latin typeface="Courier New" pitchFamily="49" charset="0"/>
              </a:rPr>
              <a:t>binarySearch</a:t>
            </a:r>
          </a:p>
          <a:p>
            <a:pPr lvl="1"/>
            <a:r>
              <a:rPr lang="en-US" smtClean="0">
                <a:latin typeface="Courier New" pitchFamily="49" charset="0"/>
              </a:rPr>
              <a:t>ClassRoll</a:t>
            </a:r>
            <a:r>
              <a:rPr lang="en-US" smtClean="0"/>
              <a:t>instead of </a:t>
            </a:r>
            <a:r>
              <a:rPr lang="en-US" smtClean="0">
                <a:latin typeface="Courier New" pitchFamily="49" charset="0"/>
              </a:rPr>
              <a:t>StudentLinkedList</a:t>
            </a:r>
            <a:endParaRPr lang="en-US" smtClean="0"/>
          </a:p>
          <a:p>
            <a:r>
              <a:rPr lang="en-US" smtClean="0"/>
              <a:t>Some classes or methods are inherently tied to a particular implementation.  For these it is OK to use an implementation-specific name</a:t>
            </a:r>
          </a:p>
          <a:p>
            <a:pPr lvl="1"/>
            <a:r>
              <a:rPr lang="en-US" smtClean="0">
                <a:latin typeface="Courier New" pitchFamily="49" charset="0"/>
              </a:rPr>
              <a:t>HashTable</a:t>
            </a:r>
          </a:p>
          <a:p>
            <a:pPr lvl="1"/>
            <a:r>
              <a:rPr lang="en-US" smtClean="0">
                <a:latin typeface="Courier New" pitchFamily="49" charset="0"/>
              </a:rPr>
              <a:t>TreeSet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Software Design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Create </a:t>
            </a:r>
            <a:r>
              <a:rPr lang="en-US" dirty="0" smtClean="0"/>
              <a:t>systems that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Work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Are easy to understand, debug, and maintain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Are easy to extend and hold up well under changes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Have reusable components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Duplication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Code duplication should be strenuously avoided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Identical or similar sections of code</a:t>
            </a:r>
          </a:p>
          <a:p>
            <a:pPr>
              <a:lnSpc>
                <a:spcPct val="90000"/>
              </a:lnSpc>
            </a:pPr>
            <a:r>
              <a:rPr lang="en-US" smtClean="0"/>
              <a:t>Disadvantages of duplication: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N copies to maintain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Bugs are duplicated N times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Makes program longer, decreasing maintainability</a:t>
            </a:r>
          </a:p>
          <a:p>
            <a:pPr>
              <a:lnSpc>
                <a:spcPct val="90000"/>
              </a:lnSpc>
            </a:pPr>
            <a:r>
              <a:rPr lang="en-US" smtClean="0"/>
              <a:t>Solutions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Factor common code into a separate method or class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Shared code might be placed in a common superclass</a:t>
            </a:r>
          </a:p>
          <a:p>
            <a:pPr lvl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is inherently iterative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/>
              <a:t>Design, implement, test, Design, implement, test, …</a:t>
            </a:r>
          </a:p>
          <a:p>
            <a:r>
              <a:rPr lang="en-US" sz="2400" smtClean="0"/>
              <a:t>Feedback loop from implementation back into design provides valuable knowledge</a:t>
            </a:r>
          </a:p>
          <a:p>
            <a:r>
              <a:rPr lang="en-US" sz="2400" smtClean="0"/>
              <a:t>Designing everything before beginning implementation doesn’t work</a:t>
            </a:r>
          </a:p>
          <a:p>
            <a:r>
              <a:rPr lang="en-US" sz="2400" smtClean="0"/>
              <a:t>Beginning implementation without doing any design also doesn’t work</a:t>
            </a:r>
          </a:p>
          <a:p>
            <a:r>
              <a:rPr lang="en-US" sz="2400" smtClean="0"/>
              <a:t>The appropriate balance is achieved by interleaving design and implementation activities in relatively short iterations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Abstraction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Abstraction is one of the software designer’s primary tools for coping with COMPLEXITY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Programming languages and OSes provide abstractions that model the underlying machine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Programs written solely in terms of these low-level abstractions are very difficult to understand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Software designers must create higher-level, domain-specific abstractions, and write their software in terms of those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High-level abstractions implemented in terms of low-level abstractions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Abstraction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abstractions correspond to “real world” concepts in the application domain</a:t>
            </a:r>
          </a:p>
          <a:p>
            <a:pPr lvl="1"/>
            <a:r>
              <a:rPr lang="en-US" dirty="0" smtClean="0"/>
              <a:t>Examples: Bank, Customer, Account, Loan, Broker, …</a:t>
            </a:r>
            <a:endParaRPr lang="en-US" dirty="0" smtClean="0"/>
          </a:p>
          <a:p>
            <a:r>
              <a:rPr lang="en-US" dirty="0" smtClean="0"/>
              <a:t>Other abstractions do not </a:t>
            </a:r>
            <a:r>
              <a:rPr lang="en-US" dirty="0"/>
              <a:t>correspond to “real world” </a:t>
            </a:r>
            <a:r>
              <a:rPr lang="en-US" dirty="0" smtClean="0"/>
              <a:t>domain concepts, </a:t>
            </a:r>
            <a:r>
              <a:rPr lang="en-US" dirty="0" smtClean="0"/>
              <a:t>but are </a:t>
            </a:r>
            <a:r>
              <a:rPr lang="en-US" dirty="0" smtClean="0"/>
              <a:t>needed </a:t>
            </a:r>
            <a:r>
              <a:rPr lang="en-US" dirty="0" smtClean="0"/>
              <a:t>for internal </a:t>
            </a:r>
            <a:r>
              <a:rPr lang="en-US" dirty="0" smtClean="0"/>
              <a:t>implementation</a:t>
            </a:r>
            <a:endParaRPr lang="en-US" dirty="0" smtClean="0"/>
          </a:p>
          <a:p>
            <a:pPr lvl="1"/>
            <a:r>
              <a:rPr lang="en-US" dirty="0" smtClean="0"/>
              <a:t>Examples: </a:t>
            </a:r>
            <a:r>
              <a:rPr lang="en-US" dirty="0" err="1" smtClean="0"/>
              <a:t>HttpServer</a:t>
            </a:r>
            <a:r>
              <a:rPr lang="en-US" dirty="0" smtClean="0"/>
              <a:t>, Database, </a:t>
            </a:r>
            <a:r>
              <a:rPr lang="en-US" dirty="0" err="1" smtClean="0"/>
              <a:t>HashTable</a:t>
            </a:r>
            <a:r>
              <a:rPr lang="en-US" dirty="0" smtClean="0"/>
              <a:t>, …</a:t>
            </a: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Abstraction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Each abstraction is represented as a class</a:t>
            </a:r>
          </a:p>
          <a:p>
            <a:r>
              <a:rPr lang="en-US" smtClean="0"/>
              <a:t>Each class has a carefully designed public interface that defines how the rest of the system interacts with it</a:t>
            </a:r>
          </a:p>
          <a:p>
            <a:r>
              <a:rPr lang="en-US" smtClean="0"/>
              <a:t>A client can invoke operations on an object without understanding how it works internally</a:t>
            </a:r>
          </a:p>
          <a:p>
            <a:r>
              <a:rPr lang="en-US" smtClean="0"/>
              <a:t>This is a powerful technique for reducing the cognitive burden of building complex systems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 smtClean="0"/>
              <a:t>A central part of abstraction is giving things names (or identifiers)</a:t>
            </a:r>
          </a:p>
          <a:p>
            <a:r>
              <a:rPr lang="en-US" smtClean="0"/>
              <a:t>Selecting good names for things is critical</a:t>
            </a:r>
          </a:p>
          <a:p>
            <a:r>
              <a:rPr lang="en-US" smtClean="0"/>
              <a:t>Class, method, and variable names should clearly convey their function or purpose</a:t>
            </a:r>
          </a:p>
          <a:p>
            <a:r>
              <a:rPr lang="en-US" smtClean="0"/>
              <a:t>Class and variable names are usually nouns</a:t>
            </a:r>
          </a:p>
          <a:p>
            <a:r>
              <a:rPr lang="en-US" smtClean="0"/>
              <a:t>Method names are usually verbs</a:t>
            </a:r>
          </a:p>
          <a:p>
            <a:pPr lvl="1"/>
            <a:r>
              <a:rPr lang="en-US" smtClean="0"/>
              <a:t>Exceptions</a:t>
            </a:r>
          </a:p>
          <a:p>
            <a:pPr lvl="2"/>
            <a:r>
              <a:rPr lang="en-US" smtClean="0"/>
              <a:t>Object properties (ID, Name, Parent, etc.)</a:t>
            </a:r>
          </a:p>
          <a:p>
            <a:pPr lvl="2"/>
            <a:r>
              <a:rPr lang="en-US" smtClean="0"/>
              <a:t>Event handlers (MouseMoved, UserLoggedIn)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Cohesion / Single Responsibility</a:t>
            </a:r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77200" cy="4114800"/>
          </a:xfrm>
        </p:spPr>
        <p:txBody>
          <a:bodyPr/>
          <a:lstStyle/>
          <a:p>
            <a:r>
              <a:rPr lang="en-US" dirty="0" smtClean="0"/>
              <a:t>Each a</a:t>
            </a:r>
            <a:r>
              <a:rPr lang="en-US" dirty="0" smtClean="0"/>
              <a:t>bstraction </a:t>
            </a:r>
            <a:r>
              <a:rPr lang="en-US" dirty="0" smtClean="0"/>
              <a:t>should </a:t>
            </a:r>
            <a:r>
              <a:rPr lang="en-US" dirty="0" smtClean="0"/>
              <a:t>have a single responsibility</a:t>
            </a:r>
            <a:endParaRPr lang="en-US" dirty="0" smtClean="0"/>
          </a:p>
          <a:p>
            <a:r>
              <a:rPr lang="en-US" dirty="0" smtClean="0"/>
              <a:t>Each class </a:t>
            </a:r>
            <a:r>
              <a:rPr lang="en-US" dirty="0" smtClean="0"/>
              <a:t>should represent </a:t>
            </a:r>
            <a:r>
              <a:rPr lang="en-US" dirty="0" smtClean="0"/>
              <a:t>one, well-defined concept</a:t>
            </a:r>
          </a:p>
          <a:p>
            <a:pPr lvl="1"/>
            <a:r>
              <a:rPr lang="en-US" dirty="0" smtClean="0"/>
              <a:t>All operations on a class are highly related to the class’ concept</a:t>
            </a:r>
          </a:p>
          <a:p>
            <a:r>
              <a:rPr lang="en-US" dirty="0" smtClean="0"/>
              <a:t>Each </a:t>
            </a:r>
            <a:r>
              <a:rPr lang="en-US" dirty="0" smtClean="0"/>
              <a:t>method </a:t>
            </a:r>
            <a:r>
              <a:rPr lang="en-US" dirty="0" smtClean="0"/>
              <a:t>should perform one</a:t>
            </a:r>
            <a:r>
              <a:rPr lang="en-US" dirty="0" smtClean="0"/>
              <a:t>, well-defined task</a:t>
            </a:r>
          </a:p>
          <a:p>
            <a:pPr lvl="1"/>
            <a:r>
              <a:rPr lang="en-US" dirty="0" smtClean="0"/>
              <a:t>Unrelated or loosely related tasks should be in different methods</a:t>
            </a:r>
          </a:p>
          <a:p>
            <a:r>
              <a:rPr lang="en-US" dirty="0" smtClean="0"/>
              <a:t>Cohesive </a:t>
            </a:r>
            <a:r>
              <a:rPr lang="en-US" dirty="0" smtClean="0"/>
              <a:t>classes and methods </a:t>
            </a:r>
            <a:r>
              <a:rPr lang="en-US" dirty="0" smtClean="0"/>
              <a:t>are easy to name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Abstracting All the Way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Some abstractions are simple enough to store directly using the language’s built-in data types</a:t>
            </a:r>
          </a:p>
          <a:p>
            <a:pPr lvl="1"/>
            <a:r>
              <a:rPr lang="en-US" sz="2000" dirty="0" smtClean="0"/>
              <a:t>Name =&gt; string</a:t>
            </a:r>
          </a:p>
          <a:p>
            <a:pPr lvl="1"/>
            <a:r>
              <a:rPr lang="en-US" sz="2000" dirty="0" smtClean="0"/>
              <a:t>Pay Grade =&gt; </a:t>
            </a:r>
            <a:r>
              <a:rPr lang="en-US" sz="2000" dirty="0" err="1" smtClean="0"/>
              <a:t>int</a:t>
            </a:r>
            <a:endParaRPr lang="en-US" sz="2000" dirty="0" smtClean="0"/>
          </a:p>
          <a:p>
            <a:pPr lvl="1"/>
            <a:r>
              <a:rPr lang="en-US" sz="2000" dirty="0" smtClean="0"/>
              <a:t>Credit </a:t>
            </a:r>
            <a:r>
              <a:rPr lang="en-US" sz="2000" smtClean="0"/>
              <a:t>Card =&gt; </a:t>
            </a:r>
            <a:r>
              <a:rPr lang="en-US" sz="2000" dirty="0" smtClean="0"/>
              <a:t>string</a:t>
            </a:r>
          </a:p>
          <a:p>
            <a:r>
              <a:rPr lang="en-US" sz="2400" dirty="0" smtClean="0"/>
              <a:t>Often it is best to create classes for such simple abstractions for the following reasons:</a:t>
            </a:r>
          </a:p>
          <a:p>
            <a:pPr lvl="1"/>
            <a:r>
              <a:rPr lang="en-US" sz="2000" dirty="0" smtClean="0"/>
              <a:t>Data validation</a:t>
            </a:r>
          </a:p>
          <a:p>
            <a:pPr lvl="1"/>
            <a:r>
              <a:rPr lang="en-US" sz="2000" dirty="0" smtClean="0"/>
              <a:t>Related operations</a:t>
            </a:r>
          </a:p>
          <a:p>
            <a:pPr lvl="1"/>
            <a:r>
              <a:rPr lang="en-US" sz="2000" dirty="0" smtClean="0"/>
              <a:t>Code readability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2494</TotalTime>
  <Words>884</Words>
  <Application>Microsoft Office PowerPoint</Application>
  <PresentationFormat>On-screen Show (4:3)</PresentationFormat>
  <Paragraphs>136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Blank Presentation</vt:lpstr>
      <vt:lpstr>Computer Science 240</vt:lpstr>
      <vt:lpstr>Goals of Software Design</vt:lpstr>
      <vt:lpstr>Design is inherently iterative</vt:lpstr>
      <vt:lpstr>Abstraction</vt:lpstr>
      <vt:lpstr>Abstraction</vt:lpstr>
      <vt:lpstr>Abstraction</vt:lpstr>
      <vt:lpstr>Naming</vt:lpstr>
      <vt:lpstr>Cohesion / Single Responsibility</vt:lpstr>
      <vt:lpstr>Abstracting All the Way</vt:lpstr>
      <vt:lpstr>Decomposition</vt:lpstr>
      <vt:lpstr>Decomposition</vt:lpstr>
      <vt:lpstr>Decomposition</vt:lpstr>
      <vt:lpstr>Algorithm &amp; Data Structure Selection</vt:lpstr>
      <vt:lpstr>Minimize Dependencies</vt:lpstr>
      <vt:lpstr>Minimize Dependencies</vt:lpstr>
      <vt:lpstr>Minimize Dependencies</vt:lpstr>
      <vt:lpstr>Separation of Interface and Implementation</vt:lpstr>
      <vt:lpstr>Information Hiding</vt:lpstr>
      <vt:lpstr>Information Hiding</vt:lpstr>
      <vt:lpstr>Code Duplication</vt:lpstr>
    </vt:vector>
  </TitlesOfParts>
  <Company>Brigham Young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428 Software Engineering Lecture 15 Requirements Elicitation Dr. Charles Knutson March 14, 2002</dc:title>
  <dc:creator>AccessPoint Labs</dc:creator>
  <cp:lastModifiedBy>rodham</cp:lastModifiedBy>
  <cp:revision>471</cp:revision>
  <dcterms:created xsi:type="dcterms:W3CDTF">2002-05-20T18:29:14Z</dcterms:created>
  <dcterms:modified xsi:type="dcterms:W3CDTF">2012-10-02T19:03:56Z</dcterms:modified>
</cp:coreProperties>
</file>