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306" r:id="rId4"/>
    <p:sldId id="260" r:id="rId5"/>
    <p:sldId id="289" r:id="rId6"/>
    <p:sldId id="261" r:id="rId7"/>
    <p:sldId id="262" r:id="rId8"/>
    <p:sldId id="263" r:id="rId9"/>
    <p:sldId id="265" r:id="rId10"/>
    <p:sldId id="266" r:id="rId11"/>
    <p:sldId id="270" r:id="rId12"/>
    <p:sldId id="301" r:id="rId13"/>
    <p:sldId id="288" r:id="rId14"/>
    <p:sldId id="293" r:id="rId15"/>
    <p:sldId id="294" r:id="rId16"/>
    <p:sldId id="295" r:id="rId17"/>
    <p:sldId id="302" r:id="rId18"/>
    <p:sldId id="296" r:id="rId19"/>
    <p:sldId id="304" r:id="rId20"/>
    <p:sldId id="297" r:id="rId21"/>
    <p:sldId id="298" r:id="rId22"/>
    <p:sldId id="300" r:id="rId23"/>
    <p:sldId id="299" r:id="rId24"/>
    <p:sldId id="307" r:id="rId25"/>
    <p:sldId id="272" r:id="rId26"/>
    <p:sldId id="273" r:id="rId27"/>
    <p:sldId id="274" r:id="rId28"/>
    <p:sldId id="283" r:id="rId29"/>
    <p:sldId id="284" r:id="rId30"/>
    <p:sldId id="285" r:id="rId31"/>
    <p:sldId id="286" r:id="rId32"/>
    <p:sldId id="305" r:id="rId33"/>
    <p:sldId id="287" r:id="rId34"/>
    <p:sldId id="30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FF"/>
    <a:srgbClr val="FF7C80"/>
    <a:srgbClr val="FFCCCC"/>
    <a:srgbClr val="99CCFF"/>
    <a:srgbClr val="FFCC00"/>
    <a:srgbClr val="CC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4717" autoAdjust="0"/>
  </p:normalViewPr>
  <p:slideViewPr>
    <p:cSldViewPr>
      <p:cViewPr varScale="1">
        <p:scale>
          <a:sx n="75" d="100"/>
          <a:sy n="75" d="100"/>
        </p:scale>
        <p:origin x="-16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0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69ECCEB6-0F4E-4F0E-96ED-819C6D525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6C85616-B068-4A33-90A4-8E1861521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0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3AF3CC-930A-4F01-8FAE-C1A8A0F21CBE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7BD9891-4C78-4D52-84B9-C34F3EB3F5B3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4E5A33F-815B-4E9B-8E4A-A945678A8BFB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DABAF55-63B0-4BCF-B4A1-4D374D31EDD1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04007F1-D370-48BC-85A0-D1460816265A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8BE1DA-2AA3-40EE-A2B3-815AFAAFB03B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FDDABEF-3D45-40D9-94E4-C1DFC6F80A11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F36CB56-314C-4E60-9CD8-6D5347A69ED4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263036F-D398-414B-9E56-EA82BABBE24E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E1A3273-5D9B-479A-A0E5-69B0223A3B2D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175DCEF-A302-45D7-8FDB-84F40CBE7B80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96D6F80-1AA3-434F-AD2D-899794BD3AFA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What is wrong with this method?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(1) The method has a bad name.  </a:t>
            </a:r>
            <a:r>
              <a:rPr lang="en-US" dirty="0" err="1" smtClean="0">
                <a:latin typeface="Times New Roman" charset="0"/>
              </a:rPr>
              <a:t>HandleStuff</a:t>
            </a:r>
            <a:r>
              <a:rPr lang="en-US" dirty="0" smtClean="0">
                <a:latin typeface="Times New Roman" charset="0"/>
              </a:rPr>
              <a:t> tells you nothing about what the method does.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(2) The method isn't documented.  It's not self-documenting, and it doesn't contain any comments.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(3) The method has bad layout.  Its physical organization on the page gives few hints about its logical structure.  Different styles are used in different parts of the method.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(4) The method's input variable, </a:t>
            </a:r>
            <a:r>
              <a:rPr lang="en-US" dirty="0" err="1" smtClean="0">
                <a:latin typeface="Times New Roman" charset="0"/>
              </a:rPr>
              <a:t>inputRec</a:t>
            </a:r>
            <a:r>
              <a:rPr lang="en-US" dirty="0" smtClean="0">
                <a:latin typeface="Times New Roman" charset="0"/>
              </a:rPr>
              <a:t>, is modified by the method.  If it's an input variable, its value should not be modified.  If its supposed to be modified, it shouldn't be named </a:t>
            </a:r>
            <a:r>
              <a:rPr lang="en-US" dirty="0" err="1" smtClean="0">
                <a:latin typeface="Times New Roman" charset="0"/>
              </a:rPr>
              <a:t>inputRec</a:t>
            </a:r>
            <a:r>
              <a:rPr lang="en-US" dirty="0" smtClean="0">
                <a:latin typeface="Times New Roman" charset="0"/>
              </a:rPr>
              <a:t>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(5) The method reads and writes global variables.  It reads from </a:t>
            </a:r>
            <a:r>
              <a:rPr lang="en-US" dirty="0" err="1" smtClean="0">
                <a:latin typeface="Times New Roman" charset="0"/>
              </a:rPr>
              <a:t>corpExpense</a:t>
            </a:r>
            <a:r>
              <a:rPr lang="en-US" dirty="0" smtClean="0">
                <a:latin typeface="Times New Roman" charset="0"/>
              </a:rPr>
              <a:t> and writes to profit.  It should communicate directly with other methods through parameters rather than through global variables.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(6) The method doesn't have a single purpose.  It initializes some variables, writes to a database, does some calculations - none of which seem to be related to each other.  A method should have a single, clearly-defined purpose.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(7) The method doesn't protect itself against bad data.  If </a:t>
            </a:r>
            <a:r>
              <a:rPr lang="en-US" dirty="0" err="1" smtClean="0">
                <a:latin typeface="Times New Roman" charset="0"/>
              </a:rPr>
              <a:t>crntQtr</a:t>
            </a:r>
            <a:r>
              <a:rPr lang="en-US" dirty="0" smtClean="0">
                <a:latin typeface="Times New Roman" charset="0"/>
              </a:rPr>
              <a:t> is 0, we get a divide-by-zero.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(8) The method uses several magic numbers.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(9) The method uses only two fields of the </a:t>
            </a:r>
            <a:r>
              <a:rPr lang="en-US" dirty="0" err="1" smtClean="0">
                <a:latin typeface="Times New Roman" charset="0"/>
              </a:rPr>
              <a:t>inputRec</a:t>
            </a:r>
            <a:r>
              <a:rPr lang="en-US" dirty="0" smtClean="0">
                <a:latin typeface="Times New Roman" charset="0"/>
              </a:rPr>
              <a:t> parameter which is of type CORP_DATA.  If only two fields are used, the specific fields rather than the whole structure should be passed in.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(10) Some of the method's parameters are unused (</a:t>
            </a:r>
            <a:r>
              <a:rPr lang="en-US" dirty="0" err="1" smtClean="0">
                <a:latin typeface="Times New Roman" charset="0"/>
              </a:rPr>
              <a:t>screenX</a:t>
            </a:r>
            <a:r>
              <a:rPr lang="en-US" dirty="0" smtClean="0">
                <a:latin typeface="Times New Roman" charset="0"/>
              </a:rPr>
              <a:t> and </a:t>
            </a:r>
            <a:r>
              <a:rPr lang="en-US" dirty="0" err="1" smtClean="0">
                <a:latin typeface="Times New Roman" charset="0"/>
              </a:rPr>
              <a:t>screenY</a:t>
            </a:r>
            <a:r>
              <a:rPr lang="en-US" dirty="0" smtClean="0">
                <a:latin typeface="Times New Roman" charset="0"/>
              </a:rPr>
              <a:t>).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(11) One of the method's parameters is mislabeled.  </a:t>
            </a:r>
            <a:r>
              <a:rPr lang="en-US" dirty="0" err="1" smtClean="0">
                <a:latin typeface="Times New Roman" charset="0"/>
              </a:rPr>
              <a:t>prevColor</a:t>
            </a:r>
            <a:r>
              <a:rPr lang="en-US" dirty="0" smtClean="0">
                <a:latin typeface="Times New Roman" charset="0"/>
              </a:rPr>
              <a:t> is passed as a non-</a:t>
            </a:r>
            <a:r>
              <a:rPr lang="en-US" dirty="0" err="1" smtClean="0">
                <a:latin typeface="Times New Roman" charset="0"/>
              </a:rPr>
              <a:t>const</a:t>
            </a:r>
            <a:r>
              <a:rPr lang="en-US" dirty="0" smtClean="0">
                <a:latin typeface="Times New Roman" charset="0"/>
              </a:rPr>
              <a:t> reference even though the method doesn't change its value.  It should either be passed by value or by </a:t>
            </a:r>
            <a:r>
              <a:rPr lang="en-US" dirty="0" err="1" smtClean="0">
                <a:latin typeface="Times New Roman" charset="0"/>
              </a:rPr>
              <a:t>const</a:t>
            </a:r>
            <a:r>
              <a:rPr lang="en-US" dirty="0" smtClean="0">
                <a:latin typeface="Times New Roman" charset="0"/>
              </a:rPr>
              <a:t> reference.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(12) The method has too many parameters.  The upper limit for an understandable number of parameters is about 7.  This method has 11.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(13) The method's parameters are poorly ordered and are not documented.  Parameters should be ordered as follows: in, in-out, out.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4DAA94A-81BA-4B9E-ADD9-F077CC654879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BA90F65-301E-4139-9A5D-38E4EAEF0043}" type="slidenum">
              <a:rPr lang="en-US" sz="1200" smtClean="0"/>
              <a:pPr eaLnBrk="1" hangingPunct="1"/>
              <a:t>21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D371360-F173-4289-ADDB-7BB1E1DDA230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97DEC7-FFA0-40D6-8A59-A5EE4C3AA644}" type="slidenum">
              <a:rPr lang="en-US" sz="1200" smtClean="0"/>
              <a:pPr eaLnBrk="1" hangingPunct="1"/>
              <a:t>23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A8C501E-87B4-4312-9ACB-F9523C0A7D01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889CD3E-468F-4FD3-8C40-03300257F58B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4164C6C-36E6-4DCD-B1CD-DEB4D22FDC8A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6C9D72D-5C4B-4F96-9DD9-80B1AD96F679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E53037C-AAF1-4E33-B00B-CB34E2F2DC29}" type="slidenum">
              <a:rPr lang="en-US" sz="1200" smtClean="0"/>
              <a:pPr eaLnBrk="1" hangingPunct="1"/>
              <a:t>28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CAFD287-BCC8-4652-B353-3717FECBDB17}" type="slidenum">
              <a:rPr lang="en-US" sz="1200" smtClean="0"/>
              <a:pPr eaLnBrk="1" hangingPunct="1"/>
              <a:t>29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140B1BF-1AAC-47BE-827D-DBCD4F7ACC45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0EC33C7-5ED6-412C-868B-8C9AC65D921B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30EBFAE-257E-4587-B664-602A64B1EF69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3D0238B-B90B-4476-A7D6-168FB631E20A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C5B9D82-C1E6-4E7C-8874-83DAA5694F8B}" type="slidenum">
              <a:rPr lang="en-US" sz="1200" smtClean="0"/>
              <a:pPr eaLnBrk="1" hangingPunct="1"/>
              <a:t>33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BB0B479-A2E1-41A0-A67E-5F2035069BBF}" type="slidenum">
              <a:rPr lang="en-US" sz="1200" smtClean="0"/>
              <a:pPr eaLnBrk="1" hangingPunct="1"/>
              <a:t>34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7C47C64-605B-4D33-BC45-2EC22A34FC3F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E497708-0A0F-456C-A21C-A809B87EEBE7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E930D5C-9C20-4CD8-9947-A1E9DEBCC97E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8A2B5E7-10F3-4852-8C40-A06845E61FEB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F2291C6-336E-414A-98C6-6951F17BAB33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D5BD722-6C53-4105-A2DC-0A9462FAEF31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B6D68-D4A9-412A-8105-DBDFF8159A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F0A90-5324-4C76-AEDA-481A24F408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4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BBB8-FE51-4CD9-BAAE-7DF82B2165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6378F-E0AD-475D-A38D-B1164EEBB1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4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2F4CF-C65D-4056-8A62-4135E5EF6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D91BB-855C-435B-8BAF-D61523B58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8845D-EDAB-4532-ADCD-B10BF5A31B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8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D5CCB-6A24-44FB-A846-A28D3A0DF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9F4E8-866D-47F5-BC9A-F8EFF18C0B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0BA66-75FD-426A-819A-FCC06868B7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5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707F1-BC6F-4D8A-879D-8359FFECCB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1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A883A1-CF1E-4BB2-8EC9-F239C143A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5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JobScheduler/Schedule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JobScheduler/Schedule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keFileParser/MakeFileParser.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Software Implementation 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Writing </a:t>
            </a:r>
            <a:r>
              <a:rPr lang="en-US" dirty="0" smtClean="0"/>
              <a:t>Quality </a:t>
            </a:r>
            <a:r>
              <a:rPr lang="en-US" dirty="0" smtClean="0"/>
              <a:t>Code)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Good </a:t>
            </a:r>
            <a:r>
              <a:rPr lang="en-US" dirty="0"/>
              <a:t>M</a:t>
            </a:r>
            <a:r>
              <a:rPr lang="en-US" dirty="0" smtClean="0"/>
              <a:t>ethod Names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Avoid meaningless verbs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HandleCalculation</a:t>
            </a:r>
            <a:r>
              <a:rPr lang="en-US" sz="2000" dirty="0" smtClean="0"/>
              <a:t>, </a:t>
            </a:r>
            <a:r>
              <a:rPr lang="en-US" sz="2000" dirty="0" err="1" smtClean="0"/>
              <a:t>PerformServices</a:t>
            </a:r>
            <a:r>
              <a:rPr lang="en-US" sz="2000" dirty="0" smtClean="0"/>
              <a:t>, </a:t>
            </a:r>
            <a:r>
              <a:rPr lang="en-US" sz="2000" dirty="0" err="1" smtClean="0"/>
              <a:t>DealWithInput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Methods that are not cohesive are often difficult to name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Make </a:t>
            </a:r>
            <a:r>
              <a:rPr lang="en-US" sz="2800" dirty="0" smtClean="0"/>
              <a:t>method names long enough to be easily </a:t>
            </a:r>
            <a:r>
              <a:rPr lang="en-US" sz="2800" dirty="0" smtClean="0"/>
              <a:t>understood (don’t </a:t>
            </a:r>
            <a:r>
              <a:rPr lang="en-US" sz="2800" dirty="0" smtClean="0"/>
              <a:t>abbreviate too much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Establish conventions for naming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Boolean functions - </a:t>
            </a:r>
            <a:r>
              <a:rPr lang="en-US" sz="2000" dirty="0" err="1" smtClean="0"/>
              <a:t>IsReady</a:t>
            </a:r>
            <a:r>
              <a:rPr lang="en-US" sz="2000" dirty="0" smtClean="0"/>
              <a:t>, </a:t>
            </a:r>
            <a:r>
              <a:rPr lang="en-US" sz="2000" dirty="0" err="1" smtClean="0"/>
              <a:t>IsLeapYear</a:t>
            </a:r>
            <a:r>
              <a:rPr lang="en-US" sz="2000" dirty="0" smtClean="0"/>
              <a:t>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Initialization - Initialize/Finalize, Setup/Cleanup,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Getters/setters - </a:t>
            </a:r>
            <a:r>
              <a:rPr lang="en-US" sz="2000" dirty="0" err="1" smtClean="0"/>
              <a:t>GetName</a:t>
            </a:r>
            <a:r>
              <a:rPr lang="en-US" sz="2000" dirty="0" smtClean="0"/>
              <a:t>, </a:t>
            </a:r>
            <a:r>
              <a:rPr lang="en-US" sz="2000" dirty="0" err="1" smtClean="0"/>
              <a:t>SetName</a:t>
            </a:r>
            <a:r>
              <a:rPr lang="en-US" sz="2000" dirty="0" smtClean="0"/>
              <a:t>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Add/Remove, Insert/Delete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Parameters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038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 all of the parameters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more parameters a method has, the harder it is to </a:t>
            </a:r>
            <a:r>
              <a:rPr lang="en-US" dirty="0" smtClean="0"/>
              <a:t>understand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fewer parameters the better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One rule-of-thumb </a:t>
            </a:r>
            <a:r>
              <a:rPr lang="en-US" dirty="0" smtClean="0"/>
              <a:t>is that you should limit parameters to no more than 7, and that many should be rare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Order parameters as follows: in, in-out, out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Guidelines for initializing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077200" cy="46482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Improper data initialization is one of the most fertile sources of error in computer programming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Initialize variables when they're declared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Declare variables close to where they're used</a:t>
            </a:r>
          </a:p>
          <a:p>
            <a:pPr lvl="1" eaLnBrk="1" hangingPunct="1"/>
            <a:r>
              <a:rPr lang="en-US" dirty="0" smtClean="0"/>
              <a:t>Variables don't have to be declared at the top of the method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Check for the need to reinitialize a variable</a:t>
            </a:r>
          </a:p>
          <a:p>
            <a:pPr lvl="1" eaLnBrk="1" hangingPunct="1"/>
            <a:r>
              <a:rPr lang="en-US" dirty="0" smtClean="0"/>
              <a:t>Counters, accumulators, etc.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Compiler warnings can help find un-initialized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Code Layout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9623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physical layout of the code strongly affects </a:t>
            </a:r>
            <a:r>
              <a:rPr lang="en-US" dirty="0" smtClean="0"/>
              <a:t>readability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Imagine a program with no newlines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Imagine a program with no indentation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Good </a:t>
            </a:r>
            <a:r>
              <a:rPr lang="en-US" dirty="0" smtClean="0"/>
              <a:t>layout makes the logical structure of a program clear to the reader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Good </a:t>
            </a:r>
            <a:r>
              <a:rPr lang="en-US" dirty="0" smtClean="0"/>
              <a:t>layout helps avoid introducing bugs when the code is modified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Pick </a:t>
            </a:r>
            <a:r>
              <a:rPr lang="en-US" dirty="0" smtClean="0"/>
              <a:t>a style that you like, and consistently use it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Whitespace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Use whitespace to enhance readability</a:t>
            </a:r>
          </a:p>
          <a:p>
            <a:pPr lvl="1" eaLnBrk="1" hangingPunct="1"/>
            <a:r>
              <a:rPr lang="en-US" sz="2000" dirty="0" smtClean="0"/>
              <a:t>Spaces, tabs, line breaks, blank lines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Organize </a:t>
            </a:r>
            <a:r>
              <a:rPr lang="en-US" dirty="0" smtClean="0"/>
              <a:t>methods into "paragraphs"</a:t>
            </a:r>
          </a:p>
          <a:p>
            <a:pPr lvl="1" eaLnBrk="1" hangingPunct="1"/>
            <a:r>
              <a:rPr lang="en-US" sz="2000" dirty="0" smtClean="0"/>
              <a:t>Paragraph = a group of closely related statements</a:t>
            </a:r>
          </a:p>
          <a:p>
            <a:pPr lvl="1" eaLnBrk="1" hangingPunct="1"/>
            <a:r>
              <a:rPr lang="en-US" sz="2000" dirty="0" smtClean="0"/>
              <a:t>Separate paragraphs with one or more blank lines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Indentation</a:t>
            </a:r>
            <a:endParaRPr lang="en-US" dirty="0" smtClean="0"/>
          </a:p>
          <a:p>
            <a:pPr lvl="1" eaLnBrk="1" hangingPunct="1"/>
            <a:r>
              <a:rPr lang="en-US" sz="2000" dirty="0" smtClean="0"/>
              <a:t>Use indentation to show the logical structure (i.e., nesting)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Align </a:t>
            </a:r>
            <a:r>
              <a:rPr lang="en-US" dirty="0" smtClean="0"/>
              <a:t>elements that belong </a:t>
            </a:r>
            <a:r>
              <a:rPr lang="en-US" dirty="0" smtClean="0"/>
              <a:t>together (?)</a:t>
            </a:r>
            <a:endParaRPr lang="en-US" dirty="0" smtClean="0"/>
          </a:p>
          <a:p>
            <a:pPr lvl="1" eaLnBrk="1" hangingPunct="1"/>
            <a:r>
              <a:rPr lang="en-US" sz="2000" dirty="0" smtClean="0"/>
              <a:t>Sequence of variable declarations (align names)</a:t>
            </a:r>
          </a:p>
          <a:p>
            <a:pPr lvl="1" eaLnBrk="1" hangingPunct="1"/>
            <a:r>
              <a:rPr lang="en-US" sz="2000" dirty="0" smtClean="0"/>
              <a:t>Sequence of assignments (align ='s)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Expressions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772400" cy="281622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Arithmetic and logic expressions can be hard to understand</a:t>
            </a:r>
          </a:p>
          <a:p>
            <a:pPr eaLnBrk="1" hangingPunct="1"/>
            <a:r>
              <a:rPr lang="en-US" dirty="0" smtClean="0"/>
              <a:t>Over-parenthesize </a:t>
            </a:r>
            <a:r>
              <a:rPr lang="en-US" dirty="0" smtClean="0"/>
              <a:t>arithmetic expressions</a:t>
            </a:r>
          </a:p>
          <a:p>
            <a:pPr lvl="1" eaLnBrk="1" hangingPunct="1"/>
            <a:r>
              <a:rPr lang="en-US" sz="2000" dirty="0" smtClean="0"/>
              <a:t>Enhance readability</a:t>
            </a:r>
          </a:p>
          <a:p>
            <a:pPr lvl="1" eaLnBrk="1" hangingPunct="1"/>
            <a:r>
              <a:rPr lang="en-US" sz="2000" dirty="0" smtClean="0"/>
              <a:t>Make clear the order of operator evaluation</a:t>
            </a:r>
          </a:p>
          <a:p>
            <a:pPr eaLnBrk="1" hangingPunct="1"/>
            <a:r>
              <a:rPr lang="en-US" dirty="0" smtClean="0"/>
              <a:t>Insert </a:t>
            </a:r>
            <a:r>
              <a:rPr lang="en-US" dirty="0" smtClean="0"/>
              <a:t>extra spaces between operands, operators, and parentheses to enhance readability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003300" y="5026025"/>
            <a:ext cx="61737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while (((startPath + pos) &lt;= length(pathName)) &amp;&amp;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     pathName[startPath + pos] != ';') {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…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90600" y="3883025"/>
            <a:ext cx="52453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600" dirty="0">
                <a:latin typeface="Courier New" pitchFamily="49" charset="0"/>
              </a:rPr>
              <a:t>while 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startPath+pos</a:t>
            </a:r>
            <a:r>
              <a:rPr lang="en-US" sz="1600" dirty="0" smtClean="0">
                <a:latin typeface="Courier New" pitchFamily="49" charset="0"/>
              </a:rPr>
              <a:t>&lt;=</a:t>
            </a:r>
            <a:r>
              <a:rPr lang="en-US" sz="1600" dirty="0">
                <a:latin typeface="Courier New" pitchFamily="49" charset="0"/>
              </a:rPr>
              <a:t>length(</a:t>
            </a:r>
            <a:r>
              <a:rPr lang="en-US" sz="1600" dirty="0" err="1">
                <a:latin typeface="Courier New" pitchFamily="49" charset="0"/>
              </a:rPr>
              <a:t>pathName</a:t>
            </a:r>
            <a:r>
              <a:rPr lang="en-US" sz="1600" dirty="0" smtClean="0">
                <a:latin typeface="Courier New" pitchFamily="49" charset="0"/>
              </a:rPr>
              <a:t>)&amp;&amp;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pathName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startPath+pos</a:t>
            </a:r>
            <a:r>
              <a:rPr lang="en-US" sz="1600" dirty="0">
                <a:latin typeface="Courier New" pitchFamily="49" charset="0"/>
              </a:rPr>
              <a:t>]!=';') {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   …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Expressions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255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Put separate conditions on separate lines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2266950"/>
            <a:ext cx="71516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If (('0' &lt;= inChar &amp;&amp; inChar &lt;= '9') || ('a' &lt;= inChar &amp;&amp;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inChar &lt;= 'z') || ('A' &lt;= inChar &amp;&amp; inChar &lt;= 'Z')) {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…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33400" y="3714750"/>
            <a:ext cx="50736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If (('0' &lt;= inChar &amp;&amp; inChar &lt;= '9') ||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 ('a' &lt;= inChar &amp;&amp; inChar &lt;= 'z') ||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 ('A' &lt;= inChar &amp;&amp; inChar &lt;= 'Z')) {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…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Expressions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2550"/>
            <a:ext cx="7772400" cy="838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Put expressions, or pieces of them, in well-named </a:t>
            </a:r>
            <a:r>
              <a:rPr lang="en-US" dirty="0" err="1" smtClean="0"/>
              <a:t>submethods</a:t>
            </a:r>
            <a:endParaRPr lang="en-US" dirty="0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74625" y="2266950"/>
            <a:ext cx="87407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If (IsDigit(inChar) || IsLowerAlpha(inChar) || IsUpperAlpha(inChar)) {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…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4625" y="3670300"/>
            <a:ext cx="81311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If (IsAlphaNumeric(inChar)) {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…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}</a:t>
            </a:r>
          </a:p>
          <a:p>
            <a:pPr eaLnBrk="1" hangingPunct="1"/>
            <a:endParaRPr lang="en-US" sz="1600">
              <a:latin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</a:rPr>
              <a:t>Bool IsAlphaNumeric(char c) {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return (IsDigit(c) || IsLowerAlpha(c) || IsUpperAlpha(c));</a:t>
            </a:r>
            <a:r>
              <a:rPr lang="en-US"/>
              <a:t> </a:t>
            </a:r>
            <a:endParaRPr lang="en-US" sz="1600">
              <a:latin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8812" y="30480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Or, even better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Placing curly </a:t>
            </a:r>
            <a:br>
              <a:rPr lang="en-US" sz="4000" smtClean="0"/>
            </a:br>
            <a:r>
              <a:rPr lang="en-US" sz="4000" smtClean="0"/>
              <a:t>braces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33400" y="511175"/>
            <a:ext cx="5064125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=0;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 MAX; ++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    values[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 = 0;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}</a:t>
            </a:r>
          </a:p>
          <a:p>
            <a:pPr eaLnBrk="1" hangingPunct="1"/>
            <a:endParaRPr lang="en-US" sz="2200" dirty="0">
              <a:latin typeface="Courier New" pitchFamily="49" charset="0"/>
            </a:endParaRP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=0;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 MAX; ++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    values[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 = 0;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}</a:t>
            </a:r>
          </a:p>
          <a:p>
            <a:pPr eaLnBrk="1" hangingPunct="1"/>
            <a:endParaRPr lang="en-US" sz="2200" dirty="0">
              <a:latin typeface="Courier New" pitchFamily="49" charset="0"/>
            </a:endParaRP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=0;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 MAX; ++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{   values[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 = 0;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}</a:t>
            </a:r>
          </a:p>
          <a:p>
            <a:pPr eaLnBrk="1" hangingPunct="1"/>
            <a:endParaRPr lang="en-US" sz="2200" dirty="0">
              <a:latin typeface="Courier New" pitchFamily="49" charset="0"/>
            </a:endParaRP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=0;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 MAX; ++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    {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    values[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 = 0;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    }</a:t>
            </a:r>
          </a:p>
          <a:p>
            <a:pPr eaLnBrk="1" hangingPunct="1"/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Placing curly braces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0263" y="2339975"/>
            <a:ext cx="51133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for (int i=0; i &lt; MAX; ++i)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values[i] = 0;</a:t>
            </a:r>
          </a:p>
          <a:p>
            <a:pPr eaLnBrk="1" hangingPunct="1"/>
            <a:endParaRPr lang="en-US">
              <a:latin typeface="Courier New" pitchFamily="49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" y="1600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What about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282575"/>
            <a:ext cx="848042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sz="1400">
              <a:latin typeface="Courier New" pitchFamily="49" charset="0"/>
            </a:endParaRPr>
          </a:p>
          <a:p>
            <a:pPr eaLnBrk="1" hangingPunct="1"/>
            <a:r>
              <a:rPr lang="en-US" sz="1400">
                <a:latin typeface="Courier New" pitchFamily="49" charset="0"/>
              </a:rPr>
              <a:t>void HandleStuff( CORP_DATA &amp; inputRec, int crntQtr,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EMP_DATA empRec, float &amp; estimRevenue, float ytdRevenue,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int screenX, int screenY, COLOR_TYPE &amp; newColor,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COLOR_TYPE &amp; prevColor, STATUS_TYPE &amp; status,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int expenseType )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for ( int i = 1; i &lt;= 100; ++i ) {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inputRec.revenue[ i ] = 0;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inputRec.expense[ i ] = corpExpense[ crntQtr, i ];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UpdateCorpDatabase( EmpRec );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estimRevenue = ytdRevenue * 4.0 / (float)crntQtr 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newColor = prevColor;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status = Success;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if ( expenseType == 1 ) {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                      for ( int i = 1; i &lt;= 12; ++i )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                      profit[ i ] = revenue[ i ] - expense.type1[ i ];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                      }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else if ( expenseType == 2 )  {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                            profit[ i ] = revenue[ i ] - expense.type2[ i ];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                            }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else if ( expenseType == 3 )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profit[ i ] = revenue[ i ] - expense.type3[ i ];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sz="1400">
                <a:latin typeface="Courier New" pitchFamily="49" charset="0"/>
              </a:rPr>
              <a:t>}</a:t>
            </a:r>
          </a:p>
          <a:p>
            <a:pPr eaLnBrk="1" hangingPunct="1"/>
            <a:endParaRPr lang="en-US" sz="1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</a:t>
            </a:r>
            <a:r>
              <a:rPr lang="en-US" dirty="0" smtClean="0"/>
              <a:t>ethod parameters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7620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Use spaces to make method parameters readable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2624138"/>
            <a:ext cx="795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49" charset="0"/>
              </a:rPr>
              <a:t>webCrawler-&gt;Crawl(rootURL,outputDir,stopWordsFile);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33400" y="3321050"/>
            <a:ext cx="856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49" charset="0"/>
              </a:rPr>
              <a:t>webCrawler-&gt;Crawl( rootURL, outputDir, stopWordsFile );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33400" y="4006850"/>
            <a:ext cx="826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49" charset="0"/>
              </a:rPr>
              <a:t>webCrawler-&gt;Crawl(rootURL, outputDir, stopWordsFile);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statement per line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1447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Declare each variable on a separate line</a:t>
            </a:r>
          </a:p>
          <a:p>
            <a:pPr lvl="1" eaLnBrk="1" hangingPunct="1"/>
            <a:r>
              <a:rPr lang="en-US" smtClean="0"/>
              <a:t>More robust under modification</a:t>
            </a:r>
          </a:p>
          <a:p>
            <a:pPr lvl="1" eaLnBrk="1" hangingPunct="1"/>
            <a:r>
              <a:rPr lang="en-US" smtClean="0"/>
              <a:t>Easier to understand</a:t>
            </a:r>
          </a:p>
          <a:p>
            <a:pPr lvl="1" eaLnBrk="1" hangingPunct="1"/>
            <a:endParaRPr lang="en-US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49" charset="0"/>
              </a:rPr>
              <a:t>int * p, q;  // oops!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343400" y="3048000"/>
            <a:ext cx="323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49" charset="0"/>
              </a:rPr>
              <a:t>int * p;  // correct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int * q;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1263650" y="4605338"/>
            <a:ext cx="216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49" charset="0"/>
              </a:rPr>
              <a:t>x = 0; y = 0;</a:t>
            </a: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4387850" y="4572000"/>
            <a:ext cx="1098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49" charset="0"/>
              </a:rPr>
              <a:t>x = 0;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y = 0;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685800" y="38862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Don't put multiple statements on the same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Deep nesting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Excessive nesting of statements is one of the chief culprits of confusing code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You should avoid nesting more than three or four levels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Creating additional </a:t>
            </a:r>
            <a:r>
              <a:rPr lang="en-US" dirty="0" smtClean="0"/>
              <a:t>sub-methods </a:t>
            </a:r>
            <a:r>
              <a:rPr lang="en-US" dirty="0" smtClean="0"/>
              <a:t>is the best way to remove deep nesting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Wrapping long lines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1148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mtClean="0"/>
              <a:t>When should you wrap long lines?</a:t>
            </a:r>
          </a:p>
          <a:p>
            <a:pPr lvl="1" eaLnBrk="1" hangingPunct="1"/>
            <a:r>
              <a:rPr lang="en-US" sz="2000" smtClean="0"/>
              <a:t>When they won't fit on the screen?</a:t>
            </a:r>
          </a:p>
          <a:p>
            <a:pPr lvl="1" eaLnBrk="1" hangingPunct="1"/>
            <a:r>
              <a:rPr lang="en-US" sz="2000" smtClean="0"/>
              <a:t>Whose screen?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Wrapping between 80 and 100 characters is common</a:t>
            </a:r>
          </a:p>
          <a:p>
            <a:pPr lvl="1" eaLnBrk="1" hangingPunct="1"/>
            <a:r>
              <a:rPr lang="en-US" sz="2000" smtClean="0"/>
              <a:t>Lines longer than that are hard to read</a:t>
            </a:r>
          </a:p>
          <a:p>
            <a:pPr lvl="1" eaLnBrk="1" hangingPunct="1"/>
            <a:r>
              <a:rPr lang="en-US" sz="2000" smtClean="0"/>
              <a:t>It discourages deep nesting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Align continuation lines in a way that maximizes readability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Wrapping long lines</a:t>
            </a: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381000" y="1371600"/>
            <a:ext cx="83312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private boolean isNthDayOfWeekInMonth(Calendar date, int n, 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             int dayOfWeek, int month) {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target = AddDependenciesToTarget(dependencyGraph, targetName, 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        dependencyList);</a:t>
            </a: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DailySchedule newDailySchedule = 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  new DailySchedule(getNextSchedulableDay(today));</a:t>
            </a: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return (date.get(Calendar.DAY_OF_WEEK) == dayOfWeek &amp;&amp;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      date.get(Calendar.MONTH) == month &amp;&amp;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      date.get(Calendar.DAY_OF_WEEK_IN_MONTH) == n);</a:t>
            </a: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Pseudo-Code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010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When writing an algorithmically complex method, write an outline of the method before starting to code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Use English-like statements to describe the steps in the algorithm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Avoid syntactic elements from the target programming language</a:t>
            </a:r>
          </a:p>
          <a:p>
            <a:pPr lvl="1" eaLnBrk="1" hangingPunct="1"/>
            <a:r>
              <a:rPr lang="en-US" sz="2000" dirty="0" smtClean="0"/>
              <a:t>Design at a higher level than the code itself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000" dirty="0" smtClean="0"/>
              <a:t>Write pseudo-code at the level of intent</a:t>
            </a:r>
          </a:p>
          <a:p>
            <a:pPr lvl="1" eaLnBrk="1" hangingPunct="1"/>
            <a:r>
              <a:rPr lang="en-US" sz="2000" i="1" dirty="0" smtClean="0"/>
              <a:t>What</a:t>
            </a:r>
            <a:r>
              <a:rPr lang="en-US" sz="2000" dirty="0" smtClean="0"/>
              <a:t> more than </a:t>
            </a:r>
            <a:r>
              <a:rPr lang="en-US" sz="2000" i="1" dirty="0" smtClean="0"/>
              <a:t>how</a:t>
            </a:r>
            <a:r>
              <a:rPr lang="en-US" sz="2000" dirty="0" smtClean="0"/>
              <a:t>  (the code will show how)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000" dirty="0" smtClean="0"/>
              <a:t>Write pseudo-code at a low enough level that generating code from it is straightforward</a:t>
            </a:r>
          </a:p>
          <a:p>
            <a:pPr lvl="1" eaLnBrk="1" hangingPunct="1"/>
            <a:r>
              <a:rPr lang="en-US" sz="2000" dirty="0" smtClean="0"/>
              <a:t>If pseudo-code is too high-level, it will gloss over important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bad pseudo-code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43000" y="1676400"/>
            <a:ext cx="6899275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increment resource number by 1</a:t>
            </a:r>
          </a:p>
          <a:p>
            <a:r>
              <a:rPr lang="en-US" sz="2000">
                <a:latin typeface="Courier New" pitchFamily="49" charset="0"/>
              </a:rPr>
              <a:t>allocate a dlg struct using malloc</a:t>
            </a:r>
          </a:p>
          <a:p>
            <a:r>
              <a:rPr lang="en-US" sz="2000">
                <a:latin typeface="Courier New" pitchFamily="49" charset="0"/>
              </a:rPr>
              <a:t>if malloc() returns NULL then return 1</a:t>
            </a:r>
          </a:p>
          <a:p>
            <a:r>
              <a:rPr lang="en-US" sz="2000">
                <a:latin typeface="Courier New" pitchFamily="49" charset="0"/>
              </a:rPr>
              <a:t>invoke OSrsrc_init to initialize a resource </a:t>
            </a:r>
          </a:p>
          <a:p>
            <a:r>
              <a:rPr lang="en-US" sz="2000">
                <a:latin typeface="Courier New" pitchFamily="49" charset="0"/>
              </a:rPr>
              <a:t>	for the operating system</a:t>
            </a:r>
          </a:p>
          <a:p>
            <a:r>
              <a:rPr lang="en-US" sz="2000">
                <a:latin typeface="Courier New" pitchFamily="49" charset="0"/>
              </a:rPr>
              <a:t>*hRsrcPtr = resource number</a:t>
            </a:r>
          </a:p>
          <a:p>
            <a:r>
              <a:rPr lang="en-US" sz="2000">
                <a:latin typeface="Courier New" pitchFamily="49" charset="0"/>
              </a:rPr>
              <a:t>return 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143000" y="41910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</a:rPr>
              <a:t>Intent is hard to understand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</a:rPr>
              <a:t>Focuses on implementation rather than intent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</a:rPr>
              <a:t>Includes too many coding details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</a:rPr>
              <a:t>Might as well just write the code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of good pseudo-code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7508875" cy="375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Keep track of current number of resources in use</a:t>
            </a:r>
          </a:p>
          <a:p>
            <a:r>
              <a:rPr lang="en-US" sz="2000">
                <a:latin typeface="Courier New" pitchFamily="49" charset="0"/>
              </a:rPr>
              <a:t>If another resource is available</a:t>
            </a:r>
          </a:p>
          <a:p>
            <a:r>
              <a:rPr lang="en-US" sz="2000">
                <a:latin typeface="Courier New" pitchFamily="49" charset="0"/>
              </a:rPr>
              <a:t>   Allocate a dialog box structure</a:t>
            </a:r>
          </a:p>
          <a:p>
            <a:r>
              <a:rPr lang="en-US" sz="2000">
                <a:latin typeface="Courier New" pitchFamily="49" charset="0"/>
              </a:rPr>
              <a:t>   If a dialog box structure could be allocated</a:t>
            </a:r>
          </a:p>
          <a:p>
            <a:r>
              <a:rPr lang="en-US" sz="2000">
                <a:latin typeface="Courier New" pitchFamily="49" charset="0"/>
              </a:rPr>
              <a:t>      Note that one more resource is in use</a:t>
            </a:r>
          </a:p>
          <a:p>
            <a:r>
              <a:rPr lang="en-US" sz="2000">
                <a:latin typeface="Courier New" pitchFamily="49" charset="0"/>
              </a:rPr>
              <a:t>      Initialize the resource</a:t>
            </a:r>
          </a:p>
          <a:p>
            <a:r>
              <a:rPr lang="en-US" sz="2000">
                <a:latin typeface="Courier New" pitchFamily="49" charset="0"/>
              </a:rPr>
              <a:t>      Store the resource number at the location</a:t>
            </a:r>
          </a:p>
          <a:p>
            <a:r>
              <a:rPr lang="en-US" sz="2000">
                <a:latin typeface="Courier New" pitchFamily="49" charset="0"/>
              </a:rPr>
              <a:t>         provided by the caller</a:t>
            </a:r>
          </a:p>
          <a:p>
            <a:r>
              <a:rPr lang="en-US" sz="2000">
                <a:latin typeface="Courier New" pitchFamily="49" charset="0"/>
              </a:rPr>
              <a:t>   EndIf</a:t>
            </a:r>
          </a:p>
          <a:p>
            <a:r>
              <a:rPr lang="en-US" sz="2000">
                <a:latin typeface="Courier New" pitchFamily="49" charset="0"/>
              </a:rPr>
              <a:t>EndIf</a:t>
            </a:r>
          </a:p>
          <a:p>
            <a:r>
              <a:rPr lang="en-US" sz="2000">
                <a:latin typeface="Courier New" pitchFamily="49" charset="0"/>
              </a:rPr>
              <a:t>Return TRUE if a new resource was created</a:t>
            </a:r>
          </a:p>
          <a:p>
            <a:r>
              <a:rPr lang="en-US" sz="2000">
                <a:latin typeface="Courier New" pitchFamily="49" charset="0"/>
              </a:rPr>
              <a:t>else return FALSE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143000" y="48768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</a:rPr>
              <a:t>Written entirely in English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</a:rPr>
              <a:t>Not programming language specific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</a:rPr>
              <a:t>Written at level of intent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</a:rPr>
              <a:t>Low-level enough to write code from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Choose Good Variable Names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Too Long</a:t>
            </a:r>
          </a:p>
          <a:p>
            <a:pPr lvl="1" eaLnBrk="1" hangingPunct="1"/>
            <a:r>
              <a:rPr lang="en-US" dirty="0" err="1" smtClean="0"/>
              <a:t>NumberOfPeopleOnTheUSOlympicTeam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Too </a:t>
            </a:r>
            <a:r>
              <a:rPr lang="en-US" dirty="0" smtClean="0"/>
              <a:t>Short</a:t>
            </a:r>
          </a:p>
          <a:p>
            <a:pPr lvl="1" eaLnBrk="1" hangingPunct="1"/>
            <a:r>
              <a:rPr lang="en-US" dirty="0" smtClean="0"/>
              <a:t>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Just </a:t>
            </a:r>
            <a:r>
              <a:rPr lang="en-US" dirty="0" smtClean="0"/>
              <a:t>Right</a:t>
            </a:r>
          </a:p>
          <a:p>
            <a:pPr lvl="1" eaLnBrk="1" hangingPunct="1"/>
            <a:r>
              <a:rPr lang="en-US" dirty="0" err="1" smtClean="0"/>
              <a:t>NumTeamMembers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Are </a:t>
            </a:r>
            <a:r>
              <a:rPr lang="en-US" dirty="0" smtClean="0"/>
              <a:t>short variable names always bad?  NO</a:t>
            </a:r>
          </a:p>
          <a:p>
            <a:pPr lvl="1" eaLnBrk="1" hangingPunct="1"/>
            <a:r>
              <a:rPr lang="en-US" dirty="0" smtClean="0"/>
              <a:t>Loop control variables: </a:t>
            </a:r>
            <a:r>
              <a:rPr lang="en-US" dirty="0" err="1" smtClean="0"/>
              <a:t>i</a:t>
            </a:r>
            <a:r>
              <a:rPr lang="en-US" dirty="0" smtClean="0"/>
              <a:t>, j, k, </a:t>
            </a:r>
            <a:r>
              <a:rPr lang="en-US" dirty="0" err="1" smtClean="0"/>
              <a:t>idx</a:t>
            </a:r>
            <a:endParaRPr lang="en-US" dirty="0" smtClean="0"/>
          </a:p>
          <a:p>
            <a:pPr lvl="1" eaLnBrk="1" hangingPunct="1"/>
            <a:r>
              <a:rPr lang="en-US" dirty="0" smtClean="0"/>
              <a:t>Temporary variables: </a:t>
            </a:r>
            <a:r>
              <a:rPr lang="en-US" dirty="0" err="1" smtClean="0"/>
              <a:t>tmp</a:t>
            </a:r>
            <a:endParaRPr lang="en-US" dirty="0" smtClean="0"/>
          </a:p>
          <a:p>
            <a:pPr lvl="1" eaLnBrk="1" hangingPunct="1"/>
            <a:r>
              <a:rPr lang="en-US" dirty="0" smtClean="0"/>
              <a:t>Names that are naturally short: x, y, 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C++ naming conventions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Separating words in identifiers</a:t>
            </a:r>
          </a:p>
          <a:p>
            <a:pPr lvl="1" eaLnBrk="1" hangingPunct="1"/>
            <a:r>
              <a:rPr lang="en-US" dirty="0" smtClean="0"/>
              <a:t>"Camel-case"</a:t>
            </a:r>
          </a:p>
          <a:p>
            <a:pPr lvl="2" eaLnBrk="1" hangingPunct="1"/>
            <a:r>
              <a:rPr lang="en-US" dirty="0" smtClean="0"/>
              <a:t>WebCrawler, </a:t>
            </a:r>
            <a:r>
              <a:rPr lang="en-US" dirty="0" err="1" smtClean="0"/>
              <a:t>documentMap</a:t>
            </a:r>
            <a:endParaRPr lang="en-US" dirty="0" smtClean="0"/>
          </a:p>
          <a:p>
            <a:pPr lvl="1" eaLnBrk="1" hangingPunct="1"/>
            <a:r>
              <a:rPr lang="en-US" dirty="0" smtClean="0"/>
              <a:t>Separate words with underscores</a:t>
            </a:r>
          </a:p>
          <a:p>
            <a:pPr lvl="2" eaLnBrk="1" hangingPunct="1"/>
            <a:r>
              <a:rPr lang="en-US" dirty="0" err="1" smtClean="0"/>
              <a:t>Web_crawler</a:t>
            </a:r>
            <a:r>
              <a:rPr lang="en-US" dirty="0" smtClean="0"/>
              <a:t>, </a:t>
            </a:r>
            <a:r>
              <a:rPr lang="en-US" dirty="0" err="1" smtClean="0"/>
              <a:t>document_map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First </a:t>
            </a:r>
            <a:r>
              <a:rPr lang="en-US" dirty="0" smtClean="0"/>
              <a:t>char of class name is usually upper-case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First </a:t>
            </a:r>
            <a:r>
              <a:rPr lang="en-US" dirty="0" smtClean="0"/>
              <a:t>char of method name can be either upper or lower case, but be consistent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First </a:t>
            </a:r>
            <a:r>
              <a:rPr lang="en-US" dirty="0" smtClean="0"/>
              <a:t>char of variable name is usually lower-case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Constant </a:t>
            </a:r>
            <a:r>
              <a:rPr lang="en-US" dirty="0" smtClean="0"/>
              <a:t>names are usually all upper-case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Quality Code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/>
              <a:t>If you would like to see an example of generally well-written code, look at the </a:t>
            </a:r>
            <a:r>
              <a:rPr lang="en-US" sz="2000" dirty="0" smtClean="0">
                <a:hlinkClick r:id="rId3" action="ppaction://hlinkfile"/>
              </a:rPr>
              <a:t>Job Scheduler</a:t>
            </a:r>
            <a:r>
              <a:rPr lang="en-US" sz="2000" dirty="0" smtClean="0"/>
              <a:t> program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useful naming conventions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Distinguish global, object, local, and parameter variables</a:t>
            </a:r>
          </a:p>
          <a:p>
            <a:pPr lvl="1" eaLnBrk="1" hangingPunct="1"/>
            <a:r>
              <a:rPr lang="en-US" dirty="0" err="1" smtClean="0"/>
              <a:t>g_GlobalVariable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m</a:t>
            </a:r>
            <a:r>
              <a:rPr lang="en-US" dirty="0" err="1" smtClean="0"/>
              <a:t>_MemberVariable</a:t>
            </a:r>
            <a:endParaRPr lang="en-US" dirty="0" smtClean="0"/>
          </a:p>
          <a:p>
            <a:pPr lvl="1" eaLnBrk="1" hangingPunct="1"/>
            <a:r>
              <a:rPr lang="en-US" dirty="0" smtClean="0"/>
              <a:t>_</a:t>
            </a:r>
            <a:r>
              <a:rPr lang="en-US" dirty="0" err="1" smtClean="0"/>
              <a:t>memberVariable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localVariable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Creating readable names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3340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Names matter more to readers of the code than to the author of the code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Don't use names that are totally unrelated to the entities they represent (e.g., “Thingy”)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Don't differentiate variable names solely by capitalization</a:t>
            </a:r>
          </a:p>
          <a:p>
            <a:pPr lvl="1" eaLnBrk="1" hangingPunct="1"/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pPr lvl="1" eaLnBrk="1" hangingPunct="1"/>
            <a:r>
              <a:rPr lang="en-US" dirty="0" smtClean="0"/>
              <a:t>char Temp</a:t>
            </a:r>
            <a:r>
              <a:rPr lang="en-US" dirty="0" smtClean="0"/>
              <a:t>;</a:t>
            </a:r>
            <a:endParaRPr lang="en-US" dirty="0"/>
          </a:p>
          <a:p>
            <a:pPr lvl="1" eaLnBrk="1" hangingPunct="1"/>
            <a:endParaRPr lang="en-US" dirty="0" smtClean="0"/>
          </a:p>
          <a:p>
            <a:r>
              <a:rPr lang="en-US" dirty="0"/>
              <a:t>Avoid variables with similar names but different meanings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temp;</a:t>
            </a:r>
          </a:p>
          <a:p>
            <a:pPr lvl="1"/>
            <a:r>
              <a:rPr lang="en-US" dirty="0"/>
              <a:t>Mountain </a:t>
            </a:r>
            <a:r>
              <a:rPr lang="en-US" dirty="0" err="1"/>
              <a:t>timp</a:t>
            </a:r>
            <a:r>
              <a:rPr lang="en-US" dirty="0"/>
              <a:t>;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Creating readable names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91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Avoid words that are commonly misspelled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Avoid characters that are hard to distinguish (1 and l)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Avoid using digits in names (e.g., File1 and File2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SrcFile</a:t>
            </a:r>
            <a:r>
              <a:rPr lang="en-US" dirty="0" smtClean="0"/>
              <a:t> and </a:t>
            </a:r>
            <a:r>
              <a:rPr lang="en-US" dirty="0" err="1" smtClean="0"/>
              <a:t>DestFile</a:t>
            </a:r>
            <a:r>
              <a:rPr lang="en-US" dirty="0" smtClean="0"/>
              <a:t> might be better</a:t>
            </a:r>
          </a:p>
          <a:p>
            <a:pPr lvl="1"/>
            <a:r>
              <a:rPr lang="en-US" dirty="0" smtClean="0"/>
              <a:t>Sometimes Dr. Seuss naming is the best you can do (Thing1 and Thing2)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Abbreviation guidelines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Only abbreviate when you have to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Remove non-leading vowels (Computer -&gt; </a:t>
            </a:r>
            <a:r>
              <a:rPr lang="en-US" sz="2000" dirty="0" err="1" smtClean="0"/>
              <a:t>Cmptr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Or, Use the first few letters of a word (Calculate -&gt; </a:t>
            </a:r>
            <a:r>
              <a:rPr lang="en-US" sz="2000" dirty="0" err="1" smtClean="0"/>
              <a:t>Calc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Don't abbreviate by removing just one character from a word (use "name" instead of "</a:t>
            </a:r>
            <a:r>
              <a:rPr lang="en-US" sz="2000" dirty="0" err="1" smtClean="0"/>
              <a:t>nam</a:t>
            </a:r>
            <a:r>
              <a:rPr lang="en-US" sz="2000" dirty="0" smtClean="0"/>
              <a:t>")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Create names that you can pronounce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Abbreviate consistently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Code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Reasons for Creating Methods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One of our primary tools in writing </a:t>
            </a:r>
            <a:r>
              <a:rPr lang="en-US" sz="2000" dirty="0" smtClean="0"/>
              <a:t>quality</a:t>
            </a:r>
            <a:r>
              <a:rPr lang="en-US" sz="2000" dirty="0" smtClean="0"/>
              <a:t> code </a:t>
            </a:r>
            <a:r>
              <a:rPr lang="en-US" sz="2000" dirty="0" smtClean="0"/>
              <a:t>is knowing when and why to create new methods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Classes are abstractions that represent the “things” in a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Methods are abstractions that represent the “algorithms” in a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There are many reasons to create methods; we will focus on a few: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Top-down decomposition of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Avoiding code duplication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Avoiding deep nesting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Strong Cohesion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Just like classes, methods should be highly cohesive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cohesive method does one and only one thing, and has a name that effectively describes what it does</a:t>
            </a:r>
          </a:p>
          <a:p>
            <a:pPr lvl="1" eaLnBrk="1" hangingPunct="1"/>
            <a:r>
              <a:rPr lang="en-US" sz="2000" dirty="0" err="1" smtClean="0"/>
              <a:t>GetCustomerName</a:t>
            </a:r>
            <a:r>
              <a:rPr lang="en-US" sz="2000" dirty="0" smtClean="0"/>
              <a:t>, </a:t>
            </a:r>
            <a:r>
              <a:rPr lang="en-US" sz="2000" dirty="0" err="1" smtClean="0"/>
              <a:t>EraseFile</a:t>
            </a:r>
            <a:r>
              <a:rPr lang="en-US" sz="2000" dirty="0" smtClean="0"/>
              <a:t>, </a:t>
            </a:r>
            <a:r>
              <a:rPr lang="en-US" sz="2000" dirty="0" err="1" smtClean="0"/>
              <a:t>CalculateLoanPayment</a:t>
            </a:r>
            <a:endParaRPr lang="en-US" sz="2000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Methods that do too much become obvious if we name them properly</a:t>
            </a:r>
          </a:p>
          <a:p>
            <a:pPr lvl="1" eaLnBrk="1" hangingPunct="1"/>
            <a:r>
              <a:rPr lang="en-US" sz="2000" dirty="0" err="1" smtClean="0"/>
              <a:t>DoDishesAndWashClothesAndSweepFloor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930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Algorithm Decomposition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Long or complex methods can be hard to </a:t>
            </a:r>
            <a:r>
              <a:rPr lang="en-US" sz="2000" dirty="0" smtClean="0"/>
              <a:t>understand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Long or complex methods can be simplified by factoring out meaningful sections of code into well-named sub-methods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original method becomes a "driver" that calls the sub-methods (it becomes </a:t>
            </a:r>
            <a:r>
              <a:rPr lang="en-US" sz="2000" dirty="0" smtClean="0"/>
              <a:t>shorter, simpler, and easier </a:t>
            </a:r>
            <a:r>
              <a:rPr lang="en-US" sz="2000" dirty="0" smtClean="0"/>
              <a:t>to understand)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extracted methods may be placed on different classes (i.e., put sub-methods on the class that contains the data they </a:t>
            </a:r>
            <a:r>
              <a:rPr lang="en-US" sz="2000" dirty="0" smtClean="0"/>
              <a:t>use)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Decomposition continues until </a:t>
            </a:r>
            <a:r>
              <a:rPr lang="en-US" sz="2000" dirty="0" smtClean="0"/>
              <a:t>methods </a:t>
            </a:r>
            <a:r>
              <a:rPr lang="en-US" sz="2000" dirty="0" smtClean="0"/>
              <a:t>are sufficiently </a:t>
            </a:r>
            <a:r>
              <a:rPr lang="en-US" sz="2000" dirty="0" smtClean="0"/>
              <a:t>short and simple</a:t>
            </a: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u="sng" dirty="0" smtClean="0"/>
              <a:t>EX: Schedule </a:t>
            </a:r>
            <a:r>
              <a:rPr lang="en-US" sz="2000" u="sng" dirty="0" err="1" smtClean="0">
                <a:hlinkClick r:id="rId3" action="ppaction://hlinkfile"/>
              </a:rPr>
              <a:t>getNextWorkDay</a:t>
            </a:r>
            <a:r>
              <a:rPr lang="en-US" sz="2000" u="sng" dirty="0" smtClean="0">
                <a:hlinkClick r:id="rId3" action="ppaction://hlinkfile"/>
              </a:rPr>
              <a:t>, </a:t>
            </a:r>
            <a:r>
              <a:rPr lang="en-US" sz="2000" u="sng" dirty="0" err="1" smtClean="0">
                <a:hlinkClick r:id="rId3" action="ppaction://hlinkfile"/>
              </a:rPr>
              <a:t>isWeekendDay</a:t>
            </a:r>
            <a:r>
              <a:rPr lang="en-US" sz="2000" u="sng" dirty="0" smtClean="0">
                <a:hlinkClick r:id="rId3" action="ppaction://hlinkfile"/>
              </a:rPr>
              <a:t>, and </a:t>
            </a:r>
            <a:r>
              <a:rPr lang="en-US" sz="2000" u="sng" dirty="0" err="1" smtClean="0">
                <a:hlinkClick r:id="rId3" action="ppaction://hlinkfile"/>
              </a:rPr>
              <a:t>isHoliday</a:t>
            </a:r>
            <a:r>
              <a:rPr lang="en-US" sz="2000" u="sng" dirty="0" smtClean="0"/>
              <a:t>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 smtClean="0"/>
              <a:t>EX: </a:t>
            </a:r>
            <a:r>
              <a:rPr lang="en-US" sz="2000" u="sng" dirty="0" smtClean="0">
                <a:hlinkClick r:id="rId4" action="ppaction://hlinkfile"/>
              </a:rPr>
              <a:t>Make File Parser</a:t>
            </a:r>
            <a:endParaRPr lang="en-US" sz="2000" u="sng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Comments on comments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If you feel a need to comment a paragraph of code, consider putting that section of code in a method of its own with a descriptive name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This can do away with the need for the comment, and result in highly-readable code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Do whatever makes the code the most readable</a:t>
            </a:r>
          </a:p>
          <a:p>
            <a:pPr lvl="1"/>
            <a:r>
              <a:rPr lang="en-US" sz="1600" dirty="0" smtClean="0"/>
              <a:t>Factor out into separate method with a good name, or</a:t>
            </a:r>
          </a:p>
          <a:p>
            <a:pPr lvl="1"/>
            <a:r>
              <a:rPr lang="en-US" sz="1600" dirty="0" smtClean="0"/>
              <a:t>Leave code inline with a comment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If a method is heavily commented, that might indicate that further decomposition is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Avoiding code duplication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Avoiding code duplication is one of the most important principles of software design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Duplicated code makes software maintenance difficult and error-prone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If the same code is needed in multiple places, put the code in a method that can be called wherever the code is needed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Inheritance can also be used to avoid code duplication (inherit shared code from a common superclass)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Good </a:t>
            </a:r>
            <a:r>
              <a:rPr lang="en-US" dirty="0"/>
              <a:t>M</a:t>
            </a:r>
            <a:r>
              <a:rPr lang="en-US" dirty="0" smtClean="0"/>
              <a:t>ethod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 method name should clearly and completely describe what the method does</a:t>
            </a:r>
          </a:p>
          <a:p>
            <a:pPr lvl="1" eaLnBrk="1" hangingPunct="1"/>
            <a:r>
              <a:rPr lang="en-US" sz="1800" dirty="0" smtClean="0"/>
              <a:t>If a method prints a report and re-initializes the printer, it should be named </a:t>
            </a:r>
            <a:r>
              <a:rPr lang="en-US" sz="1800" dirty="0" err="1" smtClean="0"/>
              <a:t>PrintReportAndInitPrinter</a:t>
            </a:r>
            <a:r>
              <a:rPr lang="en-US" sz="1800" dirty="0" smtClean="0"/>
              <a:t> , not just </a:t>
            </a:r>
            <a:r>
              <a:rPr lang="en-US" sz="1800" dirty="0" err="1" smtClean="0"/>
              <a:t>PrintReport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Method has n</a:t>
            </a:r>
            <a:r>
              <a:rPr lang="en-US" dirty="0" smtClean="0"/>
              <a:t>o </a:t>
            </a:r>
            <a:r>
              <a:rPr lang="en-US" dirty="0" smtClean="0"/>
              <a:t>return </a:t>
            </a:r>
            <a:r>
              <a:rPr lang="en-US" dirty="0" smtClean="0"/>
              <a:t>value (i.e., void)</a:t>
            </a:r>
            <a:endParaRPr lang="en-US" dirty="0" smtClean="0"/>
          </a:p>
          <a:p>
            <a:pPr lvl="1" eaLnBrk="1" hangingPunct="1"/>
            <a:r>
              <a:rPr lang="en-US" sz="2000" dirty="0" smtClean="0"/>
              <a:t>Name should be a v</a:t>
            </a:r>
            <a:r>
              <a:rPr lang="en-US" sz="2000" dirty="0" smtClean="0"/>
              <a:t>erb or verb </a:t>
            </a:r>
            <a:r>
              <a:rPr lang="en-US" sz="2000" dirty="0" smtClean="0"/>
              <a:t>phrase</a:t>
            </a:r>
            <a:endParaRPr lang="en-US" sz="2000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Method has return value (i.e., non-void)</a:t>
            </a:r>
            <a:endParaRPr lang="en-US" dirty="0" smtClean="0"/>
          </a:p>
          <a:p>
            <a:pPr lvl="1" eaLnBrk="1" hangingPunct="1"/>
            <a:r>
              <a:rPr lang="en-US" sz="2000" dirty="0" smtClean="0"/>
              <a:t>Name can be a verb or verb phrase</a:t>
            </a:r>
          </a:p>
          <a:p>
            <a:pPr lvl="1" eaLnBrk="1" hangingPunct="1"/>
            <a:r>
              <a:rPr lang="en-US" sz="2000" dirty="0" smtClean="0"/>
              <a:t>Or, </a:t>
            </a:r>
            <a:r>
              <a:rPr lang="en-US" sz="2000" dirty="0" smtClean="0"/>
              <a:t>it can describe </a:t>
            </a:r>
            <a:r>
              <a:rPr lang="en-US" sz="2000" dirty="0" smtClean="0"/>
              <a:t>what the method returns </a:t>
            </a:r>
            <a:r>
              <a:rPr lang="en-US" sz="2000" dirty="0" smtClean="0"/>
              <a:t>instead of what it does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IsPrinterReady</a:t>
            </a:r>
            <a:r>
              <a:rPr lang="en-US" sz="2000" dirty="0" smtClean="0"/>
              <a:t>, </a:t>
            </a:r>
            <a:r>
              <a:rPr lang="en-US" sz="2000" dirty="0" err="1" smtClean="0"/>
              <a:t>CurrentPenColor</a:t>
            </a:r>
            <a:r>
              <a:rPr lang="en-US" sz="2000" dirty="0" smtClean="0"/>
              <a:t>, </a:t>
            </a:r>
            <a:r>
              <a:rPr lang="en-US" sz="2000" dirty="0" err="1" smtClean="0"/>
              <a:t>NextCustomerId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10969</TotalTime>
  <Words>2464</Words>
  <Application>Microsoft Office PowerPoint</Application>
  <PresentationFormat>On-screen Show (4:3)</PresentationFormat>
  <Paragraphs>418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Software Implementation  (Writing Quality Code)</vt:lpstr>
      <vt:lpstr>PowerPoint Presentation</vt:lpstr>
      <vt:lpstr>Quality Code Example</vt:lpstr>
      <vt:lpstr>Reasons for Creating Methods</vt:lpstr>
      <vt:lpstr>Strong Cohesion</vt:lpstr>
      <vt:lpstr>Algorithm Decomposition </vt:lpstr>
      <vt:lpstr>Comments on comments</vt:lpstr>
      <vt:lpstr>Avoiding code duplication</vt:lpstr>
      <vt:lpstr>Good Method Names</vt:lpstr>
      <vt:lpstr>Good Method Names</vt:lpstr>
      <vt:lpstr>Parameters</vt:lpstr>
      <vt:lpstr>Guidelines for initializing data</vt:lpstr>
      <vt:lpstr>Code Layout</vt:lpstr>
      <vt:lpstr>Whitespace</vt:lpstr>
      <vt:lpstr>Expressions</vt:lpstr>
      <vt:lpstr>Expressions</vt:lpstr>
      <vt:lpstr>Expressions</vt:lpstr>
      <vt:lpstr>Placing curly  braces</vt:lpstr>
      <vt:lpstr>Placing curly braces</vt:lpstr>
      <vt:lpstr>Method parameters</vt:lpstr>
      <vt:lpstr>One statement per line</vt:lpstr>
      <vt:lpstr>Deep nesting</vt:lpstr>
      <vt:lpstr>Wrapping long lines</vt:lpstr>
      <vt:lpstr>Wrapping long lines</vt:lpstr>
      <vt:lpstr>Pseudo-Code</vt:lpstr>
      <vt:lpstr>Example of bad pseudo-code</vt:lpstr>
      <vt:lpstr>Example of good pseudo-code</vt:lpstr>
      <vt:lpstr>Choose Good Variable Names</vt:lpstr>
      <vt:lpstr>C++ naming conventions</vt:lpstr>
      <vt:lpstr>Other useful naming conventions</vt:lpstr>
      <vt:lpstr>Creating readable names</vt:lpstr>
      <vt:lpstr>Creating readable names</vt:lpstr>
      <vt:lpstr>Abbreviation guidelines</vt:lpstr>
      <vt:lpstr>Project Code Evaluation</vt:lpstr>
    </vt:vector>
  </TitlesOfParts>
  <Company>Computer Science Department, Brigham Young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Rodham</dc:creator>
  <cp:lastModifiedBy>rodham</cp:lastModifiedBy>
  <cp:revision>1984</cp:revision>
  <dcterms:created xsi:type="dcterms:W3CDTF">2002-08-28T22:37:45Z</dcterms:created>
  <dcterms:modified xsi:type="dcterms:W3CDTF">2012-10-18T02:59:06Z</dcterms:modified>
</cp:coreProperties>
</file>