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9"/>
  </p:notesMasterIdLst>
  <p:sldIdLst>
    <p:sldId id="256" r:id="rId2"/>
    <p:sldId id="296" r:id="rId3"/>
    <p:sldId id="297" r:id="rId4"/>
    <p:sldId id="298" r:id="rId5"/>
    <p:sldId id="290" r:id="rId6"/>
    <p:sldId id="291" r:id="rId7"/>
    <p:sldId id="292" r:id="rId8"/>
    <p:sldId id="293" r:id="rId9"/>
    <p:sldId id="294" r:id="rId10"/>
    <p:sldId id="302" r:id="rId11"/>
    <p:sldId id="295" r:id="rId12"/>
    <p:sldId id="299" r:id="rId13"/>
    <p:sldId id="300" r:id="rId14"/>
    <p:sldId id="301" r:id="rId15"/>
    <p:sldId id="303" r:id="rId16"/>
    <p:sldId id="304" r:id="rId17"/>
    <p:sldId id="274" r:id="rId18"/>
    <p:sldId id="275" r:id="rId19"/>
    <p:sldId id="276" r:id="rId20"/>
    <p:sldId id="278" r:id="rId21"/>
    <p:sldId id="279" r:id="rId22"/>
    <p:sldId id="307" r:id="rId23"/>
    <p:sldId id="305" r:id="rId24"/>
    <p:sldId id="280" r:id="rId25"/>
    <p:sldId id="281" r:id="rId26"/>
    <p:sldId id="288" r:id="rId27"/>
    <p:sldId id="30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FF"/>
    <a:srgbClr val="FF7C80"/>
    <a:srgbClr val="FFCCCC"/>
    <a:srgbClr val="99CCFF"/>
    <a:srgbClr val="FFCC00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6" autoAdjust="0"/>
    <p:restoredTop sz="86207" autoAdjust="0"/>
  </p:normalViewPr>
  <p:slideViewPr>
    <p:cSldViewPr>
      <p:cViewPr varScale="1">
        <p:scale>
          <a:sx n="76" d="100"/>
          <a:sy n="76" d="100"/>
        </p:scale>
        <p:origin x="-1483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A5437D8-714F-4649-AC99-1A0BB58C5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7E9E-8363-41E7-AE32-8745E0D26C59}" type="slidenum">
              <a:rPr lang="en-US" smtClean="0">
                <a:latin typeface="Tahoma" charset="0"/>
              </a:rPr>
              <a:pPr/>
              <a:t>1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4B096-5E5B-4E10-8E07-B17FEB47907F}" type="slidenum">
              <a:rPr lang="en-US" smtClean="0">
                <a:latin typeface="Tahoma" charset="0"/>
              </a:rPr>
              <a:pPr/>
              <a:t>17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2A292-2A73-49F9-881A-DE2938464456}" type="slidenum">
              <a:rPr lang="en-US" smtClean="0">
                <a:latin typeface="Tahoma" charset="0"/>
              </a:rPr>
              <a:pPr/>
              <a:t>18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B007-84B9-48FA-9AA8-3F67A05CF761}" type="slidenum">
              <a:rPr lang="en-US" smtClean="0">
                <a:latin typeface="Tahoma" charset="0"/>
              </a:rPr>
              <a:pPr/>
              <a:t>19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E672-1987-462E-8587-FD5A1A9B90A2}" type="slidenum">
              <a:rPr lang="en-US" smtClean="0">
                <a:latin typeface="Tahoma" charset="0"/>
              </a:rPr>
              <a:pPr/>
              <a:t>20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E5C27-1A63-46B8-9DC6-455D53A61AE8}" type="slidenum">
              <a:rPr lang="en-US" smtClean="0">
                <a:latin typeface="Tahoma" charset="0"/>
              </a:rPr>
              <a:pPr/>
              <a:t>21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E672-1987-462E-8587-FD5A1A9B90A2}" type="slidenum">
              <a:rPr lang="en-US" smtClean="0">
                <a:latin typeface="Tahoma" charset="0"/>
              </a:rPr>
              <a:pPr/>
              <a:t>22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E672-1987-462E-8587-FD5A1A9B90A2}" type="slidenum">
              <a:rPr lang="en-US" smtClean="0">
                <a:latin typeface="Tahoma" charset="0"/>
              </a:rPr>
              <a:pPr/>
              <a:t>23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D15EC-1FD4-4D40-B382-C886B100381D}" type="slidenum">
              <a:rPr lang="en-US" smtClean="0">
                <a:latin typeface="Tahoma" charset="0"/>
              </a:rPr>
              <a:pPr/>
              <a:t>24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992ACFF-70A3-4541-B088-C9F66B48EB5D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41DCC-7F23-4691-A4C8-9C406F65CC34}" type="slidenum">
              <a:rPr lang="en-US" smtClean="0">
                <a:latin typeface="Tahoma" charset="0"/>
              </a:rPr>
              <a:pPr/>
              <a:t>25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A0461-56AC-4F75-9726-26A0CED5C467}" type="slidenum">
              <a:rPr lang="en-US" smtClean="0">
                <a:latin typeface="Tahoma" charset="0"/>
              </a:rPr>
              <a:pPr/>
              <a:t>26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A0461-56AC-4F75-9726-26A0CED5C467}" type="slidenum">
              <a:rPr lang="en-US" smtClean="0">
                <a:latin typeface="Tahoma" charset="0"/>
              </a:rPr>
              <a:pPr/>
              <a:t>27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4ED14A5-C8F4-430A-9DB7-6C0CF7380309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1FD4D4C-6500-4B55-BA14-AAE7E49E6080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A11097-FD1D-4D16-9CDA-D7EF10EF7929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B53D4-970B-451A-B03C-AD762113EB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A15AD-E3B1-4B36-AFD1-160BA9BC2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418A6-9AD3-415F-93A2-666D727A50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9B468-359E-4C2B-A05D-F3233B66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703A-1C29-4B12-806F-63AEAA5501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84D7-7554-4F5D-A9DC-FBD2AB07E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8DCCD-BEEA-4DF8-854F-D96D1B29AF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ABA3-B65D-43C2-8856-30AB37AD4F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418CE-786C-40DE-8848-3BA5DD9360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E97C-308A-41A4-BE44-4297BB991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BA2E0-CBB7-480D-AADA-FF8298579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 &amp; </a:t>
            </a:r>
            <a:br>
              <a:rPr lang="en-US" dirty="0" smtClean="0"/>
            </a:br>
            <a:r>
              <a:rPr lang="en-US" dirty="0" smtClean="0"/>
              <a:t>Defensive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06562"/>
            <a:ext cx="8229600" cy="29416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500" dirty="0" err="1" smtClean="0"/>
              <a:t>JUnit</a:t>
            </a:r>
            <a:r>
              <a:rPr lang="en-US" sz="2500" dirty="0" smtClean="0"/>
              <a:t> is a “framework” for implementing automated unit tests</a:t>
            </a:r>
          </a:p>
          <a:p>
            <a:pPr eaLnBrk="1" hangingPunct="1"/>
            <a:endParaRPr lang="en-US" sz="2500" dirty="0" smtClean="0">
              <a:hlinkClick r:id="rId3"/>
            </a:endParaRPr>
          </a:p>
          <a:p>
            <a:pPr eaLnBrk="1" hangingPunct="1"/>
            <a:r>
              <a:rPr lang="en-US" sz="2500" dirty="0" err="1" smtClean="0">
                <a:hlinkClick r:id="rId3"/>
              </a:rPr>
              <a:t>JUnit</a:t>
            </a:r>
            <a:r>
              <a:rPr lang="en-US" sz="2500" dirty="0" smtClean="0">
                <a:hlinkClick r:id="rId3"/>
              </a:rPr>
              <a:t> Documentation</a:t>
            </a:r>
            <a:endParaRPr lang="en-US" sz="2500" dirty="0" smtClean="0"/>
          </a:p>
          <a:p>
            <a:pPr eaLnBrk="1" hangingPunct="1"/>
            <a:endParaRPr lang="en-US" sz="2500" dirty="0"/>
          </a:p>
          <a:p>
            <a:r>
              <a:rPr lang="en-US" sz="2800" dirty="0" smtClean="0"/>
              <a:t>Example: Contact Manager unit tests</a:t>
            </a:r>
          </a:p>
          <a:p>
            <a:pPr eaLnBrk="1" hangingPunct="1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74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03838"/>
          </a:xfrm>
        </p:spPr>
        <p:txBody>
          <a:bodyPr>
            <a:noAutofit/>
          </a:bodyPr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For every class in the “</a:t>
            </a:r>
            <a:r>
              <a:rPr lang="en-US" sz="2000" dirty="0" err="1" smtClean="0"/>
              <a:t>src</a:t>
            </a:r>
            <a:r>
              <a:rPr lang="en-US" sz="2000" dirty="0" smtClean="0"/>
              <a:t>” directory, create a corresponding class in the “test” directory</a:t>
            </a:r>
          </a:p>
          <a:p>
            <a:pPr lvl="1"/>
            <a:r>
              <a:rPr lang="en-US" sz="2000" dirty="0" err="1" smtClean="0"/>
              <a:t>src</a:t>
            </a:r>
            <a:r>
              <a:rPr lang="en-US" sz="2000" dirty="0" smtClean="0"/>
              <a:t>/shared/model/Contact.java  =&gt;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test/shared/model/ContactTest.java</a:t>
            </a:r>
          </a:p>
          <a:p>
            <a:pPr lvl="1"/>
            <a:r>
              <a:rPr lang="en-US" sz="2000" dirty="0" err="1" smtClean="0"/>
              <a:t>src</a:t>
            </a:r>
            <a:r>
              <a:rPr lang="en-US" sz="2000" dirty="0" smtClean="0"/>
              <a:t>/server/database/Database.java  =&gt;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test/server/database/DatabaseTest.java</a:t>
            </a:r>
          </a:p>
          <a:p>
            <a:pPr lvl="1"/>
            <a:r>
              <a:rPr lang="en-US" sz="2000" dirty="0" err="1" smtClean="0"/>
              <a:t>src</a:t>
            </a:r>
            <a:r>
              <a:rPr lang="en-US" sz="2000" dirty="0" smtClean="0"/>
              <a:t>/server/database/Contacts.java  =&gt;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test/server/database/ContactsTest.java</a:t>
            </a:r>
          </a:p>
          <a:p>
            <a:pPr lvl="1"/>
            <a:r>
              <a:rPr lang="en-US" sz="2000" dirty="0" err="1" smtClean="0"/>
              <a:t>src</a:t>
            </a:r>
            <a:r>
              <a:rPr lang="en-US" sz="2000" dirty="0" smtClean="0"/>
              <a:t>/client/communication/ServerCommunicator.java  =&gt;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test/client/communication/ServerCommunicatorTest.java</a:t>
            </a:r>
          </a:p>
          <a:p>
            <a:endParaRPr lang="en-US" sz="2000" dirty="0" smtClean="0"/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JUnit</a:t>
            </a:r>
            <a:r>
              <a:rPr lang="en-US" sz="2000" dirty="0" smtClean="0"/>
              <a:t> classes</a:t>
            </a:r>
          </a:p>
          <a:p>
            <a:pPr lvl="1"/>
            <a:r>
              <a:rPr lang="en-US" sz="2000" dirty="0" smtClean="0"/>
              <a:t>import </a:t>
            </a:r>
            <a:r>
              <a:rPr lang="en-US" sz="2000" dirty="0" err="1" smtClean="0"/>
              <a:t>org.junit</a:t>
            </a:r>
            <a:r>
              <a:rPr lang="en-US" sz="2000" dirty="0" smtClean="0"/>
              <a:t>.*;</a:t>
            </a:r>
          </a:p>
          <a:p>
            <a:pPr lvl="1"/>
            <a:r>
              <a:rPr lang="en-US" sz="2000" dirty="0" smtClean="0"/>
              <a:t>import static </a:t>
            </a:r>
            <a:r>
              <a:rPr lang="en-US" sz="2000" dirty="0" err="1" smtClean="0"/>
              <a:t>org.junit.Assert</a:t>
            </a:r>
            <a:r>
              <a:rPr lang="en-US" sz="2000" dirty="0" smtClean="0"/>
              <a:t>.*;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49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JUnit</a:t>
            </a:r>
            <a:r>
              <a:rPr lang="en-US" sz="2000" dirty="0" smtClean="0"/>
              <a:t> annotations to mark test methods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26346"/>
              </p:ext>
            </p:extLst>
          </p:nvPr>
        </p:nvGraphicFramePr>
        <p:xfrm>
          <a:off x="457200" y="2171541"/>
          <a:ext cx="8229600" cy="3383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@Before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Will execute the method before each test. This method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@After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Will execute the method after each test. This method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JUnit</a:t>
            </a:r>
            <a:r>
              <a:rPr lang="en-US" sz="2000" dirty="0" smtClean="0"/>
              <a:t> annotations to mark test methods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38137"/>
              </p:ext>
            </p:extLst>
          </p:nvPr>
        </p:nvGraphicFramePr>
        <p:xfrm>
          <a:off x="609600" y="1981200"/>
          <a:ext cx="7315200" cy="4317446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3719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7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BeforeClass</a:t>
                      </a:r>
                      <a:r>
                        <a:rPr lang="en-US" sz="1800" dirty="0"/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Will execute the method once, before the start of all tests. This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7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AfterClass</a:t>
                      </a:r>
                      <a:r>
                        <a:rPr lang="en-US" sz="1800" dirty="0"/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Will execute the method once, after all tests have finished. This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38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@Test (expected = </a:t>
                      </a:r>
                      <a:r>
                        <a:rPr lang="en-US" sz="1800" dirty="0" err="1"/>
                        <a:t>Exception.class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Fails, if the method does not throw the named exception.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382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@Test(timeout=100)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Fails, if the method takes longer than 100 milliseconds.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JUnit</a:t>
            </a:r>
            <a:r>
              <a:rPr lang="en-US" sz="2000" dirty="0" smtClean="0"/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assert*</a:t>
            </a:r>
            <a:r>
              <a:rPr lang="en-US" sz="2000" dirty="0" smtClean="0"/>
              <a:t> methods to implement test cases</a:t>
            </a:r>
          </a:p>
          <a:p>
            <a:pPr eaLnBrk="1" hangingPunct="1"/>
            <a:endParaRPr lang="en-US" sz="2000" dirty="0" smtClean="0">
              <a:hlinkClick r:id="rId3"/>
            </a:endParaRPr>
          </a:p>
          <a:p>
            <a:pPr eaLnBrk="1" hangingPunct="1"/>
            <a:r>
              <a:rPr lang="en-US" sz="2000" dirty="0" err="1" smtClean="0">
                <a:hlinkClick r:id="rId3"/>
              </a:rPr>
              <a:t>JUnit</a:t>
            </a:r>
            <a:r>
              <a:rPr lang="en-US" sz="2000" dirty="0" smtClean="0">
                <a:hlinkClick r:id="rId3"/>
              </a:rPr>
              <a:t> Assert Method Documentation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52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them in Eclipse </a:t>
            </a:r>
          </a:p>
          <a:p>
            <a:pPr lvl="1"/>
            <a:r>
              <a:rPr lang="en-US" dirty="0" smtClean="0"/>
              <a:t>Right-Click on any test class, package, folder, or project in the Package Explorer</a:t>
            </a:r>
          </a:p>
          <a:p>
            <a:pPr lvl="1"/>
            <a:r>
              <a:rPr lang="en-US" dirty="0" smtClean="0"/>
              <a:t>Select Run As =&gt; </a:t>
            </a:r>
            <a:r>
              <a:rPr lang="en-US" dirty="0" err="1" smtClean="0"/>
              <a:t>JUnit</a:t>
            </a:r>
            <a:r>
              <a:rPr lang="en-US" dirty="0" smtClean="0"/>
              <a:t> Test from the menu</a:t>
            </a:r>
          </a:p>
          <a:p>
            <a:pPr lvl="1"/>
            <a:r>
              <a:rPr lang="en-US" dirty="0" smtClean="0"/>
              <a:t>This will run all test methods in the selected class, package, folder, or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1143000"/>
          </a:xfrm>
        </p:spPr>
        <p:txBody>
          <a:bodyPr/>
          <a:lstStyle/>
          <a:p>
            <a:r>
              <a:rPr lang="en-US" dirty="0" smtClean="0"/>
              <a:t>Create a test driver program to run the tests</a:t>
            </a:r>
          </a:p>
          <a:p>
            <a:pPr lvl="1"/>
            <a:r>
              <a:rPr lang="en-US" dirty="0" smtClean="0"/>
              <a:t>test/main/UnitTestDriver.java in Contact 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087562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package main;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UnitTestDriver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testClasses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String[]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shared.model.ContactTest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server.database.DatabaseTest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server.database.ContactsTest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client.communication.ServerCommunicatorTest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org.junit.runner.JUnitCore.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testClasses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Defensive 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Good programming practices that protect you from your own programming mistakes, as well as those of others</a:t>
            </a:r>
          </a:p>
          <a:p>
            <a:pPr lvl="1" eaLnBrk="1" hangingPunct="1"/>
            <a:r>
              <a:rPr lang="en-US" smtClean="0"/>
              <a:t>Assertions</a:t>
            </a:r>
          </a:p>
          <a:p>
            <a:pPr lvl="1" eaLnBrk="1" hangingPunct="1"/>
            <a:r>
              <a:rPr lang="en-US" smtClean="0"/>
              <a:t>Parameter Checking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As we program, we make many assumptions about the state of the program at each point in the code</a:t>
            </a:r>
          </a:p>
          <a:p>
            <a:pPr lvl="1" eaLnBrk="1" hangingPunct="1"/>
            <a:r>
              <a:rPr lang="en-US" sz="2000" smtClean="0"/>
              <a:t>A variable's value is in a particular range</a:t>
            </a:r>
          </a:p>
          <a:p>
            <a:pPr lvl="1" eaLnBrk="1" hangingPunct="1"/>
            <a:r>
              <a:rPr lang="en-US" sz="2000" smtClean="0"/>
              <a:t>A file exists, is writable, is open, etc.</a:t>
            </a:r>
          </a:p>
          <a:p>
            <a:pPr lvl="1" eaLnBrk="1" hangingPunct="1"/>
            <a:r>
              <a:rPr lang="en-US" sz="2000" smtClean="0"/>
              <a:t>Some data is sorted</a:t>
            </a:r>
          </a:p>
          <a:p>
            <a:pPr lvl="1" eaLnBrk="1" hangingPunct="1"/>
            <a:r>
              <a:rPr lang="en-US" sz="2000" smtClean="0"/>
              <a:t>A network connection to another machine was successfully opened</a:t>
            </a:r>
          </a:p>
          <a:p>
            <a:pPr lvl="1" eaLnBrk="1" hangingPunct="1"/>
            <a:r>
              <a:rPr lang="en-US" sz="2000" smtClean="0"/>
              <a:t>…</a:t>
            </a:r>
          </a:p>
          <a:p>
            <a:pPr eaLnBrk="1" hangingPunct="1"/>
            <a:r>
              <a:rPr lang="en-US" smtClean="0"/>
              <a:t>The correctness of our program depends on the validity of our assumptions</a:t>
            </a:r>
          </a:p>
          <a:p>
            <a:pPr eaLnBrk="1" hangingPunct="1"/>
            <a:r>
              <a:rPr lang="en-US" smtClean="0"/>
              <a:t>Faulty assumptions result in buggy, unreliable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0735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binarySearch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[] data,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searchValue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</a:p>
          <a:p>
            <a:r>
              <a:rPr lang="en-US" sz="1600" dirty="0">
                <a:latin typeface="Courier New" pitchFamily="49" charset="0"/>
              </a:rPr>
              <a:t>   // What assumptions are we making about the parameter values?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85800" y="301942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data != </a:t>
            </a:r>
            <a:r>
              <a:rPr lang="en-US" dirty="0" smtClean="0"/>
              <a:t>null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685800" y="43434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What happens if these assumptions are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utoUpdateAnimBg="0"/>
      <p:bldP spid="3031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F-22 Raptor Fighter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8637"/>
            <a:ext cx="7239000" cy="48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Assertions give us a way to make our assumptions explicit in the code</a:t>
            </a:r>
          </a:p>
          <a:p>
            <a:pPr eaLnBrk="1" hangingPunct="1"/>
            <a:endParaRPr 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assert temperature &gt; 32 &amp;&amp; temperature &lt; 212;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parameter to assert 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condition that should be true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a</a:t>
            </a:r>
            <a:r>
              <a:rPr lang="en-US" sz="2000" dirty="0" smtClean="0">
                <a:latin typeface="Courier New" pitchFamily="49" charset="0"/>
              </a:rPr>
              <a:t>ssert condition;</a:t>
            </a:r>
          </a:p>
          <a:p>
            <a:pPr eaLnBrk="1" hangingPunct="1"/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/>
              <a:t>If the condition is false, Java throws an </a:t>
            </a:r>
            <a:r>
              <a:rPr lang="en-US" sz="2000" dirty="0" err="1" smtClean="0"/>
              <a:t>AssertionError</a:t>
            </a:r>
            <a:r>
              <a:rPr lang="en-US" sz="2000" dirty="0" smtClean="0"/>
              <a:t>, which crashes the program</a:t>
            </a:r>
          </a:p>
          <a:p>
            <a:endParaRPr lang="en-US" sz="2000" dirty="0"/>
          </a:p>
          <a:p>
            <a:r>
              <a:rPr lang="en-US" sz="2000" dirty="0" smtClean="0"/>
              <a:t>Stack trace tells you where the failed assertion is in the code</a:t>
            </a:r>
          </a:p>
          <a:p>
            <a:pPr eaLnBrk="1" hangingPunct="1"/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Assertions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71600" y="1676400"/>
            <a:ext cx="598593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binarySearch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[] data,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searchValue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assert data </a:t>
            </a:r>
            <a:r>
              <a:rPr lang="en-US" sz="1600" dirty="0">
                <a:latin typeface="Courier New" pitchFamily="49" charset="0"/>
              </a:rPr>
              <a:t>!= </a:t>
            </a:r>
            <a:r>
              <a:rPr lang="en-US" sz="1600" dirty="0" smtClean="0">
                <a:latin typeface="Courier New" pitchFamily="49" charset="0"/>
              </a:rPr>
              <a:t>null;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assert </a:t>
            </a:r>
            <a:r>
              <a:rPr lang="en-US" sz="1600" dirty="0" err="1" smtClean="0">
                <a:latin typeface="Courier New" pitchFamily="49" charset="0"/>
              </a:rPr>
              <a:t>isSorted</a:t>
            </a:r>
            <a:r>
              <a:rPr lang="en-US" sz="1600" dirty="0" smtClean="0">
                <a:latin typeface="Courier New" pitchFamily="49" charset="0"/>
              </a:rPr>
              <a:t>(data);</a:t>
            </a:r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String[] </a:t>
            </a:r>
            <a:r>
              <a:rPr lang="en-US" sz="1600" dirty="0" err="1" smtClean="0">
                <a:latin typeface="Courier New" pitchFamily="49" charset="0"/>
              </a:rPr>
              <a:t>someMethod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assert z </a:t>
            </a:r>
            <a:r>
              <a:rPr lang="en-US" sz="1600" dirty="0">
                <a:latin typeface="Courier New" pitchFamily="49" charset="0"/>
              </a:rPr>
              <a:t>!= </a:t>
            </a:r>
            <a:r>
              <a:rPr lang="en-US" sz="1600" dirty="0" smtClean="0">
                <a:latin typeface="Courier New" pitchFamily="49" charset="0"/>
              </a:rPr>
              <a:t>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y / z;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assert x </a:t>
            </a:r>
            <a:r>
              <a:rPr lang="en-US" sz="1600" dirty="0">
                <a:latin typeface="Courier New" pitchFamily="49" charset="0"/>
              </a:rPr>
              <a:t>&gt; 0 &amp;&amp; x &lt; </a:t>
            </a:r>
            <a:r>
              <a:rPr lang="en-US" sz="1600" dirty="0" smtClean="0">
                <a:latin typeface="Courier New" pitchFamily="49" charset="0"/>
              </a:rPr>
              <a:t>1024;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return new </a:t>
            </a:r>
            <a:r>
              <a:rPr lang="en-US" sz="1600" dirty="0" smtClean="0">
                <a:latin typeface="Courier New" pitchFamily="49" charset="0"/>
              </a:rPr>
              <a:t>String[x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Assertions are little test cases sprinkled throughout your code that alert you when one of your assumptions is wrong</a:t>
            </a:r>
          </a:p>
          <a:p>
            <a:pPr eaLnBrk="1" hangingPunct="1"/>
            <a:r>
              <a:rPr lang="en-US" sz="2000" dirty="0" smtClean="0"/>
              <a:t>This is a powerful tool for avoiding and finding bugs</a:t>
            </a:r>
          </a:p>
          <a:p>
            <a:endParaRPr lang="en-US" sz="2000" dirty="0" smtClean="0"/>
          </a:p>
          <a:p>
            <a:r>
              <a:rPr lang="en-US" sz="2000" dirty="0" smtClean="0"/>
              <a:t>Assertions are usually disabled in released software</a:t>
            </a:r>
          </a:p>
          <a:p>
            <a:endParaRPr lang="en-US" sz="2000" dirty="0"/>
          </a:p>
          <a:p>
            <a:r>
              <a:rPr lang="en-US" sz="2000" dirty="0" smtClean="0"/>
              <a:t>In Java, assertions are DISABLED by default</a:t>
            </a:r>
          </a:p>
          <a:p>
            <a:r>
              <a:rPr lang="en-US" sz="2000" dirty="0" smtClean="0"/>
              <a:t>To turn enable them, run the program with the                           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enableassertion</a:t>
            </a:r>
            <a:r>
              <a:rPr lang="en-US" sz="2000" dirty="0" err="1" smtClean="0"/>
              <a:t>s</a:t>
            </a:r>
            <a:r>
              <a:rPr lang="en-US" sz="2000" dirty="0" smtClean="0"/>
              <a:t> (or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ea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en-US" sz="2000" dirty="0" smtClean="0"/>
              <a:t> option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/>
              <a:t>j</a:t>
            </a:r>
            <a:r>
              <a:rPr lang="en-US" sz="2000" dirty="0" smtClean="0"/>
              <a:t>ava –</a:t>
            </a:r>
            <a:r>
              <a:rPr lang="en-US" sz="2000" dirty="0" err="1" smtClean="0"/>
              <a:t>enableassertions</a:t>
            </a:r>
            <a:r>
              <a:rPr lang="en-US" sz="2000" dirty="0" smtClean="0"/>
              <a:t> </a:t>
            </a:r>
            <a:r>
              <a:rPr lang="en-US" sz="2000" dirty="0" err="1" smtClean="0"/>
              <a:t>MyApp</a:t>
            </a:r>
            <a:endParaRPr lang="en-US" sz="2000" dirty="0" smtClean="0"/>
          </a:p>
          <a:p>
            <a:pPr eaLnBrk="1" hangingPunct="1"/>
            <a:r>
              <a:rPr lang="en-US" sz="2000" dirty="0"/>
              <a:t>j</a:t>
            </a:r>
            <a:r>
              <a:rPr lang="en-US" sz="2000" dirty="0" smtClean="0"/>
              <a:t>ava –</a:t>
            </a:r>
            <a:r>
              <a:rPr lang="en-US" sz="2000" dirty="0" err="1" smtClean="0"/>
              <a:t>ea</a:t>
            </a:r>
            <a:r>
              <a:rPr lang="en-US" sz="2000" dirty="0" smtClean="0"/>
              <a:t> </a:t>
            </a:r>
            <a:r>
              <a:rPr lang="en-US" sz="2000" dirty="0" err="1" smtClean="0"/>
              <a:t>MyApp</a:t>
            </a:r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In Eclipse,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enableassertions</a:t>
            </a:r>
            <a:r>
              <a:rPr lang="en-US" sz="2000" dirty="0" smtClean="0"/>
              <a:t> option can be specified in the </a:t>
            </a:r>
            <a:r>
              <a:rPr lang="en-US" sz="2000" b="1" dirty="0" smtClean="0"/>
              <a:t>VM arguments</a:t>
            </a:r>
            <a:r>
              <a:rPr lang="en-US" sz="2000" dirty="0" smtClean="0"/>
              <a:t> section of the </a:t>
            </a:r>
            <a:r>
              <a:rPr lang="en-US" sz="2000" b="1" dirty="0" smtClean="0"/>
              <a:t>Run Configuration</a:t>
            </a:r>
            <a:r>
              <a:rPr lang="en-US" sz="2000" dirty="0" smtClean="0"/>
              <a:t> dialog</a:t>
            </a:r>
          </a:p>
        </p:txBody>
      </p:sp>
    </p:spTree>
    <p:extLst>
      <p:ext uri="{BB962C8B-B14F-4D97-AF65-F5344CB8AC3E}">
        <p14:creationId xmlns:p14="http://schemas.microsoft.com/office/powerpoint/2010/main" val="30237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60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Alternate form of assert</a:t>
            </a: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assert condition : expression;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If condition is false, expression is passed to the constructor of the thrown </a:t>
            </a:r>
            <a:r>
              <a:rPr lang="en-US" sz="2000" dirty="0" err="1" smtClean="0"/>
              <a:t>AssertionError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0" y="2819400"/>
            <a:ext cx="8153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binarySearch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[] data,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searchValue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assert data </a:t>
            </a:r>
            <a:r>
              <a:rPr lang="en-US" sz="1600" dirty="0">
                <a:latin typeface="Courier New" pitchFamily="49" charset="0"/>
              </a:rPr>
              <a:t>!= </a:t>
            </a:r>
            <a:r>
              <a:rPr lang="en-US" sz="1600" dirty="0" smtClean="0">
                <a:latin typeface="Courier New" pitchFamily="49" charset="0"/>
              </a:rPr>
              <a:t>null : ”binary search data is null”;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assert </a:t>
            </a:r>
            <a:r>
              <a:rPr lang="en-US" sz="1600" dirty="0" err="1" smtClean="0">
                <a:latin typeface="Courier New" pitchFamily="49" charset="0"/>
              </a:rPr>
              <a:t>isSorted</a:t>
            </a:r>
            <a:r>
              <a:rPr lang="en-US" sz="1600" dirty="0" smtClean="0">
                <a:latin typeface="Courier New" pitchFamily="49" charset="0"/>
              </a:rPr>
              <a:t>(data) </a:t>
            </a:r>
            <a:r>
              <a:rPr lang="en-US" sz="1600" dirty="0">
                <a:latin typeface="Courier New" pitchFamily="49" charset="0"/>
              </a:rPr>
              <a:t>: ”binary </a:t>
            </a:r>
            <a:r>
              <a:rPr lang="en-US" sz="1600" dirty="0" smtClean="0">
                <a:latin typeface="Courier New" pitchFamily="49" charset="0"/>
              </a:rPr>
              <a:t>search data is not sorted”;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String[] </a:t>
            </a:r>
            <a:r>
              <a:rPr lang="en-US" sz="1600" dirty="0" err="1" smtClean="0">
                <a:latin typeface="Courier New" pitchFamily="49" charset="0"/>
              </a:rPr>
              <a:t>someMethod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assert z </a:t>
            </a:r>
            <a:r>
              <a:rPr lang="en-US" sz="1600" dirty="0">
                <a:latin typeface="Courier New" pitchFamily="49" charset="0"/>
              </a:rPr>
              <a:t>!= </a:t>
            </a:r>
            <a:r>
              <a:rPr lang="en-US" sz="1600" dirty="0" smtClean="0">
                <a:latin typeface="Courier New" pitchFamily="49" charset="0"/>
              </a:rPr>
              <a:t>0 </a:t>
            </a:r>
            <a:r>
              <a:rPr lang="en-US" sz="1600" dirty="0">
                <a:latin typeface="Courier New" pitchFamily="49" charset="0"/>
              </a:rPr>
              <a:t>: ”invalid </a:t>
            </a:r>
            <a:r>
              <a:rPr lang="en-US" sz="1600" dirty="0" smtClean="0">
                <a:latin typeface="Courier New" pitchFamily="49" charset="0"/>
              </a:rPr>
              <a:t>z value”;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y / z;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assert x </a:t>
            </a:r>
            <a:r>
              <a:rPr lang="en-US" sz="1600" dirty="0">
                <a:latin typeface="Courier New" pitchFamily="49" charset="0"/>
              </a:rPr>
              <a:t>&gt; 0 &amp;&amp; x &lt; </a:t>
            </a:r>
            <a:r>
              <a:rPr lang="en-US" sz="1600" dirty="0" smtClean="0">
                <a:latin typeface="Courier New" pitchFamily="49" charset="0"/>
              </a:rPr>
              <a:t>1024 : x;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return new </a:t>
            </a:r>
            <a:r>
              <a:rPr lang="en-US" sz="1600" dirty="0" smtClean="0">
                <a:latin typeface="Courier New" pitchFamily="49" charset="0"/>
              </a:rPr>
              <a:t>String[x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Assertions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If one of my assumptions is wrong, shouldn't I throw an </a:t>
            </a:r>
            <a:r>
              <a:rPr lang="en-US" dirty="0" smtClean="0"/>
              <a:t>exception?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</a:t>
            </a:r>
            <a:r>
              <a:rPr lang="en-US" dirty="0" smtClean="0"/>
              <a:t>.  You should fix the bug, not throw an exception.</a:t>
            </a:r>
            <a:endParaRPr lang="en-US" sz="20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Another important defensive programming technique is "parameter checking"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method or function should always check its input parameters to ensure that they are valid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If they are invalid, it should indicate that an error has occurred rather than proceeding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prevents errors from propagating through the code before they are detected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By detecting the error close to the place in the code where it originally occurred, debugging is greatly simplified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 Checking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Two ways to check parameter values</a:t>
            </a:r>
          </a:p>
          <a:p>
            <a:pPr lvl="1"/>
            <a:r>
              <a:rPr lang="en-US" sz="2000" dirty="0" smtClean="0"/>
              <a:t>assertions</a:t>
            </a:r>
          </a:p>
          <a:p>
            <a:pPr lvl="1" eaLnBrk="1" hangingPunct="1"/>
            <a:r>
              <a:rPr lang="en-US" sz="2000" dirty="0" smtClean="0"/>
              <a:t>if statement that throws exception if parameter is invalid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43000" y="3048000"/>
            <a:ext cx="610936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binarySearch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[] data,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searchValue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assert data </a:t>
            </a:r>
            <a:r>
              <a:rPr lang="en-US" sz="1600" dirty="0">
                <a:latin typeface="Courier New" pitchFamily="49" charset="0"/>
              </a:rPr>
              <a:t>!= </a:t>
            </a:r>
            <a:r>
              <a:rPr lang="en-US" sz="1600" dirty="0" smtClean="0">
                <a:latin typeface="Courier New" pitchFamily="49" charset="0"/>
              </a:rPr>
              <a:t>null;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assert </a:t>
            </a:r>
            <a:r>
              <a:rPr lang="en-US" sz="1600" dirty="0" err="1" smtClean="0">
                <a:latin typeface="Courier New" pitchFamily="49" charset="0"/>
              </a:rPr>
              <a:t>isSorted</a:t>
            </a:r>
            <a:r>
              <a:rPr lang="en-US" sz="1600" dirty="0" smtClean="0">
                <a:latin typeface="Courier New" pitchFamily="49" charset="0"/>
              </a:rPr>
              <a:t>(data);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binarySearch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[] data,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searchValue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if (data == </a:t>
            </a:r>
            <a:r>
              <a:rPr lang="en-US" sz="1600" dirty="0" smtClean="0">
                <a:latin typeface="Courier New" pitchFamily="49" charset="0"/>
              </a:rPr>
              <a:t>null || !</a:t>
            </a:r>
            <a:r>
              <a:rPr lang="en-US" sz="1600" dirty="0" err="1" smtClean="0">
                <a:latin typeface="Courier New" pitchFamily="49" charset="0"/>
              </a:rPr>
              <a:t>isSorted</a:t>
            </a:r>
            <a:r>
              <a:rPr lang="en-US" sz="1600" dirty="0" smtClean="0">
                <a:latin typeface="Courier New" pitchFamily="49" charset="0"/>
              </a:rPr>
              <a:t>(data))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  throw </a:t>
            </a: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InvalidArgumentException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 Checking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Should I use assertions or if/throw to check parameters?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you have control over the calling code, use </a:t>
            </a:r>
            <a:r>
              <a:rPr lang="en-US" dirty="0" smtClean="0"/>
              <a:t>assertions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If parameter is invalid, you can fix the calling code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</a:t>
            </a:r>
            <a:r>
              <a:rPr lang="en-US" dirty="0" smtClean="0"/>
              <a:t>you don't have control over the calling code, throw exceptions</a:t>
            </a:r>
          </a:p>
          <a:p>
            <a:pPr lvl="1" eaLnBrk="1" hangingPunct="1"/>
            <a:r>
              <a:rPr lang="en-US" sz="2000" dirty="0" smtClean="0"/>
              <a:t>e.g., your product might be a class library that is called by code you don’t control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93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/>
          <a:lstStyle/>
          <a:p>
            <a:r>
              <a:rPr lang="en-US" dirty="0" smtClean="0"/>
              <a:t>F-22 Raptor Fighter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1447800"/>
          </a:xfrm>
        </p:spPr>
        <p:txBody>
          <a:bodyPr/>
          <a:lstStyle/>
          <a:p>
            <a:r>
              <a:rPr lang="en-US" dirty="0" smtClean="0"/>
              <a:t>Manufactured by Lockheed Martin &amp; Boeing</a:t>
            </a:r>
          </a:p>
          <a:p>
            <a:r>
              <a:rPr lang="en-US" dirty="0" smtClean="0"/>
              <a:t>How many parts does the F-22 have?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114"/>
            <a:ext cx="9144000" cy="46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F-22 Raptor Fighter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would happen if </a:t>
            </a:r>
            <a:r>
              <a:rPr lang="en-US" dirty="0" smtClean="0"/>
              <a:t>Lockheed assembled an F-22 with </a:t>
            </a:r>
            <a:r>
              <a:rPr lang="en-US" dirty="0"/>
              <a:t>"untested" parts (i.e., parts that were built but never verified)?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wouldn't work, and in all likelihood you would never be able to make it work</a:t>
            </a:r>
          </a:p>
          <a:p>
            <a:pPr lvl="1"/>
            <a:r>
              <a:rPr lang="en-US" dirty="0"/>
              <a:t>Cheaper and easier to just start over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3124200" cy="2081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4388499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Managing implementation complexity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Individual parts should be verified before being integrated with other parts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Integrated subsystems should also be verified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adding a new part breaks the system, the problem must be related to the recently added part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Track down the problem and fix 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ultimately leads to a complete system that works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14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</a:t>
            </a:r>
            <a:r>
              <a:rPr lang="en-US" sz="4000" dirty="0" smtClean="0"/>
              <a:t>approaches</a:t>
            </a:r>
            <a:r>
              <a:rPr lang="en-US" dirty="0" smtClean="0"/>
              <a:t> to programming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Approach #1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"I wrote ALL of the code, but when I tried to compile and run it, nothing seemed to work!“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Approach #2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 little code (e.g., a method or small class)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 little more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Integrate the two verified pieces of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Unit testing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Large programs consist of many smaller pieces</a:t>
            </a:r>
          </a:p>
          <a:p>
            <a:pPr lvl="1" eaLnBrk="1" hangingPunct="1"/>
            <a:r>
              <a:rPr lang="en-US" sz="2000" dirty="0" smtClean="0"/>
              <a:t>Classes, methods, packages, etc.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"Unit" is a generic term for these smaller pieces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Three important types of software testing are:</a:t>
            </a:r>
          </a:p>
          <a:p>
            <a:pPr lvl="1" eaLnBrk="1" hangingPunct="1"/>
            <a:r>
              <a:rPr lang="en-US" sz="2000" dirty="0" smtClean="0"/>
              <a:t>Unit Testing (test units in isolation)</a:t>
            </a:r>
          </a:p>
          <a:p>
            <a:pPr lvl="1" eaLnBrk="1" hangingPunct="1"/>
            <a:r>
              <a:rPr lang="en-US" sz="2000" dirty="0" smtClean="0"/>
              <a:t>Integration Testing (test integrated subsystems)</a:t>
            </a:r>
          </a:p>
          <a:p>
            <a:pPr lvl="1" eaLnBrk="1" hangingPunct="1"/>
            <a:r>
              <a:rPr lang="en-US" sz="2000" dirty="0" smtClean="0"/>
              <a:t>System Testing (test entire system that is fully integrated)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Unit Testing is done to test the smaller pieces in isolation before they are combined with other pieces</a:t>
            </a:r>
          </a:p>
          <a:p>
            <a:pPr lvl="1" eaLnBrk="1" hangingPunct="1"/>
            <a:r>
              <a:rPr lang="en-US" sz="2000" dirty="0" smtClean="0"/>
              <a:t>Usually done by the developers who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2579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unit tests do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Unit tests create objects, call methods, and verify that the returned results are correct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Actual results vs. Expected results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Unit tests should be automated so that they can be run frequently (many times a day) to ensure that changes, additions, bug fixes, etc. have not broken the code</a:t>
            </a:r>
          </a:p>
          <a:p>
            <a:pPr lvl="1" eaLnBrk="1" hangingPunct="1"/>
            <a:r>
              <a:rPr lang="en-US" dirty="0" smtClean="0"/>
              <a:t>Regression testing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Notifies you when changes have introduced bugs, and helps to avoid destabilizing the system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1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Test driver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0762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The tests are run by a "test driver", which is a program that just runs all of the unit test cases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must be easy to add new tests to the test driver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After running the test cases, the test driver either tells you that everything worked, or gives you a list of tests that failed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Little or no manual labor required to run tests and check the results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Tools like Ant or Make are often used to automate the building and running of the test driver (e.g., </a:t>
            </a:r>
            <a:r>
              <a:rPr lang="en-US" dirty="0" smtClean="0">
                <a:latin typeface="Courier New" pitchFamily="49" charset="0"/>
              </a:rPr>
              <a:t>$ ant test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6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</TotalTime>
  <Words>1576</Words>
  <Application>Microsoft Office PowerPoint</Application>
  <PresentationFormat>On-screen Show (4:3)</PresentationFormat>
  <Paragraphs>277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Unit Testing &amp;  Defensive Programming</vt:lpstr>
      <vt:lpstr>F-22 Raptor Fighter</vt:lpstr>
      <vt:lpstr>F-22 Raptor Fighter</vt:lpstr>
      <vt:lpstr>F-22 Raptor Fighter</vt:lpstr>
      <vt:lpstr>Managing implementation complexity</vt:lpstr>
      <vt:lpstr>2 approaches to programming</vt:lpstr>
      <vt:lpstr>Unit testing</vt:lpstr>
      <vt:lpstr>What unit tests do</vt:lpstr>
      <vt:lpstr>Test driver program</vt:lpstr>
      <vt:lpstr>JUnit testing framework</vt:lpstr>
      <vt:lpstr>JUnit testing framework</vt:lpstr>
      <vt:lpstr>JUnit testing framework</vt:lpstr>
      <vt:lpstr>JUnit testing framework</vt:lpstr>
      <vt:lpstr>JUnit testing framework</vt:lpstr>
      <vt:lpstr>Running JUnit tests</vt:lpstr>
      <vt:lpstr>Running JUnit tests</vt:lpstr>
      <vt:lpstr>Defensive Programming</vt:lpstr>
      <vt:lpstr>Assertions</vt:lpstr>
      <vt:lpstr>Assertions</vt:lpstr>
      <vt:lpstr>Assertions</vt:lpstr>
      <vt:lpstr>Assertions</vt:lpstr>
      <vt:lpstr>Assertions</vt:lpstr>
      <vt:lpstr>Assertions</vt:lpstr>
      <vt:lpstr>Assertions</vt:lpstr>
      <vt:lpstr>Parameter Checking</vt:lpstr>
      <vt:lpstr>Parameter Checking</vt:lpstr>
      <vt:lpstr>Parameter Checking</vt:lpstr>
    </vt:vector>
  </TitlesOfParts>
  <Company>Computer Science Department, Brigham Young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Rodham</dc:creator>
  <cp:lastModifiedBy>rodham</cp:lastModifiedBy>
  <cp:revision>2028</cp:revision>
  <dcterms:created xsi:type="dcterms:W3CDTF">2002-08-28T22:37:45Z</dcterms:created>
  <dcterms:modified xsi:type="dcterms:W3CDTF">2012-10-13T23:56:45Z</dcterms:modified>
</cp:coreProperties>
</file>