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3" r:id="rId5"/>
    <p:sldId id="274" r:id="rId6"/>
    <p:sldId id="275" r:id="rId7"/>
    <p:sldId id="276" r:id="rId8"/>
    <p:sldId id="279" r:id="rId9"/>
    <p:sldId id="280" r:id="rId10"/>
    <p:sldId id="284" r:id="rId11"/>
    <p:sldId id="286" r:id="rId12"/>
    <p:sldId id="257" r:id="rId13"/>
    <p:sldId id="259" r:id="rId14"/>
    <p:sldId id="258" r:id="rId15"/>
    <p:sldId id="260" r:id="rId16"/>
    <p:sldId id="261" r:id="rId17"/>
    <p:sldId id="262" r:id="rId18"/>
    <p:sldId id="263" r:id="rId19"/>
    <p:sldId id="285" r:id="rId20"/>
    <p:sldId id="282" r:id="rId21"/>
    <p:sldId id="287" r:id="rId22"/>
    <p:sldId id="289" r:id="rId23"/>
    <p:sldId id="293" r:id="rId24"/>
    <p:sldId id="294" r:id="rId25"/>
    <p:sldId id="295" r:id="rId26"/>
    <p:sldId id="296" r:id="rId27"/>
    <p:sldId id="281" r:id="rId28"/>
    <p:sldId id="288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66CC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C25B0-068C-404F-8F1C-AE88BA385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6947-C683-4561-B13A-F0E9ACA42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16CDF-64CC-4A20-8389-95A44D446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295E-FE18-4C34-9BC9-4C2DB08AF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DB7A6-D2A7-45F9-B052-490FD60F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E6EC-96CC-4F96-8DE1-9E51B8651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E4C7D-88CE-4E01-8A0F-9CA92CDBB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A4FE9-98B8-489E-9F58-DF04B2B89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1D50D-4B50-4285-8CBE-E4F87951B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1F17F-F2DA-4EA9-B8AC-0343D945C9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838B9-9C79-45C8-959A-76F4B3EF1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A66DC8-3827-4E8B-A952-68CBFAF10A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net/URLConnection.html" TargetMode="External"/><Relationship Id="rId2" Type="http://schemas.openxmlformats.org/officeDocument/2006/relationships/hyperlink" Target="code/HttpTrace/src/HttpTrac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jre/api/net/httpserver/spec/com/sun/net/httpserver/package-summa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ode/FileTransfer/src/Server.jav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Simple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URL 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mport java.net.URL;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URL( ”http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www.espn.com:80/basketball/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index.html?team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name#Roster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host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port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path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url.getPath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query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url.getQuery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fragment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url.getRef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Many more URL operations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br>
              <a:rPr lang="en-US" dirty="0" smtClean="0"/>
            </a:br>
            <a:r>
              <a:rPr lang="en-US" dirty="0" smtClean="0"/>
              <a:t>(hypertext transfer protocol)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133600"/>
            <a:ext cx="80772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protocol that drives the Web</a:t>
            </a:r>
          </a:p>
          <a:p>
            <a:endParaRPr lang="en-US" dirty="0" smtClean="0"/>
          </a:p>
          <a:p>
            <a:r>
              <a:rPr lang="en-US" dirty="0" smtClean="0"/>
              <a:t>Built on top of TCP</a:t>
            </a:r>
          </a:p>
          <a:p>
            <a:endParaRPr lang="en-US" dirty="0" smtClean="0"/>
          </a:p>
          <a:p>
            <a:r>
              <a:rPr lang="en-US" dirty="0" smtClean="0"/>
              <a:t>By default, Web servers run on TCP Port 80</a:t>
            </a:r>
          </a:p>
          <a:p>
            <a:endParaRPr lang="en-US" dirty="0" smtClean="0"/>
          </a:p>
          <a:p>
            <a:r>
              <a:rPr lang="en-US" dirty="0" smtClean="0"/>
              <a:t>HTTP has a Request/Response structure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(e.g., web browser) sends a “request” message to the server</a:t>
            </a:r>
          </a:p>
          <a:p>
            <a:pPr lvl="1"/>
            <a:r>
              <a:rPr lang="en-US" dirty="0" smtClean="0"/>
              <a:t>Server sends back a “response” message to the client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message format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680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&lt;method&gt; &lt;request-URL&gt; &lt;version&gt;\r\n</a:t>
            </a:r>
          </a:p>
          <a:p>
            <a:r>
              <a:rPr lang="en-US" sz="2000" dirty="0">
                <a:latin typeface="Courier New" pitchFamily="49" charset="0"/>
              </a:rPr>
              <a:t>&lt;headers&gt;\r\n</a:t>
            </a:r>
          </a:p>
          <a:p>
            <a:r>
              <a:rPr lang="en-US" sz="2000" dirty="0">
                <a:latin typeface="Courier New" pitchFamily="49" charset="0"/>
              </a:rPr>
              <a:t>\r\n</a:t>
            </a:r>
          </a:p>
          <a:p>
            <a:r>
              <a:rPr lang="en-US" sz="2000" dirty="0">
                <a:latin typeface="Courier New" pitchFamily="49" charset="0"/>
              </a:rPr>
              <a:t>&lt;entity-body&gt;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4918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GET /test/hi-there.txt HTTP/1.1</a:t>
            </a:r>
          </a:p>
          <a:p>
            <a:r>
              <a:rPr lang="en-US" sz="2000" dirty="0">
                <a:latin typeface="Courier New" pitchFamily="49" charset="0"/>
              </a:rPr>
              <a:t>Accept: text/*</a:t>
            </a:r>
          </a:p>
          <a:p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146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&lt;method&gt; is the operation to perform on URL</a:t>
            </a:r>
          </a:p>
          <a:p>
            <a:r>
              <a:rPr lang="en-US" sz="1800" dirty="0">
                <a:latin typeface="Courier New" pitchFamily="49" charset="0"/>
              </a:rPr>
              <a:t>&lt;request-URL&gt; can be full URL or just the path part</a:t>
            </a:r>
          </a:p>
          <a:p>
            <a:r>
              <a:rPr lang="en-US" sz="1800" dirty="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 dirty="0">
                <a:latin typeface="Courier New" pitchFamily="49" charset="0"/>
              </a:rPr>
              <a:t>&lt;entity-body&gt; is a stream of bytes (could be 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message format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9848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&lt;version&gt; &lt;status&gt; &lt;reason-phrase&gt;\r\n</a:t>
            </a:r>
          </a:p>
          <a:p>
            <a:r>
              <a:rPr lang="en-US" sz="2000">
                <a:latin typeface="Courier New" pitchFamily="49" charset="0"/>
              </a:rPr>
              <a:t>&lt;headers&gt;\r\n</a:t>
            </a:r>
          </a:p>
          <a:p>
            <a:r>
              <a:rPr lang="en-US" sz="2000">
                <a:latin typeface="Courier New" pitchFamily="49" charset="0"/>
              </a:rPr>
              <a:t>\r\n</a:t>
            </a:r>
          </a:p>
          <a:p>
            <a:r>
              <a:rPr lang="en-US" sz="2000">
                <a:latin typeface="Courier New" pitchFamily="49" charset="0"/>
              </a:rPr>
              <a:t>&lt;entity-body&gt;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385127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HTTP/1.0 200 OK</a:t>
            </a:r>
          </a:p>
          <a:p>
            <a:r>
              <a:rPr lang="en-US" sz="2000" dirty="0">
                <a:latin typeface="Courier New" pitchFamily="49" charset="0"/>
              </a:rPr>
              <a:t>Content-type: text/plain</a:t>
            </a:r>
          </a:p>
          <a:p>
            <a:r>
              <a:rPr lang="en-US" sz="2000" dirty="0">
                <a:latin typeface="Courier New" pitchFamily="49" charset="0"/>
              </a:rPr>
              <a:t>Content-length: 18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Hi! I’m a message!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966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>
                <a:latin typeface="Courier New" pitchFamily="49" charset="0"/>
              </a:rPr>
              <a:t>&lt;status&gt; is a 3-digit number indicating status of request</a:t>
            </a:r>
          </a:p>
          <a:p>
            <a:r>
              <a:rPr lang="en-US" sz="1800">
                <a:latin typeface="Courier New" pitchFamily="49" charset="0"/>
              </a:rPr>
              <a:t>&lt;reason-phrase&gt; human-readable description of status code</a:t>
            </a:r>
          </a:p>
          <a:p>
            <a:r>
              <a:rPr lang="en-US" sz="1800">
                <a:latin typeface="Courier New" pitchFamily="49" charset="0"/>
              </a:rPr>
              <a:t>&lt;entity-body&gt; is a stream of bytes (could be 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Methods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GET</a:t>
            </a:r>
            <a:r>
              <a:rPr lang="en-US" dirty="0"/>
              <a:t> – Retrieve document from server</a:t>
            </a:r>
          </a:p>
          <a:p>
            <a:r>
              <a:rPr lang="en-US" sz="4000" dirty="0" smtClean="0"/>
              <a:t>POST</a:t>
            </a:r>
            <a:r>
              <a:rPr lang="en-US" dirty="0" smtClean="0"/>
              <a:t> – Send data to server for processing</a:t>
            </a:r>
          </a:p>
          <a:p>
            <a:r>
              <a:rPr lang="en-US" dirty="0" smtClean="0"/>
              <a:t>PUT </a:t>
            </a:r>
            <a:r>
              <a:rPr lang="en-US" dirty="0"/>
              <a:t>– Store document on server</a:t>
            </a:r>
          </a:p>
          <a:p>
            <a:r>
              <a:rPr lang="en-US" dirty="0"/>
              <a:t>DELETE – Remove document from server</a:t>
            </a:r>
          </a:p>
          <a:p>
            <a:r>
              <a:rPr lang="en-US" dirty="0" smtClean="0"/>
              <a:t>HEAD </a:t>
            </a:r>
            <a:r>
              <a:rPr lang="en-US" dirty="0"/>
              <a:t>– Retrieve document headers from server</a:t>
            </a:r>
          </a:p>
          <a:p>
            <a:r>
              <a:rPr lang="en-US" dirty="0"/>
              <a:t>OPTIONS – Determine what methods the server supports</a:t>
            </a:r>
          </a:p>
          <a:p>
            <a:r>
              <a:rPr lang="en-US" dirty="0"/>
              <a:t>TRACE – Trace the path taken by a request through proxy servers on the way to the destination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status codes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100-199   Informational</a:t>
            </a:r>
          </a:p>
          <a:p>
            <a:r>
              <a:rPr lang="en-US" dirty="0"/>
              <a:t>200-299   Successful</a:t>
            </a:r>
          </a:p>
          <a:p>
            <a:r>
              <a:rPr lang="en-US" dirty="0"/>
              <a:t>300-399   Redirection</a:t>
            </a:r>
          </a:p>
          <a:p>
            <a:r>
              <a:rPr lang="en-US" dirty="0"/>
              <a:t>400-499   Client error</a:t>
            </a:r>
          </a:p>
          <a:p>
            <a:r>
              <a:rPr lang="en-US" dirty="0"/>
              <a:t>500-599   Server error</a:t>
            </a:r>
          </a:p>
          <a:p>
            <a:endParaRPr lang="en-US" dirty="0"/>
          </a:p>
          <a:p>
            <a:r>
              <a:rPr lang="en-US" dirty="0"/>
              <a:t>200   OK</a:t>
            </a:r>
          </a:p>
          <a:p>
            <a:r>
              <a:rPr lang="en-US" dirty="0"/>
              <a:t>401   Unauthorized to access resource</a:t>
            </a:r>
          </a:p>
          <a:p>
            <a:r>
              <a:rPr lang="en-US" dirty="0"/>
              <a:t>404   Requested resource does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Headers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name/value pairs</a:t>
            </a:r>
          </a:p>
          <a:p>
            <a:r>
              <a:rPr lang="en-US" dirty="0">
                <a:latin typeface="Courier New" pitchFamily="49" charset="0"/>
              </a:rPr>
              <a:t>Name: Value\r\n</a:t>
            </a:r>
          </a:p>
          <a:p>
            <a:r>
              <a:rPr lang="en-US" dirty="0"/>
              <a:t>Empty line separates headers and entity body</a:t>
            </a:r>
          </a:p>
          <a:p>
            <a:endParaRPr lang="en-US" dirty="0"/>
          </a:p>
          <a:p>
            <a:r>
              <a:rPr lang="en-US" dirty="0"/>
              <a:t>General </a:t>
            </a:r>
            <a:r>
              <a:rPr lang="en-US" dirty="0" smtClean="0"/>
              <a:t>headers (request or response)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Date: Tue, 3 Oct 1974 02:16:00 GMT</a:t>
            </a:r>
          </a:p>
          <a:p>
            <a:pPr lvl="2"/>
            <a:r>
              <a:rPr lang="en-US" dirty="0"/>
              <a:t>Time at which message was generated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Connection: close</a:t>
            </a:r>
          </a:p>
          <a:p>
            <a:pPr lvl="2"/>
            <a:r>
              <a:rPr lang="en-US" dirty="0"/>
              <a:t>Client or server can specify options about the underlying connection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Headers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Host from the request URL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User-Agent: Mozilla/4.0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Client application making the request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Accept: text/html, text/xml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MIME types the client can handle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</a:rPr>
              <a:t>Referer</a:t>
            </a:r>
            <a:r>
              <a:rPr lang="en-US" sz="1800" dirty="0">
                <a:latin typeface="Courier New" pitchFamily="49" charset="0"/>
              </a:rPr>
              <a:t>: http://www.joes-hardware.com/index.html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Page that contained the link currently being requested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If-Modified-Since: Tue, 3 Oct 1974 02:16:00 GMT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Conditional</a:t>
            </a:r>
            <a:r>
              <a:rPr lang="en-US" sz="1600" dirty="0"/>
              <a:t> request; only send the document if it changed since I last retrieved it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Headers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86200"/>
          </a:xfrm>
        </p:spPr>
        <p:txBody>
          <a:bodyPr/>
          <a:lstStyle/>
          <a:p>
            <a:r>
              <a:rPr lang="en-US" sz="2000">
                <a:latin typeface="Courier New" pitchFamily="49" charset="0"/>
              </a:rPr>
              <a:t>Content-length: 15023</a:t>
            </a:r>
          </a:p>
          <a:p>
            <a:pPr lvl="1"/>
            <a:r>
              <a:rPr lang="en-US" sz="1800"/>
              <a:t>Length of response entity body measured in bytes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Content-type: text/html</a:t>
            </a:r>
          </a:p>
          <a:p>
            <a:pPr lvl="1"/>
            <a:r>
              <a:rPr lang="en-US" sz="1800"/>
              <a:t>MIME type of response entity body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Server: Apache/1.2b6</a:t>
            </a:r>
          </a:p>
          <a:p>
            <a:pPr lvl="1"/>
            <a:r>
              <a:rPr lang="en-US" sz="1800"/>
              <a:t>Server software that handled the request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Cache-Control: no-cache</a:t>
            </a:r>
          </a:p>
          <a:p>
            <a:pPr lvl="1"/>
            <a:r>
              <a:rPr lang="en-US" sz="1800"/>
              <a:t>Clients must not cache the response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request/response example: </a:t>
            </a:r>
            <a:r>
              <a:rPr lang="en-US" dirty="0" err="1" smtClean="0">
                <a:hlinkClick r:id="rId2" action="ppaction://hlinkfile"/>
              </a:rPr>
              <a:t>HttpTrace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Java’s </a:t>
            </a:r>
            <a:r>
              <a:rPr lang="en-US" dirty="0" err="1" smtClean="0">
                <a:hlinkClick r:id="rId3"/>
              </a:rPr>
              <a:t>URLConnection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class can be used by clients to make HTTP requests and receive HTTP responses</a:t>
            </a:r>
          </a:p>
          <a:p>
            <a:endParaRPr lang="en-US" dirty="0"/>
          </a:p>
          <a:p>
            <a:r>
              <a:rPr lang="en-US" dirty="0" smtClean="0"/>
              <a:t>Java’s </a:t>
            </a:r>
            <a:r>
              <a:rPr lang="en-US" dirty="0" err="1" smtClean="0">
                <a:hlinkClick r:id="rId4"/>
              </a:rPr>
              <a:t>HttpServer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class can be used to implement an HTTP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Internet is based on a communication protocol named TCP  (Transmission Control Protocol)</a:t>
            </a:r>
          </a:p>
          <a:p>
            <a:r>
              <a:rPr lang="en-US" dirty="0" smtClean="0"/>
              <a:t>TCP allows programs running on different computers to connect and communicate directly with each other</a:t>
            </a:r>
          </a:p>
          <a:p>
            <a:r>
              <a:rPr lang="en-US" dirty="0" smtClean="0"/>
              <a:t>TCP requires that each computer have a unique identifier called an “IP Address”</a:t>
            </a:r>
          </a:p>
          <a:p>
            <a:pPr lvl="1"/>
            <a:r>
              <a:rPr lang="en-US" dirty="0" smtClean="0"/>
              <a:t>128.187.80.20</a:t>
            </a:r>
          </a:p>
          <a:p>
            <a:pPr lvl="1"/>
            <a:r>
              <a:rPr lang="en-US" dirty="0" smtClean="0"/>
              <a:t>72.30.38.140</a:t>
            </a:r>
          </a:p>
        </p:txBody>
      </p:sp>
    </p:spTree>
    <p:extLst>
      <p:ext uri="{BB962C8B-B14F-4D97-AF65-F5344CB8AC3E}">
        <p14:creationId xmlns:p14="http://schemas.microsoft.com/office/powerpoint/2010/main" val="1285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058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URLConnection</a:t>
            </a:r>
            <a:r>
              <a:rPr lang="en-US" dirty="0" smtClean="0"/>
              <a:t> class (GET)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URL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http://www.byu.edu/”);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”GET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// Set HTTP request headers, if necessary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connection.addRequestProperty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Accept”,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text/html”);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connection.connect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connection.getResponseCode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HTTP_OK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Get HTTP response headers, if necessary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Map&lt;String, List&lt;String&gt;&gt; headers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connection.getHeaderFields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 response body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SERVER RETURNED AN HTTP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IO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URLConnection</a:t>
            </a:r>
            <a:r>
              <a:rPr lang="en-US" dirty="0" smtClean="0"/>
              <a:t> class (POST)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686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URL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http://www.byu.edu/”);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(”POST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connection.setDoOutput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Set HTTP request headers, if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necessary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connection.addRequestProperty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Accept”,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text/html”);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connection.connect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Write request body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requestBody.close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connection.getResponseCode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HTTP_OK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Get HTTP response headers, if necessary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// Map&lt;String, List&lt;String&gt;&gt; headers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connection.getHeaderFields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// Read response body 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SERVER RETURNED AN HTTP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IO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Contact Manager client uses </a:t>
            </a:r>
            <a:r>
              <a:rPr lang="en-US" dirty="0" err="1" smtClean="0"/>
              <a:t>URLConnection</a:t>
            </a:r>
            <a:r>
              <a:rPr lang="en-US" dirty="0" smtClean="0"/>
              <a:t> to communicate with the Contact Manager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/>
              <a:t>web service interface (or API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GetAllContacts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AddContact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UpdateContact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DeleteContact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8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web service interface (or API)</a:t>
            </a:r>
          </a:p>
          <a:p>
            <a:pPr lvl="1"/>
            <a:r>
              <a:rPr lang="en-US" dirty="0" smtClean="0"/>
              <a:t>Operation: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All Contacts</a:t>
            </a:r>
          </a:p>
          <a:p>
            <a:pPr lvl="2"/>
            <a:r>
              <a:rPr lang="en-US" dirty="0" smtClean="0"/>
              <a:t>HTTP Request</a:t>
            </a:r>
          </a:p>
          <a:p>
            <a:pPr lvl="3"/>
            <a:r>
              <a:rPr lang="en-US" dirty="0" smtClean="0"/>
              <a:t>URL: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http://host:port/GetAllContacts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3"/>
            <a:r>
              <a:rPr lang="en-US" dirty="0" smtClean="0"/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2"/>
            <a:r>
              <a:rPr lang="en-US" dirty="0" smtClean="0"/>
              <a:t>HTTP Response</a:t>
            </a:r>
          </a:p>
          <a:p>
            <a:pPr lvl="3"/>
            <a:r>
              <a:rPr lang="en-US" dirty="0" smtClean="0"/>
              <a:t>On Success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 (OK)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Body: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serialized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GetAllContacts_Result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On Failure</a:t>
            </a:r>
          </a:p>
          <a:p>
            <a:pPr lvl="4"/>
            <a:r>
              <a:rPr lang="en-US" dirty="0"/>
              <a:t>Status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(Internal Server Error)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>
              <a:cs typeface="Courier New" panose="02070309020205020404" pitchFamily="49" charset="0"/>
            </a:endParaRPr>
          </a:p>
          <a:p>
            <a:pPr lvl="4"/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5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web service interface (or API)</a:t>
            </a:r>
          </a:p>
          <a:p>
            <a:pPr lvl="1"/>
            <a:r>
              <a:rPr lang="en-US" dirty="0" smtClean="0"/>
              <a:t>Operation: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Contact</a:t>
            </a:r>
          </a:p>
          <a:p>
            <a:pPr lvl="2"/>
            <a:r>
              <a:rPr lang="en-US" dirty="0" smtClean="0"/>
              <a:t>HTTP Request</a:t>
            </a:r>
          </a:p>
          <a:p>
            <a:pPr lvl="3"/>
            <a:r>
              <a:rPr lang="en-US" dirty="0" smtClean="0"/>
              <a:t>URL: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http://host:port/AddContact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3"/>
            <a:r>
              <a:rPr lang="en-US" dirty="0" smtClean="0"/>
              <a:t>Body: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serialized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AddContact_Params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2"/>
            <a:r>
              <a:rPr lang="en-US" dirty="0" smtClean="0"/>
              <a:t>HTTP Response</a:t>
            </a:r>
          </a:p>
          <a:p>
            <a:pPr lvl="3"/>
            <a:r>
              <a:rPr lang="en-US" dirty="0" smtClean="0"/>
              <a:t>On Success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 (OK)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On Failure</a:t>
            </a:r>
          </a:p>
          <a:p>
            <a:pPr lvl="4"/>
            <a:r>
              <a:rPr lang="en-US" dirty="0"/>
              <a:t>Status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(Internal Server Error)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>
              <a:cs typeface="Courier New" panose="02070309020205020404" pitchFamily="49" charset="0"/>
            </a:endParaRPr>
          </a:p>
          <a:p>
            <a:pPr lvl="4"/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web service interface (or API)</a:t>
            </a:r>
          </a:p>
          <a:p>
            <a:pPr lvl="1"/>
            <a:r>
              <a:rPr lang="en-US" dirty="0" smtClean="0"/>
              <a:t>Operation: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Contact</a:t>
            </a:r>
          </a:p>
          <a:p>
            <a:pPr lvl="2"/>
            <a:r>
              <a:rPr lang="en-US" dirty="0" smtClean="0"/>
              <a:t>HTTP Request</a:t>
            </a:r>
          </a:p>
          <a:p>
            <a:pPr lvl="3"/>
            <a:r>
              <a:rPr lang="en-US" dirty="0" smtClean="0"/>
              <a:t>URL: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http://host:port/UpdateContact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3"/>
            <a:r>
              <a:rPr lang="en-US" dirty="0" smtClean="0"/>
              <a:t>Body: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serialized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UpdateContact_Params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lvl="2"/>
            <a:r>
              <a:rPr lang="en-US" dirty="0" smtClean="0"/>
              <a:t>HTTP Response</a:t>
            </a:r>
          </a:p>
          <a:p>
            <a:pPr lvl="3"/>
            <a:r>
              <a:rPr lang="en-US" dirty="0" smtClean="0"/>
              <a:t>On Success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 (OK)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On Failure</a:t>
            </a:r>
          </a:p>
          <a:p>
            <a:pPr lvl="4"/>
            <a:r>
              <a:rPr lang="en-US" dirty="0"/>
              <a:t>Status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(Internal Server Error)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>
              <a:cs typeface="Courier New" panose="02070309020205020404" pitchFamily="49" charset="0"/>
            </a:endParaRPr>
          </a:p>
          <a:p>
            <a:pPr lvl="4"/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1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web service interface (or API)</a:t>
            </a:r>
          </a:p>
          <a:p>
            <a:pPr lvl="1"/>
            <a:r>
              <a:rPr lang="en-US" dirty="0" smtClean="0"/>
              <a:t>Operation: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Contact</a:t>
            </a:r>
          </a:p>
          <a:p>
            <a:pPr lvl="2"/>
            <a:r>
              <a:rPr lang="en-US" dirty="0" smtClean="0"/>
              <a:t>HTTP Request</a:t>
            </a:r>
          </a:p>
          <a:p>
            <a:pPr lvl="3"/>
            <a:r>
              <a:rPr lang="en-US" dirty="0" smtClean="0"/>
              <a:t>URL: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http://host:port/DeleteContact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3"/>
            <a:r>
              <a:rPr lang="en-US" dirty="0" smtClean="0"/>
              <a:t>Body: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serialized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DeleteContact_Params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lvl="2"/>
            <a:r>
              <a:rPr lang="en-US" dirty="0" smtClean="0"/>
              <a:t>HTTP Response</a:t>
            </a:r>
          </a:p>
          <a:p>
            <a:pPr lvl="3"/>
            <a:r>
              <a:rPr lang="en-US" dirty="0" smtClean="0"/>
              <a:t>On Success</a:t>
            </a:r>
          </a:p>
          <a:p>
            <a:pPr lvl="4"/>
            <a:r>
              <a:rPr lang="en-US" dirty="0"/>
              <a:t>S</a:t>
            </a:r>
            <a:r>
              <a:rPr lang="en-US" dirty="0" smtClean="0"/>
              <a:t>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 (OK)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On Failure</a:t>
            </a:r>
          </a:p>
          <a:p>
            <a:pPr lvl="4"/>
            <a:r>
              <a:rPr lang="en-US" dirty="0"/>
              <a:t>Status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(Internal Server Error)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>
                <a:cs typeface="Courier New" panose="02070309020205020404" pitchFamily="49" charset="0"/>
              </a:rPr>
              <a:t>Body: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>
              <a:cs typeface="Courier New" panose="02070309020205020404" pitchFamily="49" charset="0"/>
            </a:endParaRPr>
          </a:p>
          <a:p>
            <a:pPr lvl="4"/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1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HttpServer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034" y="1676400"/>
            <a:ext cx="868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server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HttpServer.create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InetSocketAddress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(8000));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server.createContext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("/applications/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myapp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server.setExecutor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(null); // creates a default executor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server.start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void handle(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HttpExchange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t) throws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t.getRequestBody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read(is); // .. read the request body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String response = "This is the response";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t.sendResponseHeaders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response.length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t.getResponseBody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response.getBytes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HttpExchange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/>
              <a:t>The typical life-cycle of a </a:t>
            </a:r>
            <a:r>
              <a:rPr lang="en-US" dirty="0" err="1"/>
              <a:t>HttpExchange</a:t>
            </a:r>
            <a:r>
              <a:rPr lang="en-US" dirty="0"/>
              <a:t> is shown in the sequence below. </a:t>
            </a:r>
          </a:p>
          <a:p>
            <a:pPr lvl="1"/>
            <a:r>
              <a:rPr lang="en-US" dirty="0" err="1"/>
              <a:t>getRequestMethod</a:t>
            </a:r>
            <a:r>
              <a:rPr lang="en-US" dirty="0"/>
              <a:t>() to determine the command </a:t>
            </a:r>
          </a:p>
          <a:p>
            <a:pPr lvl="1"/>
            <a:r>
              <a:rPr lang="en-US" dirty="0" err="1"/>
              <a:t>getRequestHeaders</a:t>
            </a:r>
            <a:r>
              <a:rPr lang="en-US" dirty="0"/>
              <a:t>() to examine the request headers (if needed) </a:t>
            </a:r>
          </a:p>
          <a:p>
            <a:pPr lvl="1"/>
            <a:r>
              <a:rPr lang="en-US" dirty="0" err="1"/>
              <a:t>getRequestBody</a:t>
            </a:r>
            <a:r>
              <a:rPr lang="en-US" dirty="0"/>
              <a:t>() returns a </a:t>
            </a:r>
            <a:r>
              <a:rPr lang="en-US" dirty="0" err="1"/>
              <a:t>InputStream</a:t>
            </a:r>
            <a:r>
              <a:rPr lang="en-US" dirty="0"/>
              <a:t> for reading the request body. After reading the request body, the stream is close. </a:t>
            </a:r>
          </a:p>
          <a:p>
            <a:pPr lvl="1"/>
            <a:r>
              <a:rPr lang="en-US" dirty="0" err="1"/>
              <a:t>getResponseHeaders</a:t>
            </a:r>
            <a:r>
              <a:rPr lang="en-US" dirty="0"/>
              <a:t>() to set any response headers, except content-length </a:t>
            </a:r>
          </a:p>
          <a:p>
            <a:pPr lvl="1"/>
            <a:r>
              <a:rPr lang="en-US" dirty="0" err="1"/>
              <a:t>sendResponseHeaders</a:t>
            </a:r>
            <a:r>
              <a:rPr lang="en-US" dirty="0"/>
              <a:t>(</a:t>
            </a:r>
            <a:r>
              <a:rPr lang="en-US" dirty="0" err="1"/>
              <a:t>int,long</a:t>
            </a:r>
            <a:r>
              <a:rPr lang="en-US" dirty="0"/>
              <a:t>) to send the response headers. Must be called before next step. </a:t>
            </a:r>
          </a:p>
          <a:p>
            <a:pPr lvl="1"/>
            <a:r>
              <a:rPr lang="en-US" dirty="0" err="1"/>
              <a:t>getResponseBody</a:t>
            </a:r>
            <a:r>
              <a:rPr lang="en-US" dirty="0"/>
              <a:t>() to get a </a:t>
            </a:r>
            <a:r>
              <a:rPr lang="en-US" dirty="0" err="1"/>
              <a:t>OutputStream</a:t>
            </a:r>
            <a:r>
              <a:rPr lang="en-US" dirty="0"/>
              <a:t> to send the response body. When the response body has been written, the stream must be closed to terminate the exchange.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Manager uses the </a:t>
            </a:r>
            <a:r>
              <a:rPr lang="en-US" dirty="0" err="1" smtClean="0"/>
              <a:t>HttpServer</a:t>
            </a:r>
            <a:r>
              <a:rPr lang="en-US" dirty="0" smtClean="0"/>
              <a:t>, </a:t>
            </a:r>
            <a:r>
              <a:rPr lang="en-US" dirty="0" err="1" smtClean="0"/>
              <a:t>HttpHandler</a:t>
            </a:r>
            <a:r>
              <a:rPr lang="en-US" dirty="0" smtClean="0"/>
              <a:t>, and </a:t>
            </a:r>
            <a:r>
              <a:rPr lang="en-US" dirty="0" err="1" smtClean="0"/>
              <a:t>HttpExchange</a:t>
            </a:r>
            <a:r>
              <a:rPr lang="en-US" dirty="0" smtClean="0"/>
              <a:t> classes to implement its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Since a computer runs many programs simultaneously, TCP uses Port Numbers to identify individual programs running on a computer</a:t>
            </a:r>
          </a:p>
          <a:p>
            <a:pPr lvl="1"/>
            <a:r>
              <a:rPr lang="en-US" dirty="0" smtClean="0"/>
              <a:t>TCP Port Numbers are in the range 0 – 65535</a:t>
            </a:r>
          </a:p>
          <a:p>
            <a:pPr lvl="1"/>
            <a:r>
              <a:rPr lang="en-US" dirty="0" smtClean="0"/>
              <a:t>Ports 0 – 1023 are reserved for system services (email, web, etc.)</a:t>
            </a:r>
          </a:p>
          <a:p>
            <a:pPr lvl="1"/>
            <a:r>
              <a:rPr lang="en-US" dirty="0" smtClean="0"/>
              <a:t>Ports 1024 – 49151 are registered to particular applications</a:t>
            </a:r>
          </a:p>
          <a:p>
            <a:pPr lvl="1"/>
            <a:r>
              <a:rPr lang="en-US" dirty="0" smtClean="0"/>
              <a:t>Ports 49152 – 65535 can be used for custom or temporary purposes  </a:t>
            </a:r>
          </a:p>
          <a:p>
            <a:pPr lvl="1"/>
            <a:r>
              <a:rPr lang="en-US" dirty="0" smtClean="0"/>
              <a:t>Email servers typically run on Port 25</a:t>
            </a:r>
          </a:p>
          <a:p>
            <a:pPr lvl="1"/>
            <a:r>
              <a:rPr lang="en-US" dirty="0" smtClean="0"/>
              <a:t>Web servers typically run on Port 80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7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combination of (IP Address, TCP Port Number) uniquely identifies a particular program on a particular computer</a:t>
            </a:r>
          </a:p>
          <a:p>
            <a:pPr lvl="1"/>
            <a:r>
              <a:rPr lang="en-US" dirty="0" smtClean="0"/>
              <a:t>(128.187.80.20, 25) =&gt; Email server on machine 128.187.80.20</a:t>
            </a:r>
          </a:p>
          <a:p>
            <a:pPr lvl="1"/>
            <a:r>
              <a:rPr lang="en-US" dirty="0" smtClean="0"/>
              <a:t>(72.30.38.140, 80) =&gt; Web server on machine 72.30.38.140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Through TCP, a program on one computer can connect to a program running on another computer by specifying its (IP Address, TCP Port Number)</a:t>
            </a:r>
          </a:p>
          <a:p>
            <a:pPr lvl="1"/>
            <a:r>
              <a:rPr lang="en-US" dirty="0" smtClean="0"/>
              <a:t>Connect to (128.187.80.20, 25)  =&gt; Connect to email server on machine 128.187.80.20</a:t>
            </a:r>
          </a:p>
          <a:p>
            <a:pPr lvl="1"/>
            <a:r>
              <a:rPr lang="en-US" dirty="0" smtClean="0"/>
              <a:t>Connect to (72.30.38.140, 80) =&gt; Connect to web server on machine 72.30.38.140</a:t>
            </a:r>
          </a:p>
          <a:p>
            <a:r>
              <a:rPr lang="en-US" dirty="0" smtClean="0"/>
              <a:t>Such a TCP connection is called a “Socket”</a:t>
            </a:r>
          </a:p>
          <a:p>
            <a:r>
              <a:rPr lang="en-US" dirty="0" smtClean="0"/>
              <a:t>Once a connection has been established, the two programs can pass data back and forth to each other (i.e., communicate)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IP Addresses are hard to remember and work with directly</a:t>
            </a:r>
          </a:p>
          <a:p>
            <a:r>
              <a:rPr lang="en-US" dirty="0" smtClean="0"/>
              <a:t>Users prefer to reference machines by Name rather than by IP Address</a:t>
            </a:r>
          </a:p>
          <a:p>
            <a:pPr lvl="1"/>
            <a:r>
              <a:rPr lang="en-US" dirty="0" smtClean="0"/>
              <a:t>pinky.cs.byu.edu  instead of 128.187.80.20</a:t>
            </a:r>
          </a:p>
          <a:p>
            <a:pPr lvl="1"/>
            <a:r>
              <a:rPr lang="en-US" dirty="0" smtClean="0"/>
              <a:t>www.yahoo.com  instead of 72.30.38.140</a:t>
            </a:r>
          </a:p>
          <a:p>
            <a:r>
              <a:rPr lang="en-US" dirty="0" smtClean="0"/>
              <a:t>DNS  (Domain Name System) is a protocol for looking up a machine’s IP Address based on its (Domain) Name</a:t>
            </a:r>
          </a:p>
          <a:p>
            <a:pPr lvl="1"/>
            <a:r>
              <a:rPr lang="en-US" dirty="0" smtClean="0"/>
              <a:t>Connect to (www.yahoo.com, 80) </a:t>
            </a:r>
          </a:p>
          <a:p>
            <a:pPr lvl="1"/>
            <a:r>
              <a:rPr lang="en-US" dirty="0" smtClean="0"/>
              <a:t>DNS, what is the IP Address for “www.yahoo.com”? </a:t>
            </a:r>
          </a:p>
          <a:p>
            <a:pPr lvl="1"/>
            <a:r>
              <a:rPr lang="en-US" dirty="0" smtClean="0"/>
              <a:t>72.30.38.140</a:t>
            </a:r>
          </a:p>
          <a:p>
            <a:pPr lvl="1"/>
            <a:r>
              <a:rPr lang="en-US" dirty="0" smtClean="0"/>
              <a:t>OK, Connect to (72.30.38.140, 80)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Java Sockets example: </a:t>
            </a:r>
            <a:r>
              <a:rPr lang="en-US" dirty="0" err="1" smtClean="0">
                <a:hlinkClick r:id="rId2" action="ppaction://hlinkfile"/>
              </a:rPr>
              <a:t>FileTransfer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1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URLs (uniform resource locators)</a:t>
            </a:r>
            <a:endParaRPr 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3565" y="1155196"/>
            <a:ext cx="787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scheme://domain:port/path?query_string#fragment_id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6002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</a:t>
            </a:r>
            <a:r>
              <a:rPr lang="en-US" sz="2000" b="1" dirty="0" smtClean="0"/>
              <a:t>cheme</a:t>
            </a:r>
            <a:r>
              <a:rPr lang="en-US" sz="2000" dirty="0" smtClean="0"/>
              <a:t> (case-insensitive) – http or https </a:t>
            </a:r>
          </a:p>
          <a:p>
            <a:r>
              <a:rPr lang="en-US" sz="2000" b="1" dirty="0" smtClean="0"/>
              <a:t>domain</a:t>
            </a:r>
            <a:r>
              <a:rPr lang="en-US" sz="2000" dirty="0" smtClean="0"/>
              <a:t> (case-insensitive) – </a:t>
            </a:r>
            <a:r>
              <a:rPr lang="en-US" sz="2000" dirty="0"/>
              <a:t>The </a:t>
            </a:r>
            <a:r>
              <a:rPr lang="en-US" sz="2000" dirty="0" smtClean="0"/>
              <a:t>server’s domain </a:t>
            </a:r>
            <a:r>
              <a:rPr lang="en-US" sz="2000" dirty="0"/>
              <a:t>name or IP </a:t>
            </a:r>
            <a:r>
              <a:rPr lang="en-US" sz="2000" dirty="0" smtClean="0"/>
              <a:t>address. </a:t>
            </a:r>
            <a:r>
              <a:rPr lang="en-US" sz="2000" dirty="0"/>
              <a:t>The domain </a:t>
            </a:r>
            <a:r>
              <a:rPr lang="en-US" sz="2000" dirty="0" smtClean="0"/>
              <a:t>name google.com</a:t>
            </a:r>
            <a:r>
              <a:rPr lang="en-US" sz="2000" dirty="0"/>
              <a:t>, or its IP address </a:t>
            </a:r>
            <a:r>
              <a:rPr lang="en-US" sz="2000" dirty="0" smtClean="0"/>
              <a:t>72.14.207.99</a:t>
            </a:r>
            <a:r>
              <a:rPr lang="en-US" sz="2000" dirty="0"/>
              <a:t>, is the address of Google's website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ort</a:t>
            </a:r>
            <a:r>
              <a:rPr lang="en-US" sz="2000" dirty="0" smtClean="0"/>
              <a:t> (optional) – The port, if present, specifies the server’s TCP port number.  For http URLs, the default port is 80.  For https URLs, the default port is 443.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ath</a:t>
            </a:r>
            <a:r>
              <a:rPr lang="en-US" sz="2000" dirty="0" smtClean="0"/>
              <a:t> </a:t>
            </a:r>
            <a:r>
              <a:rPr lang="en-US" sz="2000" smtClean="0"/>
              <a:t>(case-sensitive</a:t>
            </a:r>
            <a:r>
              <a:rPr lang="en-US" sz="2000" dirty="0" smtClean="0"/>
              <a:t>) – The path is used to specify and perhaps locate the requested resource.</a:t>
            </a:r>
          </a:p>
          <a:p>
            <a:r>
              <a:rPr lang="en-US" sz="2000" b="1" dirty="0" err="1" smtClean="0"/>
              <a:t>query_string</a:t>
            </a:r>
            <a:r>
              <a:rPr lang="en-US" sz="2000" dirty="0" smtClean="0"/>
              <a:t> (optional, case-sensitive) – The query string, if present, contains data to be passed to software running on the server. It may contain name/value pairs separated by ampersands, for example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John&amp;last_name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=Doe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fragment_id</a:t>
            </a:r>
            <a:r>
              <a:rPr lang="en-US" sz="2000" dirty="0" smtClean="0"/>
              <a:t> (optional, case-sensitive) – The fragment identifier, if present, specifies a part or a position within the overall resource or document.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6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52400" y="1155196"/>
            <a:ext cx="85619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http://www.espn.com:80/basketball/nba/index.html?team=dallas&amp;order=name#Roster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6002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</a:t>
            </a:r>
            <a:r>
              <a:rPr lang="en-US" sz="2000" b="1" dirty="0" smtClean="0"/>
              <a:t>cheme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</a:p>
          <a:p>
            <a:r>
              <a:rPr lang="en-US" sz="2000" b="1" dirty="0" smtClean="0"/>
              <a:t>domain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www.espn.com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ort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80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ath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/basketball/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/index.html</a:t>
            </a:r>
          </a:p>
          <a:p>
            <a:r>
              <a:rPr lang="en-US" sz="2000" b="1" dirty="0" err="1" smtClean="0"/>
              <a:t>query_string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?team=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=name</a:t>
            </a:r>
            <a:endParaRPr lang="en-US" sz="2000" dirty="0" smtClean="0"/>
          </a:p>
          <a:p>
            <a:r>
              <a:rPr lang="en-US" sz="2000" b="1" dirty="0" err="1" smtClean="0"/>
              <a:t>fragment_id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#Roster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1721</Words>
  <Application>Microsoft Office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Simple Web Services</vt:lpstr>
      <vt:lpstr>Internet Basics</vt:lpstr>
      <vt:lpstr>Internet Basics</vt:lpstr>
      <vt:lpstr>Internet Basics</vt:lpstr>
      <vt:lpstr>Internet Basics</vt:lpstr>
      <vt:lpstr>Internet Basics</vt:lpstr>
      <vt:lpstr>Internet Basics</vt:lpstr>
      <vt:lpstr>URLs (uniform resource locators)</vt:lpstr>
      <vt:lpstr>URLs</vt:lpstr>
      <vt:lpstr>Java’s URL Class</vt:lpstr>
      <vt:lpstr>HTTP  (hypertext transfer protocol)</vt:lpstr>
      <vt:lpstr>HTTP Request message format</vt:lpstr>
      <vt:lpstr>HTTP Response message format</vt:lpstr>
      <vt:lpstr>HTTP Request Methods</vt:lpstr>
      <vt:lpstr>HTTP Response status codes</vt:lpstr>
      <vt:lpstr>HTTP Headers</vt:lpstr>
      <vt:lpstr>HTTP Request Headers</vt:lpstr>
      <vt:lpstr>HTTP Response Headers</vt:lpstr>
      <vt:lpstr>HTTP </vt:lpstr>
      <vt:lpstr>Java’s URLConnection class (GET)</vt:lpstr>
      <vt:lpstr>Java’s URLConnection class (POST)</vt:lpstr>
      <vt:lpstr>Contact Manager example</vt:lpstr>
      <vt:lpstr>Contact Manager example</vt:lpstr>
      <vt:lpstr>Contact Manager example</vt:lpstr>
      <vt:lpstr>Contact Manager example</vt:lpstr>
      <vt:lpstr>Contact Manager example</vt:lpstr>
      <vt:lpstr>Java’s HttpServer class</vt:lpstr>
      <vt:lpstr>Java’s HttpExchange class</vt:lpstr>
      <vt:lpstr>Contact Manager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rodham</cp:lastModifiedBy>
  <cp:revision>484</cp:revision>
  <dcterms:created xsi:type="dcterms:W3CDTF">1601-01-01T00:00:00Z</dcterms:created>
  <dcterms:modified xsi:type="dcterms:W3CDTF">2014-02-27T17:10:11Z</dcterms:modified>
</cp:coreProperties>
</file>