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4" r:id="rId6"/>
    <p:sldId id="273" r:id="rId7"/>
    <p:sldId id="275" r:id="rId8"/>
    <p:sldId id="279" r:id="rId9"/>
    <p:sldId id="278" r:id="rId10"/>
    <p:sldId id="277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code/Drawing/src/withmoreevents/DrawingFrame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code/Drawing/src/withmoreevents/DrawingComponent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code/Drawing/src/withmoreevents/DrawingComponent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code/Drawing/src/withmoreevents/DrawingComponent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code/Drawing/src/withmoreevents/DrawingFrame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8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When a window receives or loses the keyboard focus, it generates “gained focus” and “lost focus” events</a:t>
            </a:r>
          </a:p>
          <a:p>
            <a:pPr lvl="1"/>
            <a:r>
              <a:rPr lang="en-US" dirty="0" err="1" smtClean="0"/>
              <a:t>WindowFocusListener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When a component receives or loses the keyboard focus, it generates “gained focus” and “lost focus” events</a:t>
            </a:r>
          </a:p>
          <a:p>
            <a:pPr lvl="1"/>
            <a:r>
              <a:rPr lang="en-US" dirty="0" err="1" smtClean="0"/>
              <a:t>FocusListener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EXAMPLE: In </a:t>
            </a:r>
            <a:r>
              <a:rPr lang="en-US" dirty="0" smtClean="0">
                <a:hlinkClick r:id="rId2" action="ppaction://hlinkfile"/>
              </a:rPr>
              <a:t>Drawing</a:t>
            </a:r>
            <a:r>
              <a:rPr lang="en-US" dirty="0" smtClean="0"/>
              <a:t>, when the frame window receives keyboard focus, </a:t>
            </a:r>
            <a:r>
              <a:rPr lang="en-US" dirty="0" err="1" smtClean="0"/>
              <a:t>DrawingFrame</a:t>
            </a:r>
            <a:r>
              <a:rPr lang="en-US" dirty="0" smtClean="0"/>
              <a:t> calls </a:t>
            </a:r>
            <a:r>
              <a:rPr lang="en-US" dirty="0" err="1" smtClean="0"/>
              <a:t>requestFocusInWindow</a:t>
            </a:r>
            <a:r>
              <a:rPr lang="en-US" dirty="0" smtClean="0"/>
              <a:t> on the </a:t>
            </a:r>
            <a:r>
              <a:rPr lang="en-US" dirty="0" err="1" smtClean="0"/>
              <a:t>DrawingComponent</a:t>
            </a:r>
            <a:r>
              <a:rPr lang="en-US" dirty="0" smtClean="0"/>
              <a:t> so it will receive keyboard events</a:t>
            </a:r>
          </a:p>
        </p:txBody>
      </p:sp>
    </p:spTree>
    <p:extLst>
      <p:ext uri="{BB962C8B-B14F-4D97-AF65-F5344CB8AC3E}">
        <p14:creationId xmlns:p14="http://schemas.microsoft.com/office/powerpoint/2010/main" val="9337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KeyListener</a:t>
            </a:r>
            <a:r>
              <a:rPr lang="en-US" dirty="0" smtClean="0"/>
              <a:t> interface</a:t>
            </a:r>
          </a:p>
          <a:p>
            <a:r>
              <a:rPr lang="en-US" dirty="0" err="1" smtClean="0"/>
              <a:t>KeyAdapter</a:t>
            </a:r>
            <a:r>
              <a:rPr lang="en-US" dirty="0" smtClean="0"/>
              <a:t> class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EXAMPLE: Moving shapes with arrow keys in </a:t>
            </a:r>
            <a:r>
              <a:rPr lang="en-US" dirty="0">
                <a:hlinkClick r:id="rId2" action="ppaction://hlinkfile"/>
              </a:rPr>
              <a:t>Drawing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173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actions are called “events”</a:t>
            </a:r>
          </a:p>
          <a:p>
            <a:pPr lvl="1"/>
            <a:r>
              <a:rPr lang="en-US" dirty="0" smtClean="0"/>
              <a:t>Low-level window events</a:t>
            </a:r>
          </a:p>
          <a:p>
            <a:pPr lvl="2"/>
            <a:r>
              <a:rPr lang="en-US" dirty="0" smtClean="0"/>
              <a:t>Window changes</a:t>
            </a:r>
          </a:p>
          <a:p>
            <a:pPr lvl="1"/>
            <a:r>
              <a:rPr lang="en-US" dirty="0" smtClean="0"/>
              <a:t>Low-level component events</a:t>
            </a:r>
          </a:p>
          <a:p>
            <a:pPr lvl="2"/>
            <a:r>
              <a:rPr lang="en-US" dirty="0" smtClean="0"/>
              <a:t>Mouse events, Keyboard events, Component changes</a:t>
            </a:r>
          </a:p>
          <a:p>
            <a:pPr lvl="1"/>
            <a:r>
              <a:rPr lang="en-US" dirty="0" smtClean="0"/>
              <a:t>High-level component-specific events</a:t>
            </a:r>
          </a:p>
          <a:p>
            <a:pPr lvl="2"/>
            <a:r>
              <a:rPr lang="en-US" dirty="0" smtClean="0"/>
              <a:t>Button events, Menu events, List events, etc.</a:t>
            </a:r>
          </a:p>
          <a:p>
            <a:r>
              <a:rPr lang="en-US" dirty="0" smtClean="0"/>
              <a:t>Events are handled by attaching “event listeners” to windows and components</a:t>
            </a:r>
          </a:p>
          <a:p>
            <a:r>
              <a:rPr lang="en-US" dirty="0" smtClean="0"/>
              <a:t>Swing defines a “listener interface” for each category of events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WindowListener</a:t>
            </a:r>
            <a:r>
              <a:rPr lang="en-US" dirty="0" smtClean="0"/>
              <a:t>, </a:t>
            </a:r>
            <a:r>
              <a:rPr lang="en-US" dirty="0" err="1" smtClean="0"/>
              <a:t>MouseListener</a:t>
            </a:r>
            <a:r>
              <a:rPr lang="en-US" dirty="0" smtClean="0"/>
              <a:t>, </a:t>
            </a:r>
            <a:r>
              <a:rPr lang="en-US" dirty="0" err="1" smtClean="0"/>
              <a:t>MenuListener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4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“listener” is an object that implements a listener interface</a:t>
            </a:r>
          </a:p>
          <a:p>
            <a:r>
              <a:rPr lang="en-US" dirty="0" smtClean="0"/>
              <a:t>Listeners are attached to windows and components by calling the appropriate “</a:t>
            </a:r>
            <a:r>
              <a:rPr lang="en-US" dirty="0" err="1" smtClean="0"/>
              <a:t>addXXXListener</a:t>
            </a:r>
            <a:r>
              <a:rPr lang="en-US" dirty="0" smtClean="0"/>
              <a:t>” methods</a:t>
            </a:r>
          </a:p>
          <a:p>
            <a:pPr lvl="1"/>
            <a:r>
              <a:rPr lang="en-US" dirty="0" err="1" smtClean="0"/>
              <a:t>addWindowListener</a:t>
            </a:r>
            <a:r>
              <a:rPr lang="en-US" dirty="0" smtClean="0"/>
              <a:t>, </a:t>
            </a:r>
            <a:r>
              <a:rPr lang="en-US" dirty="0" err="1" smtClean="0"/>
              <a:t>addMouseListener</a:t>
            </a:r>
            <a:r>
              <a:rPr lang="en-US" dirty="0" smtClean="0"/>
              <a:t>, </a:t>
            </a:r>
            <a:r>
              <a:rPr lang="en-US" dirty="0" err="1" smtClean="0"/>
              <a:t>addMenuListener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The window or component will notify all attached listeners about all relevant events</a:t>
            </a:r>
          </a:p>
          <a:p>
            <a:pPr lvl="1"/>
            <a:r>
              <a:rPr lang="en-US" dirty="0" err="1" smtClean="0"/>
              <a:t>windowActivated</a:t>
            </a:r>
            <a:r>
              <a:rPr lang="en-US" dirty="0" smtClean="0"/>
              <a:t>, </a:t>
            </a:r>
            <a:r>
              <a:rPr lang="en-US" dirty="0" err="1" smtClean="0"/>
              <a:t>mouseClicked</a:t>
            </a:r>
            <a:r>
              <a:rPr lang="en-US" dirty="0" smtClean="0"/>
              <a:t>, </a:t>
            </a:r>
            <a:r>
              <a:rPr lang="en-US" dirty="0" err="1" smtClean="0"/>
              <a:t>menuSelected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Listener </a:t>
            </a:r>
            <a:r>
              <a:rPr lang="en-US" dirty="0"/>
              <a:t>methods accept an </a:t>
            </a:r>
            <a:r>
              <a:rPr lang="en-US" dirty="0" err="1"/>
              <a:t>EventObject</a:t>
            </a:r>
            <a:r>
              <a:rPr lang="en-US" dirty="0"/>
              <a:t> parameter that describes the event that occurred</a:t>
            </a:r>
          </a:p>
          <a:p>
            <a:pPr lvl="1"/>
            <a:r>
              <a:rPr lang="en-US" dirty="0" err="1" smtClean="0"/>
              <a:t>WindowEvent</a:t>
            </a:r>
            <a:r>
              <a:rPr lang="en-US" dirty="0" smtClean="0"/>
              <a:t>, </a:t>
            </a:r>
            <a:r>
              <a:rPr lang="en-US" dirty="0" err="1" smtClean="0"/>
              <a:t>MouseEvent</a:t>
            </a:r>
            <a:r>
              <a:rPr lang="en-US" dirty="0" smtClean="0"/>
              <a:t>, </a:t>
            </a:r>
            <a:r>
              <a:rPr lang="en-US" dirty="0" err="1" smtClean="0"/>
              <a:t>MenuEvent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EventObject.getSource</a:t>
            </a:r>
            <a:r>
              <a:rPr lang="en-US" dirty="0" smtClean="0"/>
              <a:t> </a:t>
            </a:r>
            <a:r>
              <a:rPr lang="en-US" dirty="0"/>
              <a:t>method </a:t>
            </a:r>
            <a:r>
              <a:rPr lang="en-US" dirty="0" smtClean="0"/>
              <a:t>returns the window or component that generated the event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Listeners are typically implemented as inner classes</a:t>
            </a:r>
          </a:p>
          <a:p>
            <a:pPr lvl="1"/>
            <a:r>
              <a:rPr lang="en-US" dirty="0" smtClean="0"/>
              <a:t>Named inner class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MyMouseHandler</a:t>
            </a:r>
            <a:r>
              <a:rPr lang="en-US" dirty="0" smtClean="0"/>
              <a:t> implements </a:t>
            </a:r>
            <a:r>
              <a:rPr lang="en-US" dirty="0" err="1" smtClean="0"/>
              <a:t>MouseListener</a:t>
            </a:r>
            <a:r>
              <a:rPr lang="en-US" dirty="0" smtClean="0"/>
              <a:t> { … }</a:t>
            </a:r>
          </a:p>
          <a:p>
            <a:pPr lvl="2"/>
            <a:r>
              <a:rPr lang="en-US" dirty="0" err="1" smtClean="0"/>
              <a:t>this.addMouseListener</a:t>
            </a:r>
            <a:r>
              <a:rPr lang="en-US" dirty="0" smtClean="0"/>
              <a:t>(new </a:t>
            </a:r>
            <a:r>
              <a:rPr lang="en-US" dirty="0" err="1" smtClean="0"/>
              <a:t>MyMouseHandler</a:t>
            </a:r>
            <a:r>
              <a:rPr lang="en-US" dirty="0" smtClean="0"/>
              <a:t>());</a:t>
            </a:r>
          </a:p>
          <a:p>
            <a:pPr lvl="1"/>
            <a:r>
              <a:rPr lang="en-US" dirty="0" smtClean="0"/>
              <a:t>Anonymous inner class</a:t>
            </a:r>
          </a:p>
          <a:p>
            <a:pPr lvl="2"/>
            <a:r>
              <a:rPr lang="en-US" dirty="0" err="1"/>
              <a:t>t</a:t>
            </a:r>
            <a:r>
              <a:rPr lang="en-US" dirty="0" err="1" smtClean="0"/>
              <a:t>his.addMouseListener</a:t>
            </a:r>
            <a:r>
              <a:rPr lang="en-US" dirty="0" smtClean="0"/>
              <a:t>(new </a:t>
            </a:r>
            <a:r>
              <a:rPr lang="en-US" dirty="0" err="1" smtClean="0"/>
              <a:t>MouseListener</a:t>
            </a:r>
            <a:r>
              <a:rPr lang="en-US" dirty="0" smtClean="0"/>
              <a:t>() { … });</a:t>
            </a:r>
          </a:p>
        </p:txBody>
      </p:sp>
    </p:spTree>
    <p:extLst>
      <p:ext uri="{BB962C8B-B14F-4D97-AF65-F5344CB8AC3E}">
        <p14:creationId xmlns:p14="http://schemas.microsoft.com/office/powerpoint/2010/main" val="89921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Event Adapter classes</a:t>
            </a:r>
          </a:p>
          <a:p>
            <a:pPr lvl="1"/>
            <a:r>
              <a:rPr lang="en-US" dirty="0" smtClean="0"/>
              <a:t>Frequently, a program only wants to handle a few of the events defined by a listener interface</a:t>
            </a:r>
          </a:p>
          <a:p>
            <a:pPr lvl="1"/>
            <a:r>
              <a:rPr lang="en-US" dirty="0" smtClean="0"/>
              <a:t>However, implementing the listener interface requires implementations for all event methods</a:t>
            </a:r>
          </a:p>
          <a:p>
            <a:pPr lvl="1"/>
            <a:r>
              <a:rPr lang="en-US" dirty="0" smtClean="0"/>
              <a:t>Swing provides Adapter </a:t>
            </a:r>
            <a:r>
              <a:rPr lang="en-US" dirty="0" err="1" smtClean="0"/>
              <a:t>superclasses</a:t>
            </a:r>
            <a:r>
              <a:rPr lang="en-US" dirty="0" smtClean="0"/>
              <a:t> that provide empty implementations of all methods in a listener interface</a:t>
            </a:r>
          </a:p>
          <a:p>
            <a:pPr lvl="2"/>
            <a:r>
              <a:rPr lang="en-US" dirty="0" err="1" smtClean="0"/>
              <a:t>WindowAdapter</a:t>
            </a:r>
            <a:r>
              <a:rPr lang="en-US" dirty="0" smtClean="0"/>
              <a:t>, </a:t>
            </a:r>
            <a:r>
              <a:rPr lang="en-US" dirty="0" err="1" smtClean="0"/>
              <a:t>MouseAdapter</a:t>
            </a:r>
            <a:r>
              <a:rPr lang="en-US" dirty="0" smtClean="0"/>
              <a:t>, </a:t>
            </a:r>
            <a:r>
              <a:rPr lang="en-US" dirty="0" err="1" smtClean="0"/>
              <a:t>KeyAdapter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This allows a program to create a listener by </a:t>
            </a:r>
            <a:r>
              <a:rPr lang="en-US" dirty="0" err="1" smtClean="0"/>
              <a:t>subclassing</a:t>
            </a:r>
            <a:r>
              <a:rPr lang="en-US" dirty="0" smtClean="0"/>
              <a:t> an adapter class, and overriding only the event methods it cares about</a:t>
            </a:r>
          </a:p>
          <a:p>
            <a:pPr lvl="1"/>
            <a:r>
              <a:rPr lang="en-US" dirty="0" smtClean="0"/>
              <a:t>Some adapter classes implement multiple listener interfaces</a:t>
            </a:r>
          </a:p>
          <a:p>
            <a:pPr lvl="2"/>
            <a:r>
              <a:rPr lang="en-US" dirty="0" smtClean="0"/>
              <a:t>EXAMPLE: </a:t>
            </a:r>
            <a:r>
              <a:rPr lang="en-US" dirty="0" err="1" smtClean="0"/>
              <a:t>MouseAdapter</a:t>
            </a:r>
            <a:r>
              <a:rPr lang="en-US" dirty="0" smtClean="0"/>
              <a:t> implements </a:t>
            </a:r>
            <a:r>
              <a:rPr lang="en-US" dirty="0" err="1" smtClean="0"/>
              <a:t>MouseListener</a:t>
            </a:r>
            <a:r>
              <a:rPr lang="en-US" dirty="0" smtClean="0"/>
              <a:t>, </a:t>
            </a:r>
            <a:r>
              <a:rPr lang="en-US" dirty="0" err="1" smtClean="0"/>
              <a:t>MouseMotionListener</a:t>
            </a:r>
            <a:r>
              <a:rPr lang="en-US" dirty="0" smtClean="0"/>
              <a:t>, and </a:t>
            </a:r>
            <a:r>
              <a:rPr lang="en-US" dirty="0" err="1" smtClean="0"/>
              <a:t>MouseWheelListener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98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MouseListener</a:t>
            </a:r>
            <a:r>
              <a:rPr lang="en-US" dirty="0" smtClean="0"/>
              <a:t> interface</a:t>
            </a:r>
          </a:p>
          <a:p>
            <a:r>
              <a:rPr lang="en-US" dirty="0" err="1" smtClean="0"/>
              <a:t>MouseMotionListener</a:t>
            </a:r>
            <a:r>
              <a:rPr lang="en-US" dirty="0" smtClean="0"/>
              <a:t> interface</a:t>
            </a:r>
          </a:p>
          <a:p>
            <a:r>
              <a:rPr lang="en-US" dirty="0" err="1" smtClean="0"/>
              <a:t>MouseWheelListener</a:t>
            </a:r>
            <a:r>
              <a:rPr lang="en-US" dirty="0" smtClean="0"/>
              <a:t> interface</a:t>
            </a:r>
          </a:p>
          <a:p>
            <a:r>
              <a:rPr lang="en-US" dirty="0" err="1" smtClean="0"/>
              <a:t>MouseAdapter</a:t>
            </a:r>
            <a:r>
              <a:rPr lang="en-US" dirty="0" smtClean="0"/>
              <a:t> class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EXAMPLE: Dragging and scrolling shapes in </a:t>
            </a:r>
            <a:r>
              <a:rPr lang="en-US" dirty="0">
                <a:hlinkClick r:id="rId2" action="ppaction://hlinkfile"/>
              </a:rPr>
              <a:t>Drawing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03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ComponentListener</a:t>
            </a:r>
            <a:r>
              <a:rPr lang="en-US" dirty="0" smtClean="0"/>
              <a:t> interface</a:t>
            </a:r>
          </a:p>
          <a:p>
            <a:r>
              <a:rPr lang="en-US" dirty="0" err="1" smtClean="0"/>
              <a:t>ComponentAdapter</a:t>
            </a:r>
            <a:r>
              <a:rPr lang="en-US" dirty="0" smtClean="0"/>
              <a:t> class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EXAMPLE: Updating width and height in text shapes in </a:t>
            </a:r>
            <a:r>
              <a:rPr lang="en-US" dirty="0">
                <a:hlinkClick r:id="rId2" action="ppaction://hlinkfile"/>
              </a:rPr>
              <a:t>Drawing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522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WindowListener</a:t>
            </a:r>
            <a:r>
              <a:rPr lang="en-US" dirty="0" smtClean="0"/>
              <a:t> interface</a:t>
            </a:r>
          </a:p>
          <a:p>
            <a:r>
              <a:rPr lang="en-US" dirty="0" err="1" smtClean="0"/>
              <a:t>WindowStateListener</a:t>
            </a:r>
            <a:r>
              <a:rPr lang="en-US" dirty="0" smtClean="0"/>
              <a:t> interface</a:t>
            </a:r>
          </a:p>
          <a:p>
            <a:r>
              <a:rPr lang="en-US" dirty="0" err="1" smtClean="0"/>
              <a:t>WindowAdapter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EXAMPLE: Frame window in </a:t>
            </a:r>
            <a:r>
              <a:rPr lang="en-US" dirty="0" smtClean="0">
                <a:hlinkClick r:id="rId2" action="ppaction://hlinkfile"/>
              </a:rPr>
              <a:t>Drawing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075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Keyboard Focus</a:t>
            </a:r>
          </a:p>
          <a:p>
            <a:pPr lvl="1"/>
            <a:r>
              <a:rPr lang="en-US" dirty="0" smtClean="0"/>
              <a:t>When the user types a key, which component gets the key event?</a:t>
            </a:r>
          </a:p>
          <a:p>
            <a:pPr lvl="2"/>
            <a:r>
              <a:rPr lang="en-US" dirty="0" smtClean="0"/>
              <a:t>The component with the “keyboard focus”</a:t>
            </a:r>
          </a:p>
          <a:p>
            <a:pPr lvl="1"/>
            <a:r>
              <a:rPr lang="en-US" dirty="0" smtClean="0"/>
              <a:t>Only one window has the keyboard focus at a time</a:t>
            </a:r>
          </a:p>
          <a:p>
            <a:pPr lvl="1"/>
            <a:r>
              <a:rPr lang="en-US" dirty="0" smtClean="0"/>
              <a:t>Within that window, only one component has the keyboard focus at a time</a:t>
            </a:r>
          </a:p>
          <a:p>
            <a:pPr lvl="1"/>
            <a:r>
              <a:rPr lang="en-US" dirty="0"/>
              <a:t>A component can request the keyboard focus by calling </a:t>
            </a:r>
            <a:r>
              <a:rPr lang="en-US" dirty="0" err="1"/>
              <a:t>Component.requestFocus</a:t>
            </a:r>
            <a:r>
              <a:rPr lang="en-US" dirty="0"/>
              <a:t> or </a:t>
            </a:r>
            <a:r>
              <a:rPr lang="en-US" dirty="0" err="1"/>
              <a:t>Component.requestFocusInWindow</a:t>
            </a:r>
            <a:endParaRPr lang="en-US" dirty="0"/>
          </a:p>
          <a:p>
            <a:pPr lvl="1"/>
            <a:r>
              <a:rPr lang="en-US" dirty="0"/>
              <a:t>EXAMPLE: A text field requests the keyboard focus when the user clicks on </a:t>
            </a:r>
            <a:r>
              <a:rPr lang="en-US" dirty="0" smtClean="0"/>
              <a:t>it so it will receive key events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90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514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Event Handling</vt:lpstr>
      <vt:lpstr>Event Handling</vt:lpstr>
      <vt:lpstr>Event Handling</vt:lpstr>
      <vt:lpstr>Event Handling</vt:lpstr>
      <vt:lpstr>Event Handling</vt:lpstr>
      <vt:lpstr>Mouse Events</vt:lpstr>
      <vt:lpstr>Component Events</vt:lpstr>
      <vt:lpstr>Window Events</vt:lpstr>
      <vt:lpstr>Keyboard Events</vt:lpstr>
      <vt:lpstr>Keyboard Events</vt:lpstr>
      <vt:lpstr>Keyboard Events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240 Week 9</dc:title>
  <dc:creator>rodham</dc:creator>
  <cp:lastModifiedBy>rodham</cp:lastModifiedBy>
  <cp:revision>171</cp:revision>
  <dcterms:created xsi:type="dcterms:W3CDTF">2006-08-16T00:00:00Z</dcterms:created>
  <dcterms:modified xsi:type="dcterms:W3CDTF">2012-10-27T02:31:27Z</dcterms:modified>
</cp:coreProperties>
</file>