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3" r:id="rId4"/>
    <p:sldId id="284" r:id="rId5"/>
    <p:sldId id="282" r:id="rId6"/>
    <p:sldId id="281" r:id="rId7"/>
    <p:sldId id="285" r:id="rId8"/>
    <p:sldId id="28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code/FlowTest/src/FlowTest.java" TargetMode="External"/><Relationship Id="rId7" Type="http://schemas.openxmlformats.org/officeDocument/2006/relationships/hyperlink" Target="code/GridTest/src/GridTest.java" TargetMode="External"/><Relationship Id="rId2" Type="http://schemas.openxmlformats.org/officeDocument/2006/relationships/hyperlink" Target="http://docs.oracle.com/javase/tutorial/uiswing/layout/flow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tutorial/uiswing/layout/grid.html" TargetMode="External"/><Relationship Id="rId5" Type="http://schemas.openxmlformats.org/officeDocument/2006/relationships/hyperlink" Target="code/BorderTest/src/BorderTest.java" TargetMode="External"/><Relationship Id="rId4" Type="http://schemas.openxmlformats.org/officeDocument/2006/relationships/hyperlink" Target="http://docs.oracle.com/javase/tutorial/uiswing/layout/border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code/FontSelector/src/FontSelector.java" TargetMode="External"/><Relationship Id="rId2" Type="http://schemas.openxmlformats.org/officeDocument/2006/relationships/hyperlink" Target="http://docs.oracle.com/javase/tutorial/uiswing/component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tutorial/uiswing/events/eventsandcomponent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code/WebBrowser_Refactored/src/WebBrowser.java" TargetMode="External"/><Relationship Id="rId2" Type="http://schemas.openxmlformats.org/officeDocument/2006/relationships/hyperlink" Target="code/WebBrowser/src/WebBrowser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Interface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8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Placement of UI components in a window</a:t>
            </a:r>
          </a:p>
          <a:p>
            <a:pPr lvl="1"/>
            <a:r>
              <a:rPr lang="en-US" dirty="0" smtClean="0"/>
              <a:t>Size &amp; Position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component occupies a </a:t>
            </a:r>
            <a:r>
              <a:rPr lang="en-US" dirty="0" smtClean="0"/>
              <a:t>rectangular region in the window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Components are told where and how big they are</a:t>
            </a:r>
          </a:p>
          <a:p>
            <a:endParaRPr lang="en-US" dirty="0" smtClean="0"/>
          </a:p>
          <a:p>
            <a:r>
              <a:rPr lang="en-US" dirty="0" smtClean="0"/>
              <a:t>Each component has a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referred size</a:t>
            </a:r>
          </a:p>
          <a:p>
            <a:pPr lvl="1"/>
            <a:r>
              <a:rPr lang="en-US" dirty="0" smtClean="0"/>
              <a:t>Minimum size</a:t>
            </a:r>
          </a:p>
          <a:p>
            <a:pPr lvl="1"/>
            <a:r>
              <a:rPr lang="en-US" dirty="0" smtClean="0"/>
              <a:t>Maximum size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0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7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Ideally, each component will be assigned its preferred size</a:t>
            </a:r>
          </a:p>
          <a:p>
            <a:endParaRPr lang="en-US" dirty="0" smtClean="0"/>
          </a:p>
          <a:p>
            <a:r>
              <a:rPr lang="en-US" dirty="0" smtClean="0"/>
              <a:t>To accommodate the current window size, a component may get more or less space than it prefers</a:t>
            </a:r>
          </a:p>
          <a:p>
            <a:endParaRPr lang="en-US" dirty="0" smtClean="0"/>
          </a:p>
          <a:p>
            <a:r>
              <a:rPr lang="en-US" dirty="0" smtClean="0"/>
              <a:t>Window </a:t>
            </a:r>
            <a:r>
              <a:rPr lang="en-US" dirty="0"/>
              <a:t>resize behavior</a:t>
            </a:r>
          </a:p>
          <a:p>
            <a:pPr lvl="1"/>
            <a:r>
              <a:rPr lang="en-US" dirty="0"/>
              <a:t>When the user resizes a window, the sizes and positions of components in the window must be adjusted to accommodate the new </a:t>
            </a:r>
            <a:r>
              <a:rPr lang="en-US" dirty="0" smtClean="0"/>
              <a:t>size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area of a frame window can be divided into rectangular regions called “panels”</a:t>
            </a:r>
          </a:p>
          <a:p>
            <a:pPr lvl="1"/>
            <a:r>
              <a:rPr lang="en-US" dirty="0" smtClean="0"/>
              <a:t>Implemented by the </a:t>
            </a:r>
            <a:r>
              <a:rPr lang="en-US" dirty="0" err="1" smtClean="0"/>
              <a:t>JPanel</a:t>
            </a:r>
            <a:r>
              <a:rPr lang="en-US" dirty="0" smtClean="0"/>
              <a:t> class</a:t>
            </a:r>
          </a:p>
          <a:p>
            <a:endParaRPr lang="en-US" dirty="0" smtClean="0"/>
          </a:p>
          <a:p>
            <a:r>
              <a:rPr lang="en-US" dirty="0" smtClean="0"/>
              <a:t>Each panel contains sub-components</a:t>
            </a:r>
          </a:p>
          <a:p>
            <a:pPr lvl="1"/>
            <a:r>
              <a:rPr lang="en-US" dirty="0" smtClean="0"/>
              <a:t>A panel is a “container” component, because it contains other components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Component Tree</a:t>
            </a:r>
          </a:p>
          <a:p>
            <a:pPr lvl="1"/>
            <a:r>
              <a:rPr lang="en-US" dirty="0" smtClean="0"/>
              <a:t>Frame window at the root</a:t>
            </a:r>
          </a:p>
          <a:p>
            <a:pPr lvl="1"/>
            <a:r>
              <a:rPr lang="en-US" dirty="0" smtClean="0"/>
              <a:t>Panels for the interior nodes</a:t>
            </a:r>
          </a:p>
          <a:p>
            <a:pPr lvl="1"/>
            <a:r>
              <a:rPr lang="en-US" dirty="0" smtClean="0"/>
              <a:t>Simple components (e.g., buttons, text fields, etc.) at the leaves</a:t>
            </a:r>
          </a:p>
          <a:p>
            <a:endParaRPr lang="en-US" dirty="0" smtClean="0"/>
          </a:p>
          <a:p>
            <a:r>
              <a:rPr lang="en-US" dirty="0" smtClean="0"/>
              <a:t>Each panel’s components are lain out separately</a:t>
            </a:r>
          </a:p>
        </p:txBody>
      </p:sp>
    </p:spTree>
    <p:extLst>
      <p:ext uri="{BB962C8B-B14F-4D97-AF65-F5344CB8AC3E}">
        <p14:creationId xmlns:p14="http://schemas.microsoft.com/office/powerpoint/2010/main" val="87656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There are different algorithms for laying out components in a panel</a:t>
            </a:r>
          </a:p>
          <a:p>
            <a:endParaRPr lang="en-US" dirty="0" smtClean="0"/>
          </a:p>
          <a:p>
            <a:r>
              <a:rPr lang="en-US" dirty="0" smtClean="0"/>
              <a:t>Each panel has a “layout manager” object that is responsible for deciding the sizes and positions of the panel’s components</a:t>
            </a:r>
          </a:p>
          <a:p>
            <a:endParaRPr lang="en-US" dirty="0" smtClean="0"/>
          </a:p>
          <a:p>
            <a:r>
              <a:rPr lang="en-US" dirty="0" smtClean="0"/>
              <a:t>Java provides several </a:t>
            </a:r>
            <a:r>
              <a:rPr lang="en-US" dirty="0" err="1" smtClean="0"/>
              <a:t>LayoutManager</a:t>
            </a:r>
            <a:r>
              <a:rPr lang="en-US" dirty="0" smtClean="0"/>
              <a:t> classes that implement different layout algorithms</a:t>
            </a:r>
          </a:p>
          <a:p>
            <a:pPr lvl="1"/>
            <a:r>
              <a:rPr lang="en-US" dirty="0" err="1" smtClean="0"/>
              <a:t>BorderLayout</a:t>
            </a:r>
            <a:r>
              <a:rPr lang="en-US" dirty="0" smtClean="0"/>
              <a:t>, </a:t>
            </a:r>
            <a:r>
              <a:rPr lang="en-US" dirty="0" err="1" smtClean="0"/>
              <a:t>BoxLayout</a:t>
            </a:r>
            <a:r>
              <a:rPr lang="en-US" dirty="0" smtClean="0"/>
              <a:t>, </a:t>
            </a:r>
            <a:r>
              <a:rPr lang="en-US" dirty="0" err="1" smtClean="0"/>
              <a:t>CardLayout</a:t>
            </a:r>
            <a:r>
              <a:rPr lang="en-US" dirty="0" smtClean="0"/>
              <a:t>, </a:t>
            </a:r>
            <a:r>
              <a:rPr lang="en-US" dirty="0" err="1" smtClean="0"/>
              <a:t>FlowLayout</a:t>
            </a:r>
            <a:r>
              <a:rPr lang="en-US" dirty="0" smtClean="0"/>
              <a:t>, </a:t>
            </a:r>
            <a:r>
              <a:rPr lang="en-US" dirty="0" err="1" smtClean="0"/>
              <a:t>GridLayout</a:t>
            </a:r>
            <a:r>
              <a:rPr lang="en-US" dirty="0" smtClean="0"/>
              <a:t>, </a:t>
            </a:r>
            <a:r>
              <a:rPr lang="en-US" dirty="0" err="1" smtClean="0"/>
              <a:t>GridBagLayout</a:t>
            </a:r>
            <a:r>
              <a:rPr lang="en-US" dirty="0" smtClean="0"/>
              <a:t>, </a:t>
            </a:r>
            <a:r>
              <a:rPr lang="en-US" dirty="0" err="1" smtClean="0"/>
              <a:t>GroupLayout</a:t>
            </a:r>
            <a:r>
              <a:rPr lang="en-US" dirty="0" smtClean="0"/>
              <a:t>, </a:t>
            </a:r>
            <a:r>
              <a:rPr lang="en-US" dirty="0" err="1" smtClean="0"/>
              <a:t>SpringLayout</a:t>
            </a:r>
            <a:r>
              <a:rPr lang="en-US" dirty="0" smtClean="0"/>
              <a:t>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0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FlowLayout</a:t>
            </a:r>
            <a:endParaRPr lang="en-US" dirty="0" smtClean="0"/>
          </a:p>
          <a:p>
            <a:pPr lvl="1"/>
            <a:r>
              <a:rPr lang="en-US" dirty="0" smtClean="0"/>
              <a:t>Example: </a:t>
            </a:r>
            <a:r>
              <a:rPr lang="en-US" dirty="0" err="1" smtClean="0">
                <a:hlinkClick r:id="rId3" action="ppaction://hlinkfile"/>
              </a:rPr>
              <a:t>FlowTest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BorderLayout</a:t>
            </a:r>
            <a:endParaRPr lang="en-US" dirty="0" smtClean="0"/>
          </a:p>
          <a:p>
            <a:pPr lvl="1"/>
            <a:r>
              <a:rPr lang="en-US" dirty="0" smtClean="0"/>
              <a:t>Example: </a:t>
            </a:r>
            <a:r>
              <a:rPr lang="en-US" dirty="0" err="1" smtClean="0">
                <a:hlinkClick r:id="rId5" action="ppaction://hlinkfile"/>
              </a:rPr>
              <a:t>BorderTest</a:t>
            </a:r>
            <a:endParaRPr lang="en-US" dirty="0" smtClean="0"/>
          </a:p>
          <a:p>
            <a:r>
              <a:rPr lang="en-US" dirty="0" err="1" smtClean="0">
                <a:hlinkClick r:id="rId6"/>
              </a:rPr>
              <a:t>GridLayout</a:t>
            </a:r>
            <a:endParaRPr lang="en-US" dirty="0" smtClean="0"/>
          </a:p>
          <a:p>
            <a:pPr lvl="1"/>
            <a:r>
              <a:rPr lang="en-US" dirty="0" smtClean="0"/>
              <a:t>Example: </a:t>
            </a:r>
            <a:r>
              <a:rPr lang="en-US" dirty="0" err="1" smtClean="0">
                <a:hlinkClick r:id="rId7" action="ppaction://hlinkfile"/>
              </a:rPr>
              <a:t>GridTest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0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hlinkClick r:id="rId2"/>
              </a:rPr>
              <a:t>Guide </a:t>
            </a:r>
            <a:r>
              <a:rPr lang="en-US" dirty="0" smtClean="0">
                <a:hlinkClick r:id="rId2"/>
              </a:rPr>
              <a:t>to Swing Components</a:t>
            </a:r>
            <a:endParaRPr lang="en-US" dirty="0" smtClean="0"/>
          </a:p>
          <a:p>
            <a:r>
              <a:rPr lang="en-US" dirty="0" smtClean="0"/>
              <a:t>Component Events</a:t>
            </a:r>
          </a:p>
          <a:p>
            <a:pPr lvl="1"/>
            <a:r>
              <a:rPr lang="en-US" dirty="0" smtClean="0"/>
              <a:t>User actions generate events</a:t>
            </a:r>
          </a:p>
          <a:p>
            <a:pPr lvl="1"/>
            <a:r>
              <a:rPr lang="en-US" dirty="0" smtClean="0"/>
              <a:t>Listeners respond to events</a:t>
            </a:r>
            <a:endParaRPr lang="en-US" dirty="0"/>
          </a:p>
          <a:p>
            <a:pPr lvl="1"/>
            <a:r>
              <a:rPr lang="en-US" dirty="0" smtClean="0"/>
              <a:t>Example: </a:t>
            </a:r>
            <a:r>
              <a:rPr lang="en-US" dirty="0" smtClean="0">
                <a:hlinkClick r:id="rId3" action="ppaction://hlinkfile"/>
              </a:rPr>
              <a:t>Font Selector</a:t>
            </a:r>
            <a:endParaRPr lang="en-US" dirty="0" smtClean="0"/>
          </a:p>
          <a:p>
            <a:pPr lvl="2"/>
            <a:r>
              <a:rPr lang="en-US" dirty="0" err="1" smtClean="0"/>
              <a:t>ActionListener</a:t>
            </a:r>
            <a:r>
              <a:rPr lang="en-US" dirty="0" smtClean="0"/>
              <a:t>, </a:t>
            </a:r>
            <a:r>
              <a:rPr lang="en-US" dirty="0" err="1" smtClean="0"/>
              <a:t>ChangeListener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Listeners Supported by Swing Components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670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Exercise: Simple 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Web Browser</a:t>
            </a:r>
            <a:endParaRPr lang="en-US" dirty="0" smtClean="0"/>
          </a:p>
          <a:p>
            <a:r>
              <a:rPr lang="en-US" dirty="0" smtClean="0">
                <a:hlinkClick r:id="rId3" action="ppaction://hlinkfile"/>
              </a:rPr>
              <a:t>Web Browser (Refactored)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8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6053</TotalTime>
  <Words>289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User Interface Components</vt:lpstr>
      <vt:lpstr>Layout</vt:lpstr>
      <vt:lpstr>Layout</vt:lpstr>
      <vt:lpstr>Panels</vt:lpstr>
      <vt:lpstr>Layout Managers</vt:lpstr>
      <vt:lpstr>Simple Layout</vt:lpstr>
      <vt:lpstr>Built-in Components</vt:lpstr>
      <vt:lpstr>Design Exercise: Simple Web Browser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240 Week 9</dc:title>
  <dc:creator>rodham</dc:creator>
  <cp:lastModifiedBy>rodham</cp:lastModifiedBy>
  <cp:revision>223</cp:revision>
  <dcterms:created xsi:type="dcterms:W3CDTF">2006-08-16T00:00:00Z</dcterms:created>
  <dcterms:modified xsi:type="dcterms:W3CDTF">2013-03-14T17:58:56Z</dcterms:modified>
</cp:coreProperties>
</file>