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ocs.oracle.com/javase/tutorial/uiswing/layout/box.html" TargetMode="External"/><Relationship Id="rId2" Type="http://schemas.openxmlformats.org/officeDocument/2006/relationships/hyperlink" Target="code/WebBrowser_Dialog_BoxLayout/src/WebBrowser.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ocs.oracle.com/javase/tutorial/uiswing/components/dialog.html" TargetMode="External"/><Relationship Id="rId2" Type="http://schemas.openxmlformats.org/officeDocument/2006/relationships/hyperlink" Target="code/WebBrowser_Dialog_BoxLayout/src/FavPanel.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ocs.oracle.com/javase/tutorial/uiswing/components/splitpane.html" TargetMode="External"/><Relationship Id="rId2" Type="http://schemas.openxmlformats.org/officeDocument/2006/relationships/hyperlink" Target="http://docs.oracle.com/javase/tutorial/uiswing/components/panel.html" TargetMode="External"/><Relationship Id="rId1" Type="http://schemas.openxmlformats.org/officeDocument/2006/relationships/slideLayout" Target="../slideLayouts/slideLayout2.xml"/><Relationship Id="rId5" Type="http://schemas.openxmlformats.org/officeDocument/2006/relationships/hyperlink" Target="code/WebBrowser_Panels_Splitters_Tabs/src/WebBrowser.java" TargetMode="External"/><Relationship Id="rId4" Type="http://schemas.openxmlformats.org/officeDocument/2006/relationships/hyperlink" Target="http://docs.oracle.com/javase/tutorial/uiswing/components/tabbedpan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7/docs/api/javax/swing/table/TableModel.html" TargetMode="External"/><Relationship Id="rId2" Type="http://schemas.openxmlformats.org/officeDocument/2006/relationships/hyperlink" Target="http://docs.oracle.com/javase/tutorial/uiswing/components/table.html" TargetMode="External"/><Relationship Id="rId1" Type="http://schemas.openxmlformats.org/officeDocument/2006/relationships/slideLayout" Target="../slideLayouts/slideLayout2.xml"/><Relationship Id="rId5" Type="http://schemas.openxmlformats.org/officeDocument/2006/relationships/hyperlink" Target="code/ColorTable_1_Basic/src/ColorTableModel.java" TargetMode="External"/><Relationship Id="rId4" Type="http://schemas.openxmlformats.org/officeDocument/2006/relationships/hyperlink" Target="http://docs.oracle.com/javase/7/docs/api/javax/swing/table/AbstractTableModel.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docs.oracle.com/javase/7/docs/api/javax/swing/table/DefaultTableCellRenderer.html" TargetMode="External"/><Relationship Id="rId2" Type="http://schemas.openxmlformats.org/officeDocument/2006/relationships/hyperlink" Target="http://docs.oracle.com/javase/7/docs/api/javax/swing/table/TableCellRenderer.html" TargetMode="External"/><Relationship Id="rId1" Type="http://schemas.openxmlformats.org/officeDocument/2006/relationships/slideLayout" Target="../slideLayouts/slideLayout2.xml"/><Relationship Id="rId4" Type="http://schemas.openxmlformats.org/officeDocument/2006/relationships/hyperlink" Target="code/ColorTable_2_Renderer/src/ColorTable.jav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x/swing/table/DefaultTableCellRenderer.html" TargetMode="External"/><Relationship Id="rId2" Type="http://schemas.openxmlformats.org/officeDocument/2006/relationships/hyperlink" Target="http://docs.oracle.com/javase/7/docs/api/javax/swing/table/TableCellEditor.html" TargetMode="External"/><Relationship Id="rId1" Type="http://schemas.openxmlformats.org/officeDocument/2006/relationships/slideLayout" Target="../slideLayouts/slideLayout2.xml"/><Relationship Id="rId5" Type="http://schemas.openxmlformats.org/officeDocument/2006/relationships/hyperlink" Target="code/ColorTable_3_Editor/src/ColorTable.java" TargetMode="External"/><Relationship Id="rId4" Type="http://schemas.openxmlformats.org/officeDocument/2006/relationships/hyperlink" Target="http://docs.oracle.com/javase/7/docs/api/javax/swing/AbstractCellEditor.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code/ColorTable_4_ColorChooser/src/ColorTable.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docs.oracle.com/javase/tutorial/uiswing/layout/group.html" TargetMode="External"/><Relationship Id="rId3" Type="http://schemas.openxmlformats.org/officeDocument/2006/relationships/hyperlink" Target="code/WebBrowser_GridBagLayout/src/WebBrowser.java" TargetMode="External"/><Relationship Id="rId7" Type="http://schemas.openxmlformats.org/officeDocument/2006/relationships/hyperlink" Target="http://docs.oracle.com/javase/tutorial/uiswing/layout/spring.html" TargetMode="External"/><Relationship Id="rId2" Type="http://schemas.openxmlformats.org/officeDocument/2006/relationships/hyperlink" Target="http://docs.oracle.com/javase/tutorial/uiswing/layout/gridbag.html" TargetMode="External"/><Relationship Id="rId1" Type="http://schemas.openxmlformats.org/officeDocument/2006/relationships/slideLayout" Target="../slideLayouts/slideLayout2.xml"/><Relationship Id="rId6" Type="http://schemas.openxmlformats.org/officeDocument/2006/relationships/hyperlink" Target="http://docs.oracle.com/javase/tutorial/uiswing/layout/card.html" TargetMode="External"/><Relationship Id="rId5" Type="http://schemas.openxmlformats.org/officeDocument/2006/relationships/hyperlink" Target="code/WebBrowser_Dialog_BoxLayout/src/WebBrowser.java" TargetMode="External"/><Relationship Id="rId4" Type="http://schemas.openxmlformats.org/officeDocument/2006/relationships/hyperlink" Target="http://docs.oracle.com/javase/tutorial/uiswing/layout/box.htm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javase/7/docs/api/javax/swing/ListModel.html" TargetMode="External"/><Relationship Id="rId7" Type="http://schemas.openxmlformats.org/officeDocument/2006/relationships/hyperlink" Target="code/WebBrowser_4_ListFavs/src/FavPanel.java" TargetMode="External"/><Relationship Id="rId2" Type="http://schemas.openxmlformats.org/officeDocument/2006/relationships/hyperlink" Target="http://docs.oracle.com/javase/tutorial/uiswing/components/list.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x/swing/DefaultListCellRenderer.html" TargetMode="External"/><Relationship Id="rId5" Type="http://schemas.openxmlformats.org/officeDocument/2006/relationships/hyperlink" Target="http://docs.oracle.com/javase/7/docs/api/javax/swing/ListCellRenderer.html" TargetMode="External"/><Relationship Id="rId4" Type="http://schemas.openxmlformats.org/officeDocument/2006/relationships/hyperlink" Target="http://docs.oracle.com/javase/7/docs/api/javax/swing/AbstractListModel.htm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docs.oracle.com/javase/7/docs/api/javax/swing/tree/DefaultTreeCellEditor.html" TargetMode="External"/><Relationship Id="rId3" Type="http://schemas.openxmlformats.org/officeDocument/2006/relationships/hyperlink" Target="http://docs.oracle.com/javase/7/docs/api/javax/swing/tree/TreeModel.html" TargetMode="External"/><Relationship Id="rId7" Type="http://schemas.openxmlformats.org/officeDocument/2006/relationships/hyperlink" Target="http://docs.oracle.com/javase/7/docs/api/javax/swing/tree/TreeCellEditor.html" TargetMode="External"/><Relationship Id="rId2" Type="http://schemas.openxmlformats.org/officeDocument/2006/relationships/hyperlink" Target="http://docs.oracle.com/javase/tutorial/uiswing/components/tree.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x/swing/tree/DefaultTreeCellRenderer.html" TargetMode="External"/><Relationship Id="rId5" Type="http://schemas.openxmlformats.org/officeDocument/2006/relationships/hyperlink" Target="http://docs.oracle.com/javase/7/docs/api/javax/swing/tree/TreeCellRenderer.html" TargetMode="External"/><Relationship Id="rId4" Type="http://schemas.openxmlformats.org/officeDocument/2006/relationships/hyperlink" Target="http://docs.oracle.com/javase/7/docs/api/javax/swing/tree/DefaultTreeModel.html" TargetMode="External"/><Relationship Id="rId9" Type="http://schemas.openxmlformats.org/officeDocument/2006/relationships/hyperlink" Target="code/WebBrowser_5_TreeFavs/src/FavPanel.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code/WebBrowser_GridBagLayout/src/WebBrowser.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Swing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8641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Layout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Similar to Flow Layout, but more powerful</a:t>
            </a:r>
          </a:p>
          <a:p>
            <a:endParaRPr lang="en-US" dirty="0" smtClean="0"/>
          </a:p>
          <a:p>
            <a:r>
              <a:rPr lang="en-US" dirty="0" smtClean="0"/>
              <a:t>Lay out components horizontally (in a row) or vertically (in a column)</a:t>
            </a:r>
          </a:p>
          <a:p>
            <a:endParaRPr lang="en-US" dirty="0" smtClean="0"/>
          </a:p>
          <a:p>
            <a:r>
              <a:rPr lang="en-US" dirty="0" smtClean="0"/>
              <a:t>Component alignment</a:t>
            </a:r>
          </a:p>
          <a:p>
            <a:pPr lvl="1"/>
            <a:r>
              <a:rPr lang="en-US" dirty="0" smtClean="0"/>
              <a:t>Column: Left, Right, Center</a:t>
            </a:r>
          </a:p>
          <a:p>
            <a:pPr lvl="1"/>
            <a:r>
              <a:rPr lang="en-US" dirty="0" smtClean="0"/>
              <a:t>Row: Top, Bottom, Center</a:t>
            </a:r>
          </a:p>
          <a:p>
            <a:endParaRPr lang="en-US" dirty="0" smtClean="0"/>
          </a:p>
          <a:p>
            <a:r>
              <a:rPr lang="en-US" dirty="0" smtClean="0"/>
              <a:t>Invisible components to control spacing</a:t>
            </a:r>
          </a:p>
          <a:p>
            <a:pPr lvl="1"/>
            <a:r>
              <a:rPr lang="en-US" dirty="0" smtClean="0"/>
              <a:t>Border (put empty space around the entire box)</a:t>
            </a:r>
          </a:p>
          <a:p>
            <a:pPr lvl="1"/>
            <a:r>
              <a:rPr lang="en-US" dirty="0" smtClean="0"/>
              <a:t>Rigid Area (fixed space between components)</a:t>
            </a:r>
          </a:p>
          <a:p>
            <a:pPr lvl="1"/>
            <a:r>
              <a:rPr lang="en-US" dirty="0" smtClean="0"/>
              <a:t>Glue (“stretchy” empty space between components)</a:t>
            </a:r>
          </a:p>
          <a:p>
            <a:pPr lvl="1"/>
            <a:r>
              <a:rPr lang="en-US" dirty="0" smtClean="0"/>
              <a:t>Customer Filler (empty space with min, preferred, and max sizes)</a:t>
            </a:r>
          </a:p>
          <a:p>
            <a:pPr lvl="1"/>
            <a:endParaRPr lang="en-US" dirty="0"/>
          </a:p>
        </p:txBody>
      </p:sp>
    </p:spTree>
    <p:extLst>
      <p:ext uri="{BB962C8B-B14F-4D97-AF65-F5344CB8AC3E}">
        <p14:creationId xmlns:p14="http://schemas.microsoft.com/office/powerpoint/2010/main" val="44884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Layout</a:t>
            </a:r>
            <a:endParaRPr lang="en-US" dirty="0"/>
          </a:p>
        </p:txBody>
      </p:sp>
      <p:sp>
        <p:nvSpPr>
          <p:cNvPr id="3" name="Content Placeholder 2"/>
          <p:cNvSpPr>
            <a:spLocks noGrp="1"/>
          </p:cNvSpPr>
          <p:nvPr>
            <p:ph idx="1"/>
          </p:nvPr>
        </p:nvSpPr>
        <p:spPr/>
        <p:txBody>
          <a:bodyPr>
            <a:normAutofit/>
          </a:bodyPr>
          <a:lstStyle/>
          <a:p>
            <a:r>
              <a:rPr lang="en-US" dirty="0" smtClean="0"/>
              <a:t>Example: </a:t>
            </a:r>
            <a:r>
              <a:rPr lang="en-US" dirty="0" smtClean="0">
                <a:hlinkClick r:id="rId2" action="ppaction://hlinkfile"/>
              </a:rPr>
              <a:t>Web Browser (Box Layout)</a:t>
            </a:r>
            <a:endParaRPr lang="en-US" dirty="0" smtClean="0"/>
          </a:p>
          <a:p>
            <a:pPr lvl="1"/>
            <a:endParaRPr lang="en-US" dirty="0"/>
          </a:p>
          <a:p>
            <a:r>
              <a:rPr lang="en-US" dirty="0" smtClean="0">
                <a:hlinkClick r:id="rId3"/>
              </a:rPr>
              <a:t>Box Layout Tutorial</a:t>
            </a:r>
            <a:endParaRPr lang="en-US" dirty="0"/>
          </a:p>
        </p:txBody>
      </p:sp>
    </p:spTree>
    <p:extLst>
      <p:ext uri="{BB962C8B-B14F-4D97-AF65-F5344CB8AC3E}">
        <p14:creationId xmlns:p14="http://schemas.microsoft.com/office/powerpoint/2010/main" val="712926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Boxes</a:t>
            </a:r>
            <a:endParaRPr lang="en-US" dirty="0"/>
          </a:p>
        </p:txBody>
      </p:sp>
      <p:sp>
        <p:nvSpPr>
          <p:cNvPr id="3" name="Content Placeholder 2"/>
          <p:cNvSpPr>
            <a:spLocks noGrp="1"/>
          </p:cNvSpPr>
          <p:nvPr>
            <p:ph idx="1"/>
          </p:nvPr>
        </p:nvSpPr>
        <p:spPr/>
        <p:txBody>
          <a:bodyPr/>
          <a:lstStyle/>
          <a:p>
            <a:r>
              <a:rPr lang="en-US" dirty="0" err="1" smtClean="0"/>
              <a:t>JOptionPane</a:t>
            </a:r>
            <a:endParaRPr lang="en-US" dirty="0" smtClean="0"/>
          </a:p>
          <a:p>
            <a:pPr lvl="1"/>
            <a:r>
              <a:rPr lang="en-US" dirty="0" smtClean="0"/>
              <a:t>Built-in support for simple dialog boxes</a:t>
            </a:r>
          </a:p>
          <a:p>
            <a:r>
              <a:rPr lang="en-US" dirty="0" err="1" smtClean="0"/>
              <a:t>JDialog</a:t>
            </a:r>
            <a:endParaRPr lang="en-US" dirty="0" smtClean="0"/>
          </a:p>
          <a:p>
            <a:pPr lvl="1"/>
            <a:r>
              <a:rPr lang="en-US" dirty="0" smtClean="0"/>
              <a:t>Base class for custom dialog box windows (use instead of </a:t>
            </a:r>
            <a:r>
              <a:rPr lang="en-US" dirty="0" err="1" smtClean="0"/>
              <a:t>JFrame</a:t>
            </a:r>
            <a:r>
              <a:rPr lang="en-US" dirty="0" smtClean="0"/>
              <a:t>)</a:t>
            </a:r>
          </a:p>
          <a:p>
            <a:r>
              <a:rPr lang="en-US" dirty="0" smtClean="0"/>
              <a:t>Example: </a:t>
            </a:r>
            <a:r>
              <a:rPr lang="en-US" dirty="0" smtClean="0">
                <a:hlinkClick r:id="rId2" action="ppaction://hlinkfile"/>
              </a:rPr>
              <a:t>Web Browser (Dialog Boxes)</a:t>
            </a:r>
            <a:endParaRPr lang="en-US" dirty="0" smtClean="0"/>
          </a:p>
          <a:p>
            <a:r>
              <a:rPr lang="en-US" dirty="0" smtClean="0">
                <a:hlinkClick r:id="rId3"/>
              </a:rPr>
              <a:t>Dialog Box Tutorial</a:t>
            </a:r>
            <a:endParaRPr lang="en-US" dirty="0"/>
          </a:p>
        </p:txBody>
      </p:sp>
    </p:spTree>
    <p:extLst>
      <p:ext uri="{BB962C8B-B14F-4D97-AF65-F5344CB8AC3E}">
        <p14:creationId xmlns:p14="http://schemas.microsoft.com/office/powerpoint/2010/main" val="267604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Components</a:t>
            </a:r>
            <a:endParaRPr lang="en-US" dirty="0"/>
          </a:p>
        </p:txBody>
      </p:sp>
      <p:sp>
        <p:nvSpPr>
          <p:cNvPr id="3" name="Content Placeholder 2"/>
          <p:cNvSpPr>
            <a:spLocks noGrp="1"/>
          </p:cNvSpPr>
          <p:nvPr>
            <p:ph idx="1"/>
          </p:nvPr>
        </p:nvSpPr>
        <p:spPr/>
        <p:txBody>
          <a:bodyPr/>
          <a:lstStyle/>
          <a:p>
            <a:r>
              <a:rPr lang="en-US" dirty="0" smtClean="0"/>
              <a:t>Components that contain children</a:t>
            </a:r>
          </a:p>
          <a:p>
            <a:r>
              <a:rPr lang="en-US" dirty="0" err="1" smtClean="0">
                <a:hlinkClick r:id="rId2"/>
              </a:rPr>
              <a:t>JPanel</a:t>
            </a:r>
            <a:endParaRPr lang="en-US" dirty="0" smtClean="0"/>
          </a:p>
          <a:p>
            <a:r>
              <a:rPr lang="en-US" dirty="0" err="1" smtClean="0">
                <a:hlinkClick r:id="rId3"/>
              </a:rPr>
              <a:t>JSplitPane</a:t>
            </a:r>
            <a:endParaRPr lang="en-US" dirty="0" smtClean="0"/>
          </a:p>
          <a:p>
            <a:r>
              <a:rPr lang="en-US" dirty="0" err="1" smtClean="0">
                <a:hlinkClick r:id="rId4"/>
              </a:rPr>
              <a:t>JTabbedPane</a:t>
            </a:r>
            <a:endParaRPr lang="en-US" dirty="0" smtClean="0"/>
          </a:p>
          <a:p>
            <a:pPr lvl="1"/>
            <a:r>
              <a:rPr lang="en-US" dirty="0" smtClean="0"/>
              <a:t>Example: </a:t>
            </a:r>
            <a:r>
              <a:rPr lang="en-US" dirty="0" err="1" smtClean="0">
                <a:hlinkClick r:id="rId5" action="ppaction://hlinkfile"/>
              </a:rPr>
              <a:t>WebBrowser</a:t>
            </a:r>
            <a:r>
              <a:rPr lang="en-US" dirty="0" smtClean="0">
                <a:hlinkClick r:id="rId5" action="ppaction://hlinkfile"/>
              </a:rPr>
              <a:t> (Panels, Splitters, &amp; Tabs)</a:t>
            </a:r>
            <a:endParaRPr lang="en-US" dirty="0"/>
          </a:p>
        </p:txBody>
      </p:sp>
    </p:spTree>
    <p:extLst>
      <p:ext uri="{BB962C8B-B14F-4D97-AF65-F5344CB8AC3E}">
        <p14:creationId xmlns:p14="http://schemas.microsoft.com/office/powerpoint/2010/main" val="396676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Components</a:t>
            </a:r>
            <a:endParaRPr lang="en-US" dirty="0"/>
          </a:p>
        </p:txBody>
      </p:sp>
      <p:sp>
        <p:nvSpPr>
          <p:cNvPr id="3" name="Content Placeholder 2"/>
          <p:cNvSpPr>
            <a:spLocks noGrp="1"/>
          </p:cNvSpPr>
          <p:nvPr>
            <p:ph idx="1"/>
          </p:nvPr>
        </p:nvSpPr>
        <p:spPr>
          <a:xfrm>
            <a:off x="457200" y="1600201"/>
            <a:ext cx="8229600" cy="4038600"/>
          </a:xfrm>
        </p:spPr>
        <p:txBody>
          <a:bodyPr>
            <a:normAutofit fontScale="62500" lnSpcReduction="20000"/>
          </a:bodyPr>
          <a:lstStyle/>
          <a:p>
            <a:r>
              <a:rPr lang="en-US" dirty="0" smtClean="0"/>
              <a:t>Some components display/edit simple data values such as a string, number, or </a:t>
            </a:r>
            <a:r>
              <a:rPr lang="en-US" dirty="0" err="1" smtClean="0"/>
              <a:t>boolean</a:t>
            </a:r>
            <a:endParaRPr lang="en-US" dirty="0" smtClean="0"/>
          </a:p>
          <a:p>
            <a:pPr lvl="1"/>
            <a:r>
              <a:rPr lang="en-US" dirty="0" err="1" smtClean="0"/>
              <a:t>JTextField</a:t>
            </a:r>
            <a:r>
              <a:rPr lang="en-US" dirty="0" smtClean="0"/>
              <a:t>, </a:t>
            </a:r>
            <a:r>
              <a:rPr lang="en-US" dirty="0" err="1" smtClean="0"/>
              <a:t>JSlider</a:t>
            </a:r>
            <a:r>
              <a:rPr lang="en-US" dirty="0" smtClean="0"/>
              <a:t>, </a:t>
            </a:r>
            <a:r>
              <a:rPr lang="en-US" dirty="0" err="1" smtClean="0"/>
              <a:t>JCheckBox</a:t>
            </a:r>
            <a:r>
              <a:rPr lang="en-US" dirty="0" smtClean="0"/>
              <a:t>, etc.</a:t>
            </a:r>
          </a:p>
          <a:p>
            <a:endParaRPr lang="en-US" dirty="0" smtClean="0"/>
          </a:p>
          <a:p>
            <a:r>
              <a:rPr lang="en-US" dirty="0" smtClean="0"/>
              <a:t>Other components display/edit entire data structures</a:t>
            </a:r>
          </a:p>
          <a:p>
            <a:pPr lvl="1"/>
            <a:r>
              <a:rPr lang="en-US" dirty="0" err="1" smtClean="0"/>
              <a:t>JList</a:t>
            </a:r>
            <a:r>
              <a:rPr lang="en-US" dirty="0" smtClean="0"/>
              <a:t>, </a:t>
            </a:r>
            <a:r>
              <a:rPr lang="en-US" dirty="0" err="1" smtClean="0"/>
              <a:t>JTable</a:t>
            </a:r>
            <a:r>
              <a:rPr lang="en-US" dirty="0" smtClean="0"/>
              <a:t>, </a:t>
            </a:r>
            <a:r>
              <a:rPr lang="en-US" dirty="0" err="1" smtClean="0"/>
              <a:t>Jtree</a:t>
            </a:r>
            <a:endParaRPr lang="en-US" dirty="0" smtClean="0"/>
          </a:p>
          <a:p>
            <a:pPr lvl="1"/>
            <a:endParaRPr lang="en-US" dirty="0"/>
          </a:p>
          <a:p>
            <a:r>
              <a:rPr lang="en-US" dirty="0" smtClean="0"/>
              <a:t>Where does such a component get the data it should display on the screen?</a:t>
            </a:r>
          </a:p>
          <a:p>
            <a:r>
              <a:rPr lang="en-US" dirty="0" smtClean="0"/>
              <a:t>How does such a component modify the data when it is edited by a user?</a:t>
            </a:r>
          </a:p>
          <a:p>
            <a:endParaRPr lang="en-US" dirty="0"/>
          </a:p>
          <a:p>
            <a:r>
              <a:rPr lang="en-US" dirty="0" smtClean="0"/>
              <a:t>Customization of how the control displays the data (customer renderers)</a:t>
            </a:r>
          </a:p>
          <a:p>
            <a:r>
              <a:rPr lang="en-US" dirty="0" smtClean="0"/>
              <a:t>Customization of how the control lets users edit the data (custom editing)</a:t>
            </a:r>
            <a:endParaRPr lang="en-US" dirty="0"/>
          </a:p>
        </p:txBody>
      </p:sp>
    </p:spTree>
    <p:extLst>
      <p:ext uri="{BB962C8B-B14F-4D97-AF65-F5344CB8AC3E}">
        <p14:creationId xmlns:p14="http://schemas.microsoft.com/office/powerpoint/2010/main" val="387432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Complex components get their data from a “view model” object</a:t>
            </a:r>
          </a:p>
          <a:p>
            <a:endParaRPr lang="en-US" dirty="0" smtClean="0"/>
          </a:p>
          <a:p>
            <a:r>
              <a:rPr lang="en-US" dirty="0" smtClean="0"/>
              <a:t>The component queries the view model for the data it should display</a:t>
            </a:r>
          </a:p>
          <a:p>
            <a:endParaRPr lang="en-US" dirty="0" smtClean="0"/>
          </a:p>
          <a:p>
            <a:r>
              <a:rPr lang="en-US" dirty="0" smtClean="0"/>
              <a:t>The component applies data changes to the view model</a:t>
            </a:r>
          </a:p>
          <a:p>
            <a:endParaRPr lang="en-US" dirty="0" smtClean="0"/>
          </a:p>
          <a:p>
            <a:r>
              <a:rPr lang="en-US" dirty="0" smtClean="0"/>
              <a:t>The component “listens” to the view model to find out when the data has changed, and thus should be re-queried and re-displayed</a:t>
            </a:r>
          </a:p>
          <a:p>
            <a:endParaRPr lang="en-US" dirty="0"/>
          </a:p>
          <a:p>
            <a:r>
              <a:rPr lang="en-US" dirty="0" smtClean="0"/>
              <a:t>The “view model” gets the data from the “application model”.  These two models are different, but related.</a:t>
            </a:r>
            <a:endParaRPr lang="en-US" dirty="0"/>
          </a:p>
        </p:txBody>
      </p:sp>
    </p:spTree>
    <p:extLst>
      <p:ext uri="{BB962C8B-B14F-4D97-AF65-F5344CB8AC3E}">
        <p14:creationId xmlns:p14="http://schemas.microsoft.com/office/powerpoint/2010/main" val="111708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Example - </a:t>
            </a:r>
            <a:r>
              <a:rPr lang="en-US" dirty="0" err="1" smtClean="0"/>
              <a:t>JTable</a:t>
            </a:r>
            <a:endParaRPr lang="en-US" dirty="0"/>
          </a:p>
        </p:txBody>
      </p:sp>
      <p:sp>
        <p:nvSpPr>
          <p:cNvPr id="3" name="Content Placeholder 2"/>
          <p:cNvSpPr>
            <a:spLocks noGrp="1"/>
          </p:cNvSpPr>
          <p:nvPr>
            <p:ph idx="1"/>
          </p:nvPr>
        </p:nvSpPr>
        <p:spPr>
          <a:xfrm>
            <a:off x="457200" y="1600201"/>
            <a:ext cx="8229600" cy="3657600"/>
          </a:xfrm>
        </p:spPr>
        <p:txBody>
          <a:bodyPr>
            <a:normAutofit fontScale="77500" lnSpcReduction="20000"/>
          </a:bodyPr>
          <a:lstStyle/>
          <a:p>
            <a:r>
              <a:rPr lang="en-US" dirty="0" smtClean="0"/>
              <a:t>Example: </a:t>
            </a:r>
            <a:r>
              <a:rPr lang="en-US" dirty="0" err="1" smtClean="0">
                <a:hlinkClick r:id="rId2"/>
              </a:rPr>
              <a:t>JTable</a:t>
            </a:r>
            <a:endParaRPr lang="en-US" dirty="0" smtClean="0"/>
          </a:p>
          <a:p>
            <a:endParaRPr lang="en-US" dirty="0" smtClean="0"/>
          </a:p>
          <a:p>
            <a:r>
              <a:rPr lang="en-US" dirty="0" smtClean="0"/>
              <a:t>Initialize a </a:t>
            </a:r>
            <a:r>
              <a:rPr lang="en-US" dirty="0" err="1" smtClean="0"/>
              <a:t>JTable</a:t>
            </a:r>
            <a:r>
              <a:rPr lang="en-US" dirty="0" smtClean="0"/>
              <a:t> with the “table model” it should use</a:t>
            </a:r>
          </a:p>
          <a:p>
            <a:endParaRPr lang="en-US" dirty="0" smtClean="0"/>
          </a:p>
          <a:p>
            <a:r>
              <a:rPr lang="en-US" dirty="0" smtClean="0"/>
              <a:t>The </a:t>
            </a:r>
            <a:r>
              <a:rPr lang="en-US" dirty="0" err="1" smtClean="0">
                <a:hlinkClick r:id="rId3"/>
              </a:rPr>
              <a:t>TableModel</a:t>
            </a:r>
            <a:r>
              <a:rPr lang="en-US" dirty="0" smtClean="0"/>
              <a:t> interface</a:t>
            </a:r>
          </a:p>
          <a:p>
            <a:endParaRPr lang="en-US" dirty="0" smtClean="0"/>
          </a:p>
          <a:p>
            <a:r>
              <a:rPr lang="en-US" dirty="0" smtClean="0"/>
              <a:t>The </a:t>
            </a:r>
            <a:r>
              <a:rPr lang="en-US" dirty="0" err="1" smtClean="0">
                <a:hlinkClick r:id="rId4"/>
              </a:rPr>
              <a:t>AbstractTableModel</a:t>
            </a:r>
            <a:r>
              <a:rPr lang="en-US" dirty="0" smtClean="0"/>
              <a:t> class</a:t>
            </a:r>
          </a:p>
          <a:p>
            <a:endParaRPr lang="en-US" dirty="0" smtClean="0"/>
          </a:p>
          <a:p>
            <a:r>
              <a:rPr lang="en-US" dirty="0" smtClean="0"/>
              <a:t>Example: </a:t>
            </a:r>
            <a:r>
              <a:rPr lang="en-US" dirty="0" smtClean="0">
                <a:hlinkClick r:id="rId5" action="ppaction://hlinkfile"/>
              </a:rPr>
              <a:t>Color Table (Basic)</a:t>
            </a:r>
            <a:endParaRPr lang="en-US" dirty="0" smtClean="0"/>
          </a:p>
        </p:txBody>
      </p:sp>
    </p:spTree>
    <p:extLst>
      <p:ext uri="{BB962C8B-B14F-4D97-AF65-F5344CB8AC3E}">
        <p14:creationId xmlns:p14="http://schemas.microsoft.com/office/powerpoint/2010/main" val="73947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Rendering Example - </a:t>
            </a:r>
            <a:r>
              <a:rPr lang="en-US" dirty="0" err="1" smtClean="0"/>
              <a:t>JTable</a:t>
            </a:r>
            <a:endParaRPr lang="en-US" dirty="0"/>
          </a:p>
        </p:txBody>
      </p:sp>
      <p:sp>
        <p:nvSpPr>
          <p:cNvPr id="3" name="Content Placeholder 2"/>
          <p:cNvSpPr>
            <a:spLocks noGrp="1"/>
          </p:cNvSpPr>
          <p:nvPr>
            <p:ph idx="1"/>
          </p:nvPr>
        </p:nvSpPr>
        <p:spPr>
          <a:xfrm>
            <a:off x="457200" y="1600200"/>
            <a:ext cx="8382000" cy="4525963"/>
          </a:xfrm>
        </p:spPr>
        <p:txBody>
          <a:bodyPr>
            <a:normAutofit fontScale="55000" lnSpcReduction="20000"/>
          </a:bodyPr>
          <a:lstStyle/>
          <a:p>
            <a:r>
              <a:rPr lang="en-US" dirty="0" smtClean="0"/>
              <a:t>You can tell each column in the table what “table cell renderer” to use</a:t>
            </a:r>
          </a:p>
          <a:p>
            <a:endParaRPr lang="en-US" dirty="0" smtClean="0"/>
          </a:p>
          <a:p>
            <a:r>
              <a:rPr lang="en-US" dirty="0" smtClean="0"/>
              <a:t>The renderer controls how values in the column are drawn (or “rendered”)</a:t>
            </a:r>
          </a:p>
          <a:p>
            <a:endParaRPr lang="en-US" dirty="0" smtClean="0"/>
          </a:p>
          <a:p>
            <a:r>
              <a:rPr lang="en-US" dirty="0" smtClean="0"/>
              <a:t>The </a:t>
            </a:r>
            <a:r>
              <a:rPr lang="en-US" dirty="0" err="1" smtClean="0">
                <a:hlinkClick r:id="rId2"/>
              </a:rPr>
              <a:t>TableCellRenderer</a:t>
            </a:r>
            <a:r>
              <a:rPr lang="en-US" dirty="0" smtClean="0">
                <a:hlinkClick r:id="rId2"/>
              </a:rPr>
              <a:t> </a:t>
            </a:r>
            <a:r>
              <a:rPr lang="en-US" dirty="0" smtClean="0"/>
              <a:t>interface</a:t>
            </a:r>
          </a:p>
          <a:p>
            <a:endParaRPr lang="en-US" dirty="0" smtClean="0"/>
          </a:p>
          <a:p>
            <a:r>
              <a:rPr lang="en-US" dirty="0" smtClean="0"/>
              <a:t>The default table cell rendering is implemented by the </a:t>
            </a:r>
            <a:r>
              <a:rPr lang="en-US" dirty="0" err="1" smtClean="0">
                <a:hlinkClick r:id="rId3"/>
              </a:rPr>
              <a:t>DefaultTableCellRenderer</a:t>
            </a:r>
            <a:r>
              <a:rPr lang="en-US" dirty="0" smtClean="0">
                <a:hlinkClick r:id="rId3"/>
              </a:rPr>
              <a:t> </a:t>
            </a:r>
            <a:r>
              <a:rPr lang="en-US" dirty="0" smtClean="0"/>
              <a:t>class</a:t>
            </a:r>
          </a:p>
          <a:p>
            <a:endParaRPr lang="en-US" dirty="0" smtClean="0"/>
          </a:p>
          <a:p>
            <a:r>
              <a:rPr lang="en-US" dirty="0" smtClean="0"/>
              <a:t>To create your own customer rendering, you can subclass </a:t>
            </a:r>
            <a:r>
              <a:rPr lang="en-US" dirty="0" err="1" smtClean="0"/>
              <a:t>DefaultTableCellRenderer</a:t>
            </a:r>
            <a:r>
              <a:rPr lang="en-US" dirty="0" smtClean="0"/>
              <a:t> and tweak its behavior</a:t>
            </a:r>
          </a:p>
          <a:p>
            <a:endParaRPr lang="en-US" dirty="0" smtClean="0"/>
          </a:p>
          <a:p>
            <a:r>
              <a:rPr lang="en-US" dirty="0" smtClean="0"/>
              <a:t>Or, you can create your own class that implements the </a:t>
            </a:r>
            <a:r>
              <a:rPr lang="en-US" dirty="0" err="1" smtClean="0"/>
              <a:t>TableCellRenderer</a:t>
            </a:r>
            <a:r>
              <a:rPr lang="en-US" dirty="0" smtClean="0"/>
              <a:t> interface, and circumvent the default rendering entirely</a:t>
            </a:r>
          </a:p>
          <a:p>
            <a:endParaRPr lang="en-US" dirty="0" smtClean="0"/>
          </a:p>
          <a:p>
            <a:r>
              <a:rPr lang="en-US" dirty="0" smtClean="0"/>
              <a:t>Example: </a:t>
            </a:r>
            <a:r>
              <a:rPr lang="en-US" dirty="0" smtClean="0">
                <a:hlinkClick r:id="rId4" action="ppaction://hlinkfile"/>
              </a:rPr>
              <a:t>Color Table (Renderer)</a:t>
            </a:r>
            <a:endParaRPr lang="en-US" dirty="0"/>
          </a:p>
        </p:txBody>
      </p:sp>
    </p:spTree>
    <p:extLst>
      <p:ext uri="{BB962C8B-B14F-4D97-AF65-F5344CB8AC3E}">
        <p14:creationId xmlns:p14="http://schemas.microsoft.com/office/powerpoint/2010/main" val="264103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Editing Example - </a:t>
            </a:r>
            <a:r>
              <a:rPr lang="en-US" dirty="0" err="1" smtClean="0"/>
              <a:t>JTable</a:t>
            </a:r>
            <a:endParaRPr lang="en-US" dirty="0"/>
          </a:p>
        </p:txBody>
      </p:sp>
      <p:sp>
        <p:nvSpPr>
          <p:cNvPr id="3" name="Content Placeholder 2"/>
          <p:cNvSpPr>
            <a:spLocks noGrp="1"/>
          </p:cNvSpPr>
          <p:nvPr>
            <p:ph idx="1"/>
          </p:nvPr>
        </p:nvSpPr>
        <p:spPr>
          <a:xfrm>
            <a:off x="457200" y="1600200"/>
            <a:ext cx="8382000" cy="4525963"/>
          </a:xfrm>
        </p:spPr>
        <p:txBody>
          <a:bodyPr>
            <a:normAutofit fontScale="55000" lnSpcReduction="20000"/>
          </a:bodyPr>
          <a:lstStyle/>
          <a:p>
            <a:r>
              <a:rPr lang="en-US" dirty="0" smtClean="0"/>
              <a:t>You can tell each column in the table what “table cell editor” to use</a:t>
            </a:r>
          </a:p>
          <a:p>
            <a:endParaRPr lang="en-US" dirty="0" smtClean="0"/>
          </a:p>
          <a:p>
            <a:r>
              <a:rPr lang="en-US" dirty="0" smtClean="0"/>
              <a:t>The editor controls how values in the column are modified (or “edited”)</a:t>
            </a:r>
          </a:p>
          <a:p>
            <a:endParaRPr lang="en-US" dirty="0" smtClean="0"/>
          </a:p>
          <a:p>
            <a:r>
              <a:rPr lang="en-US" dirty="0" smtClean="0"/>
              <a:t>The </a:t>
            </a:r>
            <a:r>
              <a:rPr lang="en-US" dirty="0" err="1" smtClean="0">
                <a:hlinkClick r:id="rId2"/>
              </a:rPr>
              <a:t>TableCellEditor</a:t>
            </a:r>
            <a:r>
              <a:rPr lang="en-US" dirty="0" smtClean="0"/>
              <a:t> interface</a:t>
            </a:r>
          </a:p>
          <a:p>
            <a:endParaRPr lang="en-US" dirty="0" smtClean="0"/>
          </a:p>
          <a:p>
            <a:r>
              <a:rPr lang="en-US" dirty="0" smtClean="0"/>
              <a:t>The default table cell editing is implemented by the </a:t>
            </a:r>
            <a:r>
              <a:rPr lang="en-US" dirty="0" err="1" smtClean="0">
                <a:hlinkClick r:id="rId3"/>
              </a:rPr>
              <a:t>DefaultCellEditor</a:t>
            </a:r>
            <a:r>
              <a:rPr lang="en-US" dirty="0" smtClean="0">
                <a:hlinkClick r:id="rId3"/>
              </a:rPr>
              <a:t> </a:t>
            </a:r>
            <a:r>
              <a:rPr lang="en-US" dirty="0" smtClean="0"/>
              <a:t>class</a:t>
            </a:r>
          </a:p>
          <a:p>
            <a:endParaRPr lang="en-US" dirty="0" smtClean="0"/>
          </a:p>
          <a:p>
            <a:r>
              <a:rPr lang="en-US" dirty="0" smtClean="0"/>
              <a:t>To create your own customer editor, you can subclass </a:t>
            </a:r>
            <a:r>
              <a:rPr lang="en-US" dirty="0" err="1" smtClean="0"/>
              <a:t>DefaultCellEditor</a:t>
            </a:r>
            <a:r>
              <a:rPr lang="en-US" dirty="0" smtClean="0"/>
              <a:t> and tweak its behavior</a:t>
            </a:r>
          </a:p>
          <a:p>
            <a:endParaRPr lang="en-US" dirty="0" smtClean="0"/>
          </a:p>
          <a:p>
            <a:r>
              <a:rPr lang="en-US" dirty="0" smtClean="0"/>
              <a:t>Or, you can create your own class that implements the </a:t>
            </a:r>
            <a:r>
              <a:rPr lang="en-US" dirty="0" err="1" smtClean="0"/>
              <a:t>TableCellEditor</a:t>
            </a:r>
            <a:r>
              <a:rPr lang="en-US" dirty="0" smtClean="0"/>
              <a:t> interface, and circumvent the default editing entirely</a:t>
            </a:r>
          </a:p>
          <a:p>
            <a:pPr lvl="1"/>
            <a:r>
              <a:rPr lang="en-US" dirty="0" smtClean="0"/>
              <a:t>The </a:t>
            </a:r>
            <a:r>
              <a:rPr lang="en-US" dirty="0" err="1" smtClean="0">
                <a:hlinkClick r:id="rId4"/>
              </a:rPr>
              <a:t>AbstractCellEditor</a:t>
            </a:r>
            <a:r>
              <a:rPr lang="en-US" dirty="0" smtClean="0"/>
              <a:t> base class is useful for doing this</a:t>
            </a:r>
          </a:p>
          <a:p>
            <a:endParaRPr lang="en-US" dirty="0" smtClean="0"/>
          </a:p>
          <a:p>
            <a:r>
              <a:rPr lang="en-US" dirty="0" smtClean="0"/>
              <a:t>Example: </a:t>
            </a:r>
            <a:r>
              <a:rPr lang="en-US" dirty="0" smtClean="0">
                <a:hlinkClick r:id="rId5" action="ppaction://hlinkfile"/>
              </a:rPr>
              <a:t>Color Table (Editor)</a:t>
            </a:r>
            <a:endParaRPr lang="en-US" dirty="0"/>
          </a:p>
        </p:txBody>
      </p:sp>
    </p:spTree>
    <p:extLst>
      <p:ext uri="{BB962C8B-B14F-4D97-AF65-F5344CB8AC3E}">
        <p14:creationId xmlns:p14="http://schemas.microsoft.com/office/powerpoint/2010/main" val="231542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Notification of changes to the “view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a:t>
            </a:r>
            <a:r>
              <a:rPr lang="en-US" dirty="0" smtClean="0">
                <a:hlinkClick r:id="rId2" action="ppaction://hlinkfile"/>
              </a:rPr>
              <a:t>Color Table (Color Chooser)</a:t>
            </a:r>
            <a:r>
              <a:rPr lang="en-US" dirty="0" smtClean="0"/>
              <a:t> example, if the user right-clicks on a table cell, a color chooser is displayed, which allows the user to select a new color</a:t>
            </a:r>
          </a:p>
          <a:p>
            <a:pPr lvl="1"/>
            <a:r>
              <a:rPr lang="en-US" dirty="0"/>
              <a:t>T</a:t>
            </a:r>
            <a:r>
              <a:rPr lang="en-US" dirty="0" smtClean="0"/>
              <a:t>his circumvents the normal table editing process</a:t>
            </a:r>
          </a:p>
          <a:p>
            <a:endParaRPr lang="en-US" dirty="0" smtClean="0"/>
          </a:p>
          <a:p>
            <a:r>
              <a:rPr lang="en-US" dirty="0" smtClean="0"/>
              <a:t>When the user selects a new color with the color chooser, the underlying data in the view model has changed, but the </a:t>
            </a:r>
            <a:r>
              <a:rPr lang="en-US" dirty="0" err="1" smtClean="0"/>
              <a:t>JTable</a:t>
            </a:r>
            <a:r>
              <a:rPr lang="en-US" dirty="0" smtClean="0"/>
              <a:t> doesn’t know that because the change didn’t happen through the table</a:t>
            </a:r>
          </a:p>
          <a:p>
            <a:endParaRPr lang="en-US" dirty="0" smtClean="0"/>
          </a:p>
          <a:p>
            <a:r>
              <a:rPr lang="en-US" dirty="0" smtClean="0"/>
              <a:t>Therefore, whenever the data in the view model changes, you must call one of the “fire” methods on the view model so it will notify its listeners (i.e., the </a:t>
            </a:r>
            <a:r>
              <a:rPr lang="en-US" dirty="0" err="1" smtClean="0"/>
              <a:t>JTable</a:t>
            </a:r>
            <a:r>
              <a:rPr lang="en-US" dirty="0" smtClean="0"/>
              <a:t>) that the data has changed and needs to be re-drawn</a:t>
            </a:r>
            <a:endParaRPr lang="en-US" dirty="0"/>
          </a:p>
        </p:txBody>
      </p:sp>
    </p:spTree>
    <p:extLst>
      <p:ext uri="{BB962C8B-B14F-4D97-AF65-F5344CB8AC3E}">
        <p14:creationId xmlns:p14="http://schemas.microsoft.com/office/powerpoint/2010/main" val="173644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Layout Managers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hlinkClick r:id="rId2"/>
              </a:rPr>
              <a:t>GridBagLayout</a:t>
            </a:r>
            <a:endParaRPr lang="en-US" dirty="0" smtClean="0"/>
          </a:p>
          <a:p>
            <a:pPr lvl="1"/>
            <a:r>
              <a:rPr lang="en-US" dirty="0" smtClean="0"/>
              <a:t>Example: </a:t>
            </a:r>
            <a:r>
              <a:rPr lang="en-US" dirty="0" smtClean="0">
                <a:hlinkClick r:id="rId3" action="ppaction://hlinkfile"/>
              </a:rPr>
              <a:t>Web Browser (Grid Bag Layout)</a:t>
            </a:r>
            <a:endParaRPr lang="en-US" dirty="0" smtClean="0"/>
          </a:p>
          <a:p>
            <a:r>
              <a:rPr lang="en-US" dirty="0" err="1" smtClean="0">
                <a:hlinkClick r:id="rId4"/>
              </a:rPr>
              <a:t>BoxLayout</a:t>
            </a:r>
            <a:endParaRPr lang="en-US" dirty="0" smtClean="0"/>
          </a:p>
          <a:p>
            <a:pPr lvl="1"/>
            <a:r>
              <a:rPr lang="en-US" dirty="0" smtClean="0"/>
              <a:t>Example: </a:t>
            </a:r>
            <a:r>
              <a:rPr lang="en-US" dirty="0" smtClean="0">
                <a:hlinkClick r:id="rId5" action="ppaction://hlinkfile"/>
              </a:rPr>
              <a:t>Web Browser (Box Layout)</a:t>
            </a:r>
            <a:endParaRPr lang="en-US" dirty="0" smtClean="0"/>
          </a:p>
          <a:p>
            <a:r>
              <a:rPr lang="en-US" dirty="0" smtClean="0"/>
              <a:t>Several other layout managers (less commonly used)</a:t>
            </a:r>
          </a:p>
          <a:p>
            <a:pPr lvl="1"/>
            <a:r>
              <a:rPr lang="en-US" dirty="0" err="1" smtClean="0">
                <a:hlinkClick r:id="rId6"/>
              </a:rPr>
              <a:t>CardLayout</a:t>
            </a:r>
            <a:endParaRPr lang="en-US" dirty="0" smtClean="0"/>
          </a:p>
          <a:p>
            <a:pPr lvl="1"/>
            <a:r>
              <a:rPr lang="en-US" dirty="0" err="1" smtClean="0">
                <a:hlinkClick r:id="rId7"/>
              </a:rPr>
              <a:t>SpringLayout</a:t>
            </a:r>
            <a:endParaRPr lang="en-US" dirty="0" smtClean="0"/>
          </a:p>
          <a:p>
            <a:pPr lvl="1"/>
            <a:r>
              <a:rPr lang="en-US" dirty="0" err="1" smtClean="0">
                <a:hlinkClick r:id="rId8"/>
              </a:rPr>
              <a:t>GroupLayout</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986469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complex components: </a:t>
            </a:r>
            <a:r>
              <a:rPr lang="en-US" dirty="0" err="1" smtClean="0"/>
              <a:t>JList</a:t>
            </a:r>
            <a:endParaRPr lang="en-US" dirty="0"/>
          </a:p>
        </p:txBody>
      </p:sp>
      <p:sp>
        <p:nvSpPr>
          <p:cNvPr id="3" name="Content Placeholder 2"/>
          <p:cNvSpPr>
            <a:spLocks noGrp="1"/>
          </p:cNvSpPr>
          <p:nvPr>
            <p:ph idx="1"/>
          </p:nvPr>
        </p:nvSpPr>
        <p:spPr/>
        <p:txBody>
          <a:bodyPr/>
          <a:lstStyle/>
          <a:p>
            <a:r>
              <a:rPr lang="en-US" dirty="0" err="1" smtClean="0">
                <a:hlinkClick r:id="rId2"/>
              </a:rPr>
              <a:t>JList</a:t>
            </a:r>
            <a:r>
              <a:rPr lang="en-US" dirty="0" smtClean="0"/>
              <a:t> displays a list of items</a:t>
            </a:r>
          </a:p>
          <a:p>
            <a:r>
              <a:rPr lang="en-US" dirty="0" smtClean="0"/>
              <a:t>Like </a:t>
            </a:r>
            <a:r>
              <a:rPr lang="en-US" dirty="0" err="1" smtClean="0"/>
              <a:t>JTable</a:t>
            </a:r>
            <a:r>
              <a:rPr lang="en-US" dirty="0" smtClean="0"/>
              <a:t>,</a:t>
            </a:r>
          </a:p>
          <a:p>
            <a:pPr lvl="1"/>
            <a:r>
              <a:rPr lang="en-US" dirty="0" smtClean="0"/>
              <a:t>You feed data to a </a:t>
            </a:r>
            <a:r>
              <a:rPr lang="en-US" dirty="0" err="1" smtClean="0"/>
              <a:t>JList</a:t>
            </a:r>
            <a:r>
              <a:rPr lang="en-US" dirty="0" smtClean="0"/>
              <a:t> by implementing a “view model” class (</a:t>
            </a:r>
            <a:r>
              <a:rPr lang="en-US" dirty="0" err="1" smtClean="0">
                <a:hlinkClick r:id="rId3"/>
              </a:rPr>
              <a:t>ListModel</a:t>
            </a:r>
            <a:r>
              <a:rPr lang="en-US" dirty="0" smtClean="0"/>
              <a:t>, </a:t>
            </a:r>
            <a:r>
              <a:rPr lang="en-US" dirty="0" err="1" smtClean="0">
                <a:hlinkClick r:id="rId4"/>
              </a:rPr>
              <a:t>AbstractListModel</a:t>
            </a:r>
            <a:r>
              <a:rPr lang="en-US" dirty="0" smtClean="0"/>
              <a:t>)</a:t>
            </a:r>
          </a:p>
          <a:p>
            <a:pPr lvl="1"/>
            <a:r>
              <a:rPr lang="en-US" dirty="0"/>
              <a:t>Y</a:t>
            </a:r>
            <a:r>
              <a:rPr lang="en-US" dirty="0" smtClean="0"/>
              <a:t>ou can make a </a:t>
            </a:r>
            <a:r>
              <a:rPr lang="en-US" dirty="0" err="1" smtClean="0"/>
              <a:t>JList</a:t>
            </a:r>
            <a:r>
              <a:rPr lang="en-US" dirty="0" smtClean="0"/>
              <a:t> look the way you want by creating custom cell renderers (</a:t>
            </a:r>
            <a:r>
              <a:rPr lang="en-US" dirty="0" err="1" smtClean="0">
                <a:hlinkClick r:id="rId5"/>
              </a:rPr>
              <a:t>ListCellRenderer</a:t>
            </a:r>
            <a:r>
              <a:rPr lang="en-US" dirty="0" smtClean="0"/>
              <a:t>, </a:t>
            </a:r>
            <a:r>
              <a:rPr lang="en-US" dirty="0" err="1" smtClean="0">
                <a:hlinkClick r:id="rId6"/>
              </a:rPr>
              <a:t>DefaultListCellRenderer</a:t>
            </a:r>
            <a:r>
              <a:rPr lang="en-US" dirty="0" smtClean="0"/>
              <a:t>)</a:t>
            </a:r>
          </a:p>
          <a:p>
            <a:r>
              <a:rPr lang="en-US" dirty="0" smtClean="0"/>
              <a:t>Example: </a:t>
            </a:r>
            <a:r>
              <a:rPr lang="en-US" dirty="0" smtClean="0">
                <a:hlinkClick r:id="rId7" action="ppaction://hlinkfile"/>
              </a:rPr>
              <a:t>Web Browser (List </a:t>
            </a:r>
            <a:r>
              <a:rPr lang="en-US" dirty="0" err="1" smtClean="0">
                <a:hlinkClick r:id="rId7" action="ppaction://hlinkfile"/>
              </a:rPr>
              <a:t>Favs</a:t>
            </a:r>
            <a:r>
              <a:rPr lang="en-US" dirty="0" smtClean="0">
                <a:hlinkClick r:id="rId7" action="ppaction://hlinkfile"/>
              </a:rPr>
              <a:t>)</a:t>
            </a:r>
            <a:endParaRPr lang="en-US" dirty="0"/>
          </a:p>
        </p:txBody>
      </p:sp>
    </p:spTree>
    <p:extLst>
      <p:ext uri="{BB962C8B-B14F-4D97-AF65-F5344CB8AC3E}">
        <p14:creationId xmlns:p14="http://schemas.microsoft.com/office/powerpoint/2010/main" val="134526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complex components: </a:t>
            </a:r>
            <a:r>
              <a:rPr lang="en-US" dirty="0" err="1" smtClean="0"/>
              <a:t>JTree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hlinkClick r:id="rId2"/>
              </a:rPr>
              <a:t>JTree</a:t>
            </a:r>
            <a:r>
              <a:rPr lang="en-US" dirty="0" smtClean="0"/>
              <a:t> displays a hierarchy of folders and items</a:t>
            </a:r>
          </a:p>
          <a:p>
            <a:r>
              <a:rPr lang="en-US" dirty="0" smtClean="0"/>
              <a:t>Like </a:t>
            </a:r>
            <a:r>
              <a:rPr lang="en-US" dirty="0" err="1" smtClean="0"/>
              <a:t>JTable</a:t>
            </a:r>
            <a:r>
              <a:rPr lang="en-US" dirty="0" smtClean="0"/>
              <a:t>,</a:t>
            </a:r>
          </a:p>
          <a:p>
            <a:pPr lvl="1"/>
            <a:r>
              <a:rPr lang="en-US" dirty="0" smtClean="0"/>
              <a:t>You feed data to a </a:t>
            </a:r>
            <a:r>
              <a:rPr lang="en-US" dirty="0" err="1" smtClean="0"/>
              <a:t>JTree</a:t>
            </a:r>
            <a:r>
              <a:rPr lang="en-US" dirty="0" smtClean="0"/>
              <a:t> by implementing a “view model” class (</a:t>
            </a:r>
            <a:r>
              <a:rPr lang="en-US" dirty="0" err="1" smtClean="0">
                <a:hlinkClick r:id="rId3"/>
              </a:rPr>
              <a:t>TreeModel</a:t>
            </a:r>
            <a:r>
              <a:rPr lang="en-US" dirty="0" smtClean="0"/>
              <a:t>, </a:t>
            </a:r>
            <a:r>
              <a:rPr lang="en-US" dirty="0" err="1" smtClean="0">
                <a:hlinkClick r:id="rId4"/>
              </a:rPr>
              <a:t>DefaultTreeModel</a:t>
            </a:r>
            <a:r>
              <a:rPr lang="en-US" dirty="0" smtClean="0"/>
              <a:t>)</a:t>
            </a:r>
          </a:p>
          <a:p>
            <a:pPr lvl="1"/>
            <a:r>
              <a:rPr lang="en-US" dirty="0"/>
              <a:t>Y</a:t>
            </a:r>
            <a:r>
              <a:rPr lang="en-US" dirty="0" smtClean="0"/>
              <a:t>ou can make a </a:t>
            </a:r>
            <a:r>
              <a:rPr lang="en-US" dirty="0" err="1" smtClean="0"/>
              <a:t>JTree</a:t>
            </a:r>
            <a:r>
              <a:rPr lang="en-US" dirty="0" smtClean="0"/>
              <a:t> look the way you want by creating custom cell (i.e., node) renderers (</a:t>
            </a:r>
            <a:r>
              <a:rPr lang="en-US" dirty="0" err="1" smtClean="0">
                <a:hlinkClick r:id="rId5"/>
              </a:rPr>
              <a:t>TreeCellRenderer</a:t>
            </a:r>
            <a:r>
              <a:rPr lang="en-US" dirty="0" smtClean="0"/>
              <a:t>, </a:t>
            </a:r>
            <a:r>
              <a:rPr lang="en-US" dirty="0" err="1" smtClean="0">
                <a:hlinkClick r:id="rId6"/>
              </a:rPr>
              <a:t>DefaultTreeCellRenderer</a:t>
            </a:r>
            <a:r>
              <a:rPr lang="en-US" dirty="0" smtClean="0"/>
              <a:t>)</a:t>
            </a:r>
          </a:p>
          <a:p>
            <a:pPr lvl="1"/>
            <a:r>
              <a:rPr lang="en-US" dirty="0" smtClean="0"/>
              <a:t>You can customize tree node editing by creating custom cell (i.e., node) editors (</a:t>
            </a:r>
            <a:r>
              <a:rPr lang="en-US" dirty="0" err="1" smtClean="0">
                <a:hlinkClick r:id="rId7"/>
              </a:rPr>
              <a:t>TreeCellEditor</a:t>
            </a:r>
            <a:r>
              <a:rPr lang="en-US" dirty="0" smtClean="0"/>
              <a:t>, </a:t>
            </a:r>
            <a:r>
              <a:rPr lang="en-US" dirty="0" err="1" smtClean="0">
                <a:hlinkClick r:id="rId8"/>
              </a:rPr>
              <a:t>DefaultTreeCellEditor</a:t>
            </a:r>
            <a:r>
              <a:rPr lang="en-US" dirty="0" smtClean="0"/>
              <a:t>)</a:t>
            </a:r>
          </a:p>
          <a:p>
            <a:r>
              <a:rPr lang="en-US" dirty="0" smtClean="0"/>
              <a:t>Example: </a:t>
            </a:r>
            <a:r>
              <a:rPr lang="en-US" dirty="0" smtClean="0">
                <a:hlinkClick r:id="rId9" action="ppaction://hlinkfile"/>
              </a:rPr>
              <a:t>Web Browser (Tree </a:t>
            </a:r>
            <a:r>
              <a:rPr lang="en-US" dirty="0" err="1" smtClean="0">
                <a:hlinkClick r:id="rId9" action="ppaction://hlinkfile"/>
              </a:rPr>
              <a:t>Favs</a:t>
            </a:r>
            <a:r>
              <a:rPr lang="en-US" dirty="0" smtClean="0">
                <a:hlinkClick r:id="rId9" action="ppaction://hlinkfile"/>
              </a:rPr>
              <a:t>)</a:t>
            </a:r>
            <a:endParaRPr lang="en-US" dirty="0"/>
          </a:p>
        </p:txBody>
      </p:sp>
    </p:spTree>
    <p:extLst>
      <p:ext uri="{BB962C8B-B14F-4D97-AF65-F5344CB8AC3E}">
        <p14:creationId xmlns:p14="http://schemas.microsoft.com/office/powerpoint/2010/main" val="45137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Layout</a:t>
            </a:r>
            <a:endParaRPr lang="en-US" dirty="0"/>
          </a:p>
        </p:txBody>
      </p:sp>
      <p:sp>
        <p:nvSpPr>
          <p:cNvPr id="3" name="Content Placeholder 2"/>
          <p:cNvSpPr>
            <a:spLocks noGrp="1"/>
          </p:cNvSpPr>
          <p:nvPr>
            <p:ph idx="1"/>
          </p:nvPr>
        </p:nvSpPr>
        <p:spPr/>
        <p:txBody>
          <a:bodyPr/>
          <a:lstStyle/>
          <a:p>
            <a:r>
              <a:rPr lang="en-US" dirty="0" smtClean="0"/>
              <a:t>Rows and columns can have variable sizes</a:t>
            </a:r>
          </a:p>
          <a:p>
            <a:r>
              <a:rPr lang="en-US" dirty="0" smtClean="0"/>
              <a:t>Components can span multiple cells (both horizontally and vertically)</a:t>
            </a:r>
          </a:p>
          <a:p>
            <a:r>
              <a:rPr lang="en-US" dirty="0" smtClean="0"/>
              <a:t>Fine-grained control of how space is allocated to each component on the grid</a:t>
            </a:r>
            <a:endParaRPr lang="en-US" dirty="0"/>
          </a:p>
        </p:txBody>
      </p:sp>
    </p:spTree>
    <p:extLst>
      <p:ext uri="{BB962C8B-B14F-4D97-AF65-F5344CB8AC3E}">
        <p14:creationId xmlns:p14="http://schemas.microsoft.com/office/powerpoint/2010/main" val="2955122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Layout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Create </a:t>
            </a:r>
            <a:r>
              <a:rPr lang="en-US" dirty="0"/>
              <a:t>an object of type </a:t>
            </a:r>
            <a:r>
              <a:rPr lang="en-US" b="1" dirty="0" err="1">
                <a:latin typeface="Courier New" pitchFamily="49" charset="0"/>
                <a:cs typeface="Courier New" pitchFamily="49" charset="0"/>
              </a:rPr>
              <a:t>GridBagLayout</a:t>
            </a:r>
            <a:r>
              <a:rPr lang="en-US" dirty="0"/>
              <a:t>. You don’t </a:t>
            </a:r>
            <a:r>
              <a:rPr lang="en-US" dirty="0" smtClean="0"/>
              <a:t>need to tell </a:t>
            </a:r>
            <a:r>
              <a:rPr lang="en-US" dirty="0"/>
              <a:t>it how many rows and columns the </a:t>
            </a:r>
            <a:r>
              <a:rPr lang="en-US" dirty="0" smtClean="0"/>
              <a:t>grid has (the layout manager will figure that out)</a:t>
            </a:r>
          </a:p>
          <a:p>
            <a:endParaRPr lang="en-US" dirty="0" smtClean="0"/>
          </a:p>
          <a:p>
            <a:r>
              <a:rPr lang="en-US" dirty="0" smtClean="0"/>
              <a:t>2</a:t>
            </a:r>
            <a:r>
              <a:rPr lang="en-US" dirty="0"/>
              <a:t>. Set this </a:t>
            </a:r>
            <a:r>
              <a:rPr lang="en-US" b="1" dirty="0" err="1" smtClean="0">
                <a:latin typeface="Courier New" pitchFamily="49" charset="0"/>
                <a:cs typeface="Courier New" pitchFamily="49" charset="0"/>
              </a:rPr>
              <a:t>GridBagLayout</a:t>
            </a:r>
            <a:r>
              <a:rPr lang="en-US" b="1" dirty="0" smtClean="0">
                <a:cs typeface="Courier New" pitchFamily="49" charset="0"/>
              </a:rPr>
              <a:t> </a:t>
            </a:r>
            <a:r>
              <a:rPr lang="en-US" dirty="0" smtClean="0"/>
              <a:t>object </a:t>
            </a:r>
            <a:r>
              <a:rPr lang="en-US" dirty="0"/>
              <a:t>to be the layout manager for the </a:t>
            </a:r>
            <a:r>
              <a:rPr lang="en-US" dirty="0" smtClean="0"/>
              <a:t>component</a:t>
            </a:r>
          </a:p>
          <a:p>
            <a:endParaRPr lang="en-US" dirty="0" smtClean="0"/>
          </a:p>
          <a:p>
            <a:r>
              <a:rPr lang="en-US" dirty="0" smtClean="0"/>
              <a:t>3</a:t>
            </a:r>
            <a:r>
              <a:rPr lang="en-US" dirty="0"/>
              <a:t>. For each component, create an object of type </a:t>
            </a:r>
            <a:r>
              <a:rPr lang="en-US" b="1" dirty="0" err="1">
                <a:latin typeface="Courier New" pitchFamily="49" charset="0"/>
                <a:cs typeface="Courier New" pitchFamily="49" charset="0"/>
              </a:rPr>
              <a:t>GridBagConstraints</a:t>
            </a:r>
            <a:r>
              <a:rPr lang="en-US" dirty="0"/>
              <a:t>. Set field values of the </a:t>
            </a:r>
            <a:r>
              <a:rPr lang="en-US" b="1" dirty="0" err="1">
                <a:latin typeface="Courier New" pitchFamily="49" charset="0"/>
                <a:cs typeface="Courier New" pitchFamily="49" charset="0"/>
              </a:rPr>
              <a:t>GridBagConstraints</a:t>
            </a:r>
            <a:r>
              <a:rPr lang="en-US" dirty="0" smtClean="0"/>
              <a:t> </a:t>
            </a:r>
            <a:r>
              <a:rPr lang="en-US" dirty="0"/>
              <a:t>object to specify how the components are laid out within the grid </a:t>
            </a:r>
            <a:r>
              <a:rPr lang="en-US" dirty="0" smtClean="0"/>
              <a:t>bag</a:t>
            </a:r>
          </a:p>
          <a:p>
            <a:endParaRPr lang="en-US" dirty="0" smtClean="0"/>
          </a:p>
          <a:p>
            <a:r>
              <a:rPr lang="en-US" dirty="0" smtClean="0"/>
              <a:t>4</a:t>
            </a:r>
            <a:r>
              <a:rPr lang="en-US" dirty="0"/>
              <a:t>. Finally, add each component with its constraints by using the </a:t>
            </a:r>
            <a:r>
              <a:rPr lang="en-US" dirty="0" smtClean="0"/>
              <a:t>call </a:t>
            </a:r>
            <a:r>
              <a:rPr lang="en-US" b="1" dirty="0" smtClean="0">
                <a:latin typeface="Courier New" pitchFamily="49" charset="0"/>
                <a:cs typeface="Courier New" pitchFamily="49" charset="0"/>
              </a:rPr>
              <a:t>add(component</a:t>
            </a:r>
            <a:r>
              <a:rPr lang="en-US" b="1" dirty="0">
                <a:latin typeface="Courier New" pitchFamily="49" charset="0"/>
                <a:cs typeface="Courier New" pitchFamily="49" charset="0"/>
              </a:rPr>
              <a:t>, constraints);</a:t>
            </a:r>
          </a:p>
          <a:p>
            <a:endParaRPr lang="en-US" dirty="0"/>
          </a:p>
          <a:p>
            <a:endParaRPr lang="en-US" dirty="0"/>
          </a:p>
        </p:txBody>
      </p:sp>
    </p:spTree>
    <p:extLst>
      <p:ext uri="{BB962C8B-B14F-4D97-AF65-F5344CB8AC3E}">
        <p14:creationId xmlns:p14="http://schemas.microsoft.com/office/powerpoint/2010/main" val="3332878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Constraints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a:latin typeface="Courier New" pitchFamily="49" charset="0"/>
                <a:cs typeface="Courier New" pitchFamily="49" charset="0"/>
              </a:rPr>
              <a:t>g</a:t>
            </a:r>
            <a:r>
              <a:rPr lang="en-US" b="1" dirty="0" err="1" smtClean="0">
                <a:latin typeface="Courier New" pitchFamily="49" charset="0"/>
                <a:cs typeface="Courier New" pitchFamily="49" charset="0"/>
              </a:rPr>
              <a:t>ridx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gridy</a:t>
            </a:r>
            <a:endParaRPr lang="en-US" b="1" dirty="0" smtClean="0">
              <a:latin typeface="Courier New" pitchFamily="49" charset="0"/>
              <a:cs typeface="Courier New" pitchFamily="49" charset="0"/>
            </a:endParaRPr>
          </a:p>
          <a:p>
            <a:pPr lvl="1"/>
            <a:r>
              <a:rPr lang="en-US" dirty="0" smtClean="0"/>
              <a:t>Position of component on the grid (top-left corner)</a:t>
            </a:r>
          </a:p>
          <a:p>
            <a:endParaRPr lang="en-US"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gridwidth</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gridheight</a:t>
            </a:r>
            <a:endParaRPr lang="en-US" b="1" dirty="0" smtClean="0">
              <a:latin typeface="Courier New" pitchFamily="49" charset="0"/>
              <a:cs typeface="Courier New" pitchFamily="49" charset="0"/>
            </a:endParaRPr>
          </a:p>
          <a:p>
            <a:pPr lvl="1"/>
            <a:r>
              <a:rPr lang="en-US" dirty="0" smtClean="0"/>
              <a:t>Size of component (in grid cells)</a:t>
            </a:r>
          </a:p>
          <a:p>
            <a:endParaRPr lang="en-US"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weightx</a:t>
            </a:r>
            <a:r>
              <a:rPr lang="en-US" b="1" dirty="0" smtClean="0">
                <a:latin typeface="Courier New" pitchFamily="49" charset="0"/>
                <a:cs typeface="Courier New" pitchFamily="49" charset="0"/>
              </a:rPr>
              <a:t>, weighty</a:t>
            </a:r>
          </a:p>
          <a:p>
            <a:pPr lvl="1"/>
            <a:r>
              <a:rPr lang="en-US" dirty="0" smtClean="0"/>
              <a:t>Controls what portion of available space the component should receive</a:t>
            </a:r>
          </a:p>
          <a:p>
            <a:pPr lvl="1"/>
            <a:r>
              <a:rPr lang="en-US" dirty="0" smtClean="0"/>
              <a:t>Space is allocated to components according to their weights</a:t>
            </a:r>
          </a:p>
          <a:p>
            <a:pPr lvl="1"/>
            <a:r>
              <a:rPr lang="en-US" dirty="0" smtClean="0"/>
              <a:t>A weight of zero means the component never grows or shrinks</a:t>
            </a:r>
          </a:p>
          <a:p>
            <a:pPr lvl="1"/>
            <a:endParaRPr lang="en-US" dirty="0"/>
          </a:p>
        </p:txBody>
      </p:sp>
    </p:spTree>
    <p:extLst>
      <p:ext uri="{BB962C8B-B14F-4D97-AF65-F5344CB8AC3E}">
        <p14:creationId xmlns:p14="http://schemas.microsoft.com/office/powerpoint/2010/main" val="163725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Constraints</a:t>
            </a:r>
            <a:endParaRPr lang="en-US" dirty="0"/>
          </a:p>
        </p:txBody>
      </p:sp>
      <p:sp>
        <p:nvSpPr>
          <p:cNvPr id="3" name="Content Placeholder 2"/>
          <p:cNvSpPr>
            <a:spLocks noGrp="1"/>
          </p:cNvSpPr>
          <p:nvPr>
            <p:ph idx="1"/>
          </p:nvPr>
        </p:nvSpPr>
        <p:spPr>
          <a:xfrm>
            <a:off x="457200" y="1600201"/>
            <a:ext cx="8229600" cy="3428999"/>
          </a:xfrm>
        </p:spPr>
        <p:txBody>
          <a:bodyPr>
            <a:normAutofit fontScale="92500" lnSpcReduction="20000"/>
          </a:bodyPr>
          <a:lstStyle/>
          <a:p>
            <a:r>
              <a:rPr lang="en-US" b="1" dirty="0" smtClean="0">
                <a:latin typeface="Courier New" pitchFamily="49" charset="0"/>
                <a:cs typeface="Courier New" pitchFamily="49" charset="0"/>
              </a:rPr>
              <a:t>fill</a:t>
            </a:r>
          </a:p>
          <a:p>
            <a:pPr lvl="1"/>
            <a:r>
              <a:rPr lang="en-US" dirty="0" smtClean="0"/>
              <a:t>How should the component fill up its cell?</a:t>
            </a:r>
          </a:p>
          <a:p>
            <a:pPr lvl="1"/>
            <a:r>
              <a:rPr lang="en-US" dirty="0" smtClean="0"/>
              <a:t>None, Vertical, Horizontal, Both</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anchor</a:t>
            </a:r>
          </a:p>
          <a:p>
            <a:pPr lvl="1"/>
            <a:r>
              <a:rPr lang="en-US" dirty="0" smtClean="0"/>
              <a:t>If the component does not fill up its entire cell, where should it be placed in its cell?</a:t>
            </a:r>
          </a:p>
          <a:p>
            <a:pPr lvl="1"/>
            <a:r>
              <a:rPr lang="en-US" dirty="0" smtClean="0"/>
              <a:t>Center, North, North East, West, South West, etc.</a:t>
            </a:r>
          </a:p>
          <a:p>
            <a:pPr lvl="1"/>
            <a:endParaRPr lang="en-US" b="1" dirty="0" smtClean="0">
              <a:latin typeface="Courier New" pitchFamily="49" charset="0"/>
              <a:cs typeface="Courier New" pitchFamily="49" charset="0"/>
            </a:endParaRPr>
          </a:p>
          <a:p>
            <a:pPr lvl="1"/>
            <a:endParaRPr lang="en-US" dirty="0" smtClean="0"/>
          </a:p>
          <a:p>
            <a:pPr lvl="1"/>
            <a:endParaRPr lang="en-US" dirty="0"/>
          </a:p>
        </p:txBody>
      </p:sp>
    </p:spTree>
    <p:extLst>
      <p:ext uri="{BB962C8B-B14F-4D97-AF65-F5344CB8AC3E}">
        <p14:creationId xmlns:p14="http://schemas.microsoft.com/office/powerpoint/2010/main" val="3859201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Constraints</a:t>
            </a:r>
            <a:endParaRPr lang="en-US" dirty="0"/>
          </a:p>
        </p:txBody>
      </p:sp>
      <p:sp>
        <p:nvSpPr>
          <p:cNvPr id="3" name="Content Placeholder 2"/>
          <p:cNvSpPr>
            <a:spLocks noGrp="1"/>
          </p:cNvSpPr>
          <p:nvPr>
            <p:ph idx="1"/>
          </p:nvPr>
        </p:nvSpPr>
        <p:spPr>
          <a:xfrm>
            <a:off x="457200" y="1600201"/>
            <a:ext cx="8229600" cy="3505199"/>
          </a:xfrm>
        </p:spPr>
        <p:txBody>
          <a:bodyPr>
            <a:normAutofit fontScale="85000" lnSpcReduction="20000"/>
          </a:bodyPr>
          <a:lstStyle/>
          <a:p>
            <a:r>
              <a:rPr lang="en-US" b="1" dirty="0" smtClean="0">
                <a:latin typeface="Courier New" pitchFamily="49" charset="0"/>
                <a:cs typeface="Courier New" pitchFamily="49" charset="0"/>
              </a:rPr>
              <a:t>insets</a:t>
            </a:r>
            <a:r>
              <a:rPr lang="en-US" dirty="0" smtClean="0">
                <a:cs typeface="Courier New" pitchFamily="49" charset="0"/>
              </a:rPr>
              <a:t>  (external padding)</a:t>
            </a:r>
          </a:p>
          <a:p>
            <a:pPr lvl="1"/>
            <a:r>
              <a:rPr lang="en-US" dirty="0" smtClean="0">
                <a:cs typeface="Courier New" pitchFamily="49" charset="0"/>
              </a:rPr>
              <a:t>Surrounds the component by blank space (left, top, right, bottom)</a:t>
            </a:r>
          </a:p>
          <a:p>
            <a:endParaRPr lang="en-US"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ipadx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ipady</a:t>
            </a:r>
            <a:r>
              <a:rPr lang="en-US" dirty="0" smtClean="0">
                <a:cs typeface="Courier New" pitchFamily="49" charset="0"/>
              </a:rPr>
              <a:t>  (internal padding)</a:t>
            </a:r>
          </a:p>
          <a:p>
            <a:pPr lvl="1"/>
            <a:r>
              <a:rPr lang="en-US" dirty="0" smtClean="0">
                <a:cs typeface="Courier New" pitchFamily="49" charset="0"/>
              </a:rPr>
              <a:t>Extra space added to the minimum width and height of the component</a:t>
            </a:r>
          </a:p>
          <a:p>
            <a:pPr lvl="1"/>
            <a:r>
              <a:rPr lang="en-US" dirty="0" smtClean="0">
                <a:cs typeface="Courier New" pitchFamily="49" charset="0"/>
              </a:rPr>
              <a:t>Prevents the component from ever reaching its minimum size</a:t>
            </a:r>
          </a:p>
          <a:p>
            <a:pPr lvl="1"/>
            <a:endParaRPr lang="en-US" b="1" dirty="0" smtClean="0">
              <a:latin typeface="Courier New" pitchFamily="49" charset="0"/>
              <a:cs typeface="Courier New" pitchFamily="49" charset="0"/>
            </a:endParaRPr>
          </a:p>
          <a:p>
            <a:pPr lvl="1"/>
            <a:endParaRPr lang="en-US" dirty="0" smtClean="0"/>
          </a:p>
          <a:p>
            <a:pPr lvl="1"/>
            <a:endParaRPr lang="en-US" dirty="0"/>
          </a:p>
        </p:txBody>
      </p:sp>
    </p:spTree>
    <p:extLst>
      <p:ext uri="{BB962C8B-B14F-4D97-AF65-F5344CB8AC3E}">
        <p14:creationId xmlns:p14="http://schemas.microsoft.com/office/powerpoint/2010/main" val="1712965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Grid Bag Recipe</a:t>
            </a:r>
            <a:endParaRPr lang="en-US" dirty="0"/>
          </a:p>
        </p:txBody>
      </p:sp>
      <p:sp>
        <p:nvSpPr>
          <p:cNvPr id="3" name="Content Placeholder 2"/>
          <p:cNvSpPr>
            <a:spLocks noGrp="1"/>
          </p:cNvSpPr>
          <p:nvPr>
            <p:ph idx="1"/>
          </p:nvPr>
        </p:nvSpPr>
        <p:spPr>
          <a:xfrm>
            <a:off x="457200" y="1143000"/>
            <a:ext cx="8229600" cy="5410200"/>
          </a:xfrm>
        </p:spPr>
        <p:txBody>
          <a:bodyPr>
            <a:normAutofit fontScale="55000" lnSpcReduction="20000"/>
          </a:bodyPr>
          <a:lstStyle/>
          <a:p>
            <a:r>
              <a:rPr lang="en-US" dirty="0"/>
              <a:t>1. Sketch out the component layout on a piece of paper.</a:t>
            </a:r>
          </a:p>
          <a:p>
            <a:endParaRPr lang="en-US" dirty="0"/>
          </a:p>
          <a:p>
            <a:r>
              <a:rPr lang="en-US" dirty="0"/>
              <a:t>2. Find a grid such that the small components are each contained in a </a:t>
            </a:r>
            <a:r>
              <a:rPr lang="en-US" dirty="0" smtClean="0"/>
              <a:t>single cell </a:t>
            </a:r>
            <a:r>
              <a:rPr lang="en-US" dirty="0"/>
              <a:t>and the larger components span multiple cells.</a:t>
            </a:r>
          </a:p>
          <a:p>
            <a:endParaRPr lang="en-US" dirty="0"/>
          </a:p>
          <a:p>
            <a:r>
              <a:rPr lang="en-US" dirty="0"/>
              <a:t>3. Label the rows and columns of your grid with 0, 1, 2, 3, . . .. You can now read off the </a:t>
            </a:r>
            <a:r>
              <a:rPr lang="en-US" dirty="0" err="1"/>
              <a:t>gridx</a:t>
            </a:r>
            <a:r>
              <a:rPr lang="en-US" dirty="0"/>
              <a:t>, </a:t>
            </a:r>
            <a:r>
              <a:rPr lang="en-US" dirty="0" err="1"/>
              <a:t>gridy</a:t>
            </a:r>
            <a:r>
              <a:rPr lang="en-US" dirty="0"/>
              <a:t>, </a:t>
            </a:r>
            <a:r>
              <a:rPr lang="en-US" dirty="0" err="1"/>
              <a:t>gridwidth</a:t>
            </a:r>
            <a:r>
              <a:rPr lang="en-US" dirty="0"/>
              <a:t>, and </a:t>
            </a:r>
            <a:r>
              <a:rPr lang="en-US" dirty="0" err="1"/>
              <a:t>gridheight</a:t>
            </a:r>
            <a:r>
              <a:rPr lang="en-US" dirty="0"/>
              <a:t> values.</a:t>
            </a:r>
          </a:p>
          <a:p>
            <a:endParaRPr lang="en-US" dirty="0"/>
          </a:p>
          <a:p>
            <a:r>
              <a:rPr lang="en-US" dirty="0"/>
              <a:t>4. For each component, ask yourself whether it needs to fill its cell horizontally or vertically. If not, how do you want it aligned? This tells you the fill and anchor parameters.</a:t>
            </a:r>
          </a:p>
          <a:p>
            <a:endParaRPr lang="en-US" dirty="0"/>
          </a:p>
          <a:p>
            <a:r>
              <a:rPr lang="en-US" dirty="0"/>
              <a:t>5. Set all weights to 100. However, if you want a particular row or column to always stay at its default size, set the </a:t>
            </a:r>
            <a:r>
              <a:rPr lang="en-US" dirty="0" err="1"/>
              <a:t>weightx</a:t>
            </a:r>
            <a:r>
              <a:rPr lang="en-US" dirty="0"/>
              <a:t> or weighty to 0 in all components that belong to that row or column.</a:t>
            </a:r>
          </a:p>
          <a:p>
            <a:endParaRPr lang="en-US" dirty="0"/>
          </a:p>
          <a:p>
            <a:r>
              <a:rPr lang="en-US" dirty="0"/>
              <a:t>6. Write the code. Carefully double-check your settings for the </a:t>
            </a:r>
            <a:r>
              <a:rPr lang="en-US" dirty="0" err="1"/>
              <a:t>GridBagConstraints</a:t>
            </a:r>
            <a:r>
              <a:rPr lang="en-US" dirty="0"/>
              <a:t>. One wrong constraint can ruin your whole layout.</a:t>
            </a:r>
          </a:p>
          <a:p>
            <a:endParaRPr lang="en-US" dirty="0"/>
          </a:p>
          <a:p>
            <a:r>
              <a:rPr lang="en-US" dirty="0"/>
              <a:t>7. Compile and run.</a:t>
            </a:r>
          </a:p>
          <a:p>
            <a:endParaRPr lang="en-US" dirty="0"/>
          </a:p>
          <a:p>
            <a:endParaRPr lang="en-US" dirty="0"/>
          </a:p>
        </p:txBody>
      </p:sp>
    </p:spTree>
    <p:extLst>
      <p:ext uri="{BB962C8B-B14F-4D97-AF65-F5344CB8AC3E}">
        <p14:creationId xmlns:p14="http://schemas.microsoft.com/office/powerpoint/2010/main" val="2468630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Bag Example</a:t>
            </a:r>
            <a:endParaRPr lang="en-US" dirty="0"/>
          </a:p>
        </p:txBody>
      </p:sp>
      <p:sp>
        <p:nvSpPr>
          <p:cNvPr id="3" name="Content Placeholder 2"/>
          <p:cNvSpPr>
            <a:spLocks noGrp="1"/>
          </p:cNvSpPr>
          <p:nvPr>
            <p:ph idx="1"/>
          </p:nvPr>
        </p:nvSpPr>
        <p:spPr/>
        <p:txBody>
          <a:bodyPr/>
          <a:lstStyle/>
          <a:p>
            <a:r>
              <a:rPr lang="en-US" dirty="0" smtClean="0"/>
              <a:t>Example: </a:t>
            </a:r>
            <a:r>
              <a:rPr lang="en-US" dirty="0" smtClean="0">
                <a:hlinkClick r:id="rId2" action="ppaction://hlinkfile"/>
              </a:rPr>
              <a:t>Web Browser (Grid Bag Layout)</a:t>
            </a:r>
            <a:endParaRPr lang="en-US" dirty="0"/>
          </a:p>
        </p:txBody>
      </p:sp>
    </p:spTree>
    <p:extLst>
      <p:ext uri="{BB962C8B-B14F-4D97-AF65-F5344CB8AC3E}">
        <p14:creationId xmlns:p14="http://schemas.microsoft.com/office/powerpoint/2010/main" val="2314966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1908</TotalTime>
  <Words>1377</Words>
  <Application>Microsoft Office PowerPoint</Application>
  <PresentationFormat>On-screen Show (4:3)</PresentationFormat>
  <Paragraphs>178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Advanced Swing</vt:lpstr>
      <vt:lpstr>Advanced Layout Managers</vt:lpstr>
      <vt:lpstr>Grid Bag Layout</vt:lpstr>
      <vt:lpstr>Grid Bag Layout</vt:lpstr>
      <vt:lpstr>Grid Bag Constraints</vt:lpstr>
      <vt:lpstr>Grid Bag Constraints</vt:lpstr>
      <vt:lpstr>Grid Bag Constraints</vt:lpstr>
      <vt:lpstr>Grid Bag Recipe</vt:lpstr>
      <vt:lpstr>Grid Bag Example</vt:lpstr>
      <vt:lpstr>Box Layout</vt:lpstr>
      <vt:lpstr>Box Layout</vt:lpstr>
      <vt:lpstr>Dialog Boxes</vt:lpstr>
      <vt:lpstr>Container Components</vt:lpstr>
      <vt:lpstr>Complex Components</vt:lpstr>
      <vt:lpstr>View Models</vt:lpstr>
      <vt:lpstr>View Model Example - JTable</vt:lpstr>
      <vt:lpstr>Custom Rendering Example - JTable</vt:lpstr>
      <vt:lpstr>Custom Editing Example - JTable</vt:lpstr>
      <vt:lpstr>Notification of changes to the “view model”</vt:lpstr>
      <vt:lpstr>Other complex components: JList</vt:lpstr>
      <vt:lpstr>Other complex components: JTree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Swing</dc:title>
  <dc:creator>rodham</dc:creator>
  <cp:lastModifiedBy>rodham</cp:lastModifiedBy>
  <cp:revision>119</cp:revision>
  <dcterms:created xsi:type="dcterms:W3CDTF">2006-08-16T00:00:00Z</dcterms:created>
  <dcterms:modified xsi:type="dcterms:W3CDTF">2012-11-11T00:03:56Z</dcterms:modified>
</cp:coreProperties>
</file>