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9" r:id="rId10"/>
    <p:sldId id="270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ode/DoubleSpongeBob_4_Scaling_Translation_Synch/src/DrawingComponent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de/DoubleSpongeBob_2_Scaling/src/DrawingComponent.java" TargetMode="External"/><Relationship Id="rId2" Type="http://schemas.openxmlformats.org/officeDocument/2006/relationships/hyperlink" Target="code/DoubleSpongeBob_1_NoTransforms/src/DrawingComponen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ode/DoubleSpongeBob_3_Scaling_Translation/src/DrawingComponent.java" TargetMode="External"/><Relationship Id="rId2" Type="http://schemas.openxmlformats.org/officeDocument/2006/relationships/hyperlink" Target="code/DoubleSpongeBob_2_Scaling/src/DrawingComponen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de/DoubleSpongeBob_4_Scaling_Translation_Synch/src/DrawingComponent.java" TargetMode="External"/><Relationship Id="rId2" Type="http://schemas.openxmlformats.org/officeDocument/2006/relationships/hyperlink" Target="code/DoubleSpongeBob_3_Scaling_Translation/src/DrawingComponen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Panel &amp; Image Navigator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can we apply these ideas to </a:t>
            </a:r>
            <a:r>
              <a:rPr lang="en-US" dirty="0" smtClean="0"/>
              <a:t>implement the Image Panel in </a:t>
            </a:r>
            <a:r>
              <a:rPr lang="en-US" dirty="0" smtClean="0"/>
              <a:t>the Record Indexer project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Instead of scaling relative to its top-left corner like </a:t>
            </a:r>
            <a:r>
              <a:rPr lang="en-US" dirty="0" err="1" smtClean="0"/>
              <a:t>DoubleSB</a:t>
            </a:r>
            <a:r>
              <a:rPr lang="en-US" dirty="0" smtClean="0"/>
              <a:t>, the Image Panel scales relative to its center point (</a:t>
            </a:r>
            <a:r>
              <a:rPr lang="en-US" dirty="0" err="1" smtClean="0"/>
              <a:t>panel.width</a:t>
            </a:r>
            <a:r>
              <a:rPr lang="en-US" dirty="0" smtClean="0"/>
              <a:t> / 2, </a:t>
            </a:r>
            <a:r>
              <a:rPr lang="en-US" dirty="0" err="1" smtClean="0"/>
              <a:t>panel.height</a:t>
            </a:r>
            <a:r>
              <a:rPr lang="en-US" dirty="0" smtClean="0"/>
              <a:t> / 2)</a:t>
            </a:r>
          </a:p>
          <a:p>
            <a:pPr lvl="1"/>
            <a:r>
              <a:rPr lang="en-US" dirty="0" smtClean="0"/>
              <a:t>Instead keeping track of the point at the top-left corner of the panel (</a:t>
            </a:r>
            <a:r>
              <a:rPr lang="en-US" dirty="0" err="1" smtClean="0"/>
              <a:t>w_originX</a:t>
            </a:r>
            <a:r>
              <a:rPr lang="en-US" dirty="0" smtClean="0"/>
              <a:t>, </a:t>
            </a:r>
            <a:r>
              <a:rPr lang="en-US" dirty="0" err="1" smtClean="0"/>
              <a:t>w_originY</a:t>
            </a:r>
            <a:r>
              <a:rPr lang="en-US" dirty="0" smtClean="0"/>
              <a:t>), the Image Panel keeps track of the point at the center of the panel (</a:t>
            </a:r>
            <a:r>
              <a:rPr lang="en-US" dirty="0" err="1" smtClean="0"/>
              <a:t>w_centerX</a:t>
            </a:r>
            <a:r>
              <a:rPr lang="en-US" dirty="0" smtClean="0"/>
              <a:t>, </a:t>
            </a:r>
            <a:r>
              <a:rPr lang="en-US" dirty="0" err="1" smtClean="0"/>
              <a:t>w_centerY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Therefore, the transform required to convert points from world to device coordinates is a little different than in </a:t>
            </a:r>
            <a:r>
              <a:rPr lang="en-US" dirty="0" err="1" smtClean="0"/>
              <a:t>DoubleSB</a:t>
            </a:r>
            <a:endParaRPr lang="en-US" dirty="0" smtClean="0"/>
          </a:p>
          <a:p>
            <a:pPr lvl="2"/>
            <a:r>
              <a:rPr lang="en-US" dirty="0" smtClean="0"/>
              <a:t>translate(</a:t>
            </a:r>
            <a:r>
              <a:rPr lang="en-US" dirty="0" err="1" smtClean="0"/>
              <a:t>getWidth</a:t>
            </a:r>
            <a:r>
              <a:rPr lang="en-US" dirty="0"/>
              <a:t>() / 2.0, </a:t>
            </a:r>
            <a:r>
              <a:rPr lang="en-US" dirty="0" err="1"/>
              <a:t>getHeight</a:t>
            </a:r>
            <a:r>
              <a:rPr lang="en-US" dirty="0"/>
              <a:t>() / 2.0);</a:t>
            </a:r>
          </a:p>
          <a:p>
            <a:pPr lvl="2"/>
            <a:r>
              <a:rPr lang="en-US" dirty="0" smtClean="0"/>
              <a:t>scale(scale</a:t>
            </a:r>
            <a:r>
              <a:rPr lang="en-US" dirty="0"/>
              <a:t>, scale);</a:t>
            </a:r>
          </a:p>
          <a:p>
            <a:pPr lvl="2"/>
            <a:r>
              <a:rPr lang="en-US" dirty="0" smtClean="0"/>
              <a:t>translate</a:t>
            </a:r>
            <a:r>
              <a:rPr lang="en-US" dirty="0"/>
              <a:t>(-</a:t>
            </a:r>
            <a:r>
              <a:rPr lang="en-US" dirty="0" err="1"/>
              <a:t>w_centerX</a:t>
            </a:r>
            <a:r>
              <a:rPr lang="en-US" dirty="0"/>
              <a:t>, -</a:t>
            </a:r>
            <a:r>
              <a:rPr lang="en-US" dirty="0" err="1"/>
              <a:t>w_centerY</a:t>
            </a:r>
            <a:r>
              <a:rPr lang="en-US" dirty="0"/>
              <a:t>);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apply these ideas to keep the Image Panel and Image Navigator in synch in the Record Indexer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can we apply these same ideas to keep the Image Panel and Image Navigator in synch in the Record Indexer project?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Image Panel has its own scale and translation settings</a:t>
            </a:r>
          </a:p>
          <a:p>
            <a:pPr lvl="1"/>
            <a:r>
              <a:rPr lang="en-US" dirty="0" smtClean="0"/>
              <a:t>The Image Navigator has its own scale setting (based on its current size)</a:t>
            </a:r>
          </a:p>
          <a:p>
            <a:pPr lvl="1"/>
            <a:r>
              <a:rPr lang="en-US" dirty="0" smtClean="0"/>
              <a:t>Conversions between device and world coordinates are similar to the “Double Sponge Bob” example</a:t>
            </a:r>
          </a:p>
          <a:p>
            <a:pPr lvl="1"/>
            <a:r>
              <a:rPr lang="en-US" dirty="0" smtClean="0"/>
              <a:t>Zooming in Image Panel preserves the “center point” (i.e., the point at the center of the window should stay fixed during zooming)</a:t>
            </a:r>
          </a:p>
          <a:p>
            <a:pPr lvl="1"/>
            <a:r>
              <a:rPr lang="en-US" dirty="0" smtClean="0"/>
              <a:t>Image Panel keeps track of the current center point (in world coordinates)</a:t>
            </a:r>
            <a:endParaRPr lang="en-US" dirty="0"/>
          </a:p>
          <a:p>
            <a:pPr lvl="1"/>
            <a:r>
              <a:rPr lang="en-US" dirty="0" smtClean="0"/>
              <a:t>The Image Navigator can query the Image Panel for the currently visible rectangle (so it can draw the navigator rectangle)</a:t>
            </a:r>
          </a:p>
          <a:p>
            <a:pPr lvl="1"/>
            <a:r>
              <a:rPr lang="en-US" dirty="0" smtClean="0"/>
              <a:t>The Image Navigator can adjust the Image Panel’s center point as the navigator rectangle is dragged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Graphics2D class for drawing shapes in a component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paintComponent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(Graphics g)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Graphics2D g2 = (Graphics2D)g;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(0, 0) is the component’s upper-left corner</a:t>
            </a:r>
          </a:p>
          <a:p>
            <a:r>
              <a:rPr lang="en-US" dirty="0" smtClean="0"/>
              <a:t>Shapes: Line2D, Rectangle2D, . . .</a:t>
            </a:r>
          </a:p>
          <a:p>
            <a:endParaRPr lang="en-US" dirty="0" smtClean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raw(Shape 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fill(Shape s)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drawImage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(Image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dy1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dx2,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dy2,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sy1,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sx2,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sy2)</a:t>
            </a:r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Similar Problem: Double Sponge Bob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solve a problem that is similar to the </a:t>
            </a:r>
            <a:r>
              <a:rPr lang="en-US" dirty="0" smtClean="0"/>
              <a:t>Record Indexer</a:t>
            </a:r>
            <a:r>
              <a:rPr lang="en-US" dirty="0" smtClean="0"/>
              <a:t> project</a:t>
            </a:r>
            <a:endParaRPr lang="en-US" dirty="0" smtClean="0"/>
          </a:p>
          <a:p>
            <a:pPr lvl="1"/>
            <a:r>
              <a:rPr lang="en-US" dirty="0" smtClean="0"/>
              <a:t>Create two frame windows, each containing an instance of the “Sponge Bob” component</a:t>
            </a:r>
          </a:p>
          <a:p>
            <a:pPr lvl="1"/>
            <a:r>
              <a:rPr lang="en-US" dirty="0" smtClean="0"/>
              <a:t>Allow each window to be scaled and translated</a:t>
            </a:r>
          </a:p>
          <a:p>
            <a:pPr lvl="1"/>
            <a:r>
              <a:rPr lang="en-US" dirty="0" smtClean="0"/>
              <a:t>Keep the origins of the two windows in synch so that translating one window will perform an equivalent translation in the other window</a:t>
            </a:r>
          </a:p>
          <a:p>
            <a:pPr lvl="1"/>
            <a:r>
              <a:rPr lang="en-US" dirty="0" smtClean="0"/>
              <a:t>Demo: </a:t>
            </a:r>
            <a:r>
              <a:rPr lang="en-US" dirty="0" smtClean="0">
                <a:hlinkClick r:id="rId2" action="ppaction://hlinkfile"/>
              </a:rPr>
              <a:t>Double Sponge Bob (Scaling, Translation, Synch)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Hard Part: </a:t>
            </a:r>
            <a:br>
              <a:rPr lang="en-US" dirty="0" smtClean="0"/>
            </a:br>
            <a:r>
              <a:rPr lang="en-US" dirty="0" smtClean="0"/>
              <a:t>Coordinate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Shape dimensions and locations are defined in terms of  </a:t>
            </a:r>
            <a:r>
              <a:rPr lang="en-US" u="sng" dirty="0" err="1" smtClean="0"/>
              <a:t>unscaled</a:t>
            </a:r>
            <a:r>
              <a:rPr lang="en-US" u="sng" dirty="0" smtClean="0"/>
              <a:t>, </a:t>
            </a:r>
            <a:r>
              <a:rPr lang="en-US" u="sng" dirty="0" err="1" smtClean="0"/>
              <a:t>untranslated</a:t>
            </a:r>
            <a:r>
              <a:rPr lang="en-US" u="sng" dirty="0" smtClean="0"/>
              <a:t> coordinates</a:t>
            </a:r>
          </a:p>
          <a:p>
            <a:pPr lvl="1"/>
            <a:r>
              <a:rPr lang="en-US" dirty="0" smtClean="0"/>
              <a:t>We call these “</a:t>
            </a:r>
            <a:r>
              <a:rPr lang="en-US" u="sng" dirty="0" smtClean="0"/>
              <a:t>world coordinates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Each window has its own scaling and translation settings</a:t>
            </a:r>
          </a:p>
          <a:p>
            <a:r>
              <a:rPr lang="en-US" dirty="0" smtClean="0"/>
              <a:t>This complicates three things:</a:t>
            </a:r>
          </a:p>
          <a:p>
            <a:pPr lvl="1"/>
            <a:r>
              <a:rPr lang="en-US" dirty="0" smtClean="0"/>
              <a:t>Drawing shapes in each window at the appropriate scale and location</a:t>
            </a:r>
          </a:p>
          <a:p>
            <a:pPr lvl="1"/>
            <a:r>
              <a:rPr lang="en-US" dirty="0" smtClean="0"/>
              <a:t>Doing “hit testing” on the shapes when mouse events occur</a:t>
            </a:r>
          </a:p>
          <a:p>
            <a:pPr lvl="1"/>
            <a:r>
              <a:rPr lang="en-US" dirty="0" smtClean="0"/>
              <a:t>Keeping the translation settings of the two windows in synch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drawing shapes in a window, we must convert the shape dimensions and locations defined in “world coordinates” to “device coordinates” that can be used for drawing</a:t>
            </a:r>
          </a:p>
          <a:p>
            <a:r>
              <a:rPr lang="en-US" dirty="0"/>
              <a:t>This conversion must account for the current scale and translation settings of the window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8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Hard Part: </a:t>
            </a:r>
            <a:br>
              <a:rPr lang="en-US" dirty="0" smtClean="0"/>
            </a:br>
            <a:r>
              <a:rPr lang="en-US" dirty="0" smtClean="0"/>
              <a:t>Coordinate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Suppose that a window currently has a scaling factor of 0.5, and a translation of 10 pixels in the X direction and 20 pixels in the Y direction (i.e., Point (10, 20) is in the top-left corner of the window)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shape that is 400 pixels wide in “world coordinates” will be drawn only 200 pixels wide in “device coordinates”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shape that is located at position (250, 300) in “world coordinates” will be drawn at position (240, 280) in “device coordinates”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with code that implements neither scaling nor translation nor window synchronization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Double Sponge Bob (No Transforms)</a:t>
            </a:r>
            <a:endParaRPr lang="en-US" dirty="0" smtClean="0"/>
          </a:p>
          <a:p>
            <a:r>
              <a:rPr lang="en-US" dirty="0" smtClean="0"/>
              <a:t>Now, add code to implement scaling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en-US" dirty="0" smtClean="0"/>
              <a:t> field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and initialize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dirty="0" smtClean="0"/>
              <a:t> in constructor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setScale</a:t>
            </a:r>
            <a:r>
              <a:rPr lang="en-US" dirty="0" smtClean="0"/>
              <a:t>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Add slider change listener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DrawingFrame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Add methods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for converting between world and device coordinates (in both directions)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dirty="0" smtClean="0"/>
              <a:t> methods on 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DrawingShape</a:t>
            </a:r>
            <a:r>
              <a:rPr lang="en-US" dirty="0" smtClean="0"/>
              <a:t> sub-classes to handle scale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Double Sponge Bob (Scaling)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 with code that implements scaling but not translation or window synchronization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Double Sponge Bob (Scaling)</a:t>
            </a:r>
            <a:endParaRPr lang="en-US" dirty="0" smtClean="0"/>
          </a:p>
          <a:p>
            <a:r>
              <a:rPr lang="en-US" dirty="0" smtClean="0"/>
              <a:t>Now, add code to implement translation</a:t>
            </a:r>
          </a:p>
          <a:p>
            <a:pPr lvl="1"/>
            <a:r>
              <a:rPr lang="en-US" dirty="0" smtClean="0"/>
              <a:t>Add fields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for tracking the current origin (in world coordinates), and initialize them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(0,0)</a:t>
            </a:r>
            <a:r>
              <a:rPr lang="en-US" dirty="0" smtClean="0"/>
              <a:t> in the constructor</a:t>
            </a:r>
          </a:p>
          <a:p>
            <a:pPr lvl="1"/>
            <a:r>
              <a:rPr lang="en-US" dirty="0" smtClean="0"/>
              <a:t>Modify methods that convert between world and device coordinates to handle translation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Add fields and methods for implementing mouse-based translation of shapes (deltas in device coordinates must be scaled to compute equivalent deltas in world coordinates)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hlinkClick r:id="rId3" action="ppaction://hlinkfile"/>
              </a:rPr>
              <a:t>Double Sponge Bob (Scaling &amp; Translation)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Synchronization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Start with code that implements scaling and translation but not window synchronization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Double Sponge Bob (Scaling &amp; Translation)</a:t>
            </a:r>
            <a:endParaRPr lang="en-US" dirty="0" smtClean="0"/>
          </a:p>
          <a:p>
            <a:r>
              <a:rPr lang="en-US" dirty="0" smtClean="0"/>
              <a:t>Now, add code to implement translation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DrawingListener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Add list of listeners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addDrawingListener</a:t>
            </a:r>
            <a:r>
              <a:rPr lang="en-US" dirty="0" smtClean="0"/>
              <a:t>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notifyOriginChanged</a:t>
            </a:r>
            <a:r>
              <a:rPr lang="en-US" dirty="0" smtClean="0">
                <a:cs typeface="Courier New" pitchFamily="49" charset="0"/>
              </a:rPr>
              <a:t>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and call 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mouseDragged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two listeners on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Drawing</a:t>
            </a:r>
            <a:r>
              <a:rPr lang="en-US" dirty="0"/>
              <a:t> class (one for each window</a:t>
            </a:r>
            <a:r>
              <a:rPr lang="en-US" dirty="0" smtClean="0"/>
              <a:t>),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addDrawingListener</a:t>
            </a:r>
            <a:r>
              <a:rPr lang="en-US" dirty="0" smtClean="0"/>
              <a:t> </a:t>
            </a:r>
            <a:r>
              <a:rPr lang="en-US" dirty="0"/>
              <a:t>method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DrawingFrame</a:t>
            </a:r>
            <a:r>
              <a:rPr lang="en-US" dirty="0"/>
              <a:t>, </a:t>
            </a:r>
            <a:r>
              <a:rPr lang="en-US" dirty="0" smtClean="0"/>
              <a:t>and add </a:t>
            </a:r>
            <a:r>
              <a:rPr lang="en-US" dirty="0"/>
              <a:t>a listener to each frame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Drawing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mtClean="0"/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setOrigin</a:t>
            </a:r>
            <a:r>
              <a:rPr lang="en-US" dirty="0" smtClean="0"/>
              <a:t> </a:t>
            </a:r>
            <a:r>
              <a:rPr lang="en-US" dirty="0"/>
              <a:t>methods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DrawingFrame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hlinkClick r:id="rId3" action="ppaction://hlinkfile"/>
              </a:rPr>
              <a:t>Double Sponge Bob (Scaling &amp; Translation &amp; Synch)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apply these ideas to </a:t>
            </a:r>
            <a:r>
              <a:rPr lang="en-US" dirty="0" smtClean="0"/>
              <a:t>implement the Image Panel in </a:t>
            </a:r>
            <a:r>
              <a:rPr lang="en-US" dirty="0" smtClean="0"/>
              <a:t>the Record Indexer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974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Image Panel &amp; Image Navigator</vt:lpstr>
      <vt:lpstr>Review</vt:lpstr>
      <vt:lpstr>A Similar Problem: Double Sponge Bob</vt:lpstr>
      <vt:lpstr>The Hard Part:  Coordinate Transformations</vt:lpstr>
      <vt:lpstr>The Hard Part:  Coordinate Transformations</vt:lpstr>
      <vt:lpstr>Scaling</vt:lpstr>
      <vt:lpstr>Translation</vt:lpstr>
      <vt:lpstr>Window Synchronization</vt:lpstr>
      <vt:lpstr>Image Panel</vt:lpstr>
      <vt:lpstr>Image Panel</vt:lpstr>
      <vt:lpstr>Image Navigator</vt:lpstr>
      <vt:lpstr>Image Navigator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AWT</dc:title>
  <dc:creator>rodham</dc:creator>
  <cp:lastModifiedBy>rodham</cp:lastModifiedBy>
  <cp:revision>149</cp:revision>
  <dcterms:created xsi:type="dcterms:W3CDTF">2006-08-16T00:00:00Z</dcterms:created>
  <dcterms:modified xsi:type="dcterms:W3CDTF">2013-08-05T03:01:10Z</dcterms:modified>
</cp:coreProperties>
</file>