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84" r:id="rId4"/>
    <p:sldId id="285" r:id="rId5"/>
    <p:sldId id="294" r:id="rId6"/>
    <p:sldId id="287" r:id="rId7"/>
    <p:sldId id="289" r:id="rId8"/>
    <p:sldId id="288" r:id="rId9"/>
    <p:sldId id="290" r:id="rId10"/>
    <p:sldId id="291" r:id="rId11"/>
    <p:sldId id="324" r:id="rId12"/>
    <p:sldId id="326" r:id="rId13"/>
    <p:sldId id="325" r:id="rId14"/>
    <p:sldId id="314" r:id="rId15"/>
    <p:sldId id="316" r:id="rId16"/>
    <p:sldId id="317" r:id="rId17"/>
    <p:sldId id="318" r:id="rId18"/>
    <p:sldId id="292" r:id="rId19"/>
    <p:sldId id="293" r:id="rId20"/>
    <p:sldId id="328" r:id="rId21"/>
    <p:sldId id="315" r:id="rId22"/>
    <p:sldId id="319" r:id="rId23"/>
    <p:sldId id="296" r:id="rId24"/>
    <p:sldId id="297" r:id="rId25"/>
    <p:sldId id="300" r:id="rId26"/>
    <p:sldId id="320" r:id="rId27"/>
    <p:sldId id="303" r:id="rId28"/>
    <p:sldId id="304" r:id="rId29"/>
    <p:sldId id="306" r:id="rId30"/>
    <p:sldId id="307" r:id="rId31"/>
    <p:sldId id="308" r:id="rId32"/>
    <p:sldId id="309" r:id="rId33"/>
    <p:sldId id="305" r:id="rId34"/>
    <p:sldId id="310" r:id="rId35"/>
    <p:sldId id="311" r:id="rId36"/>
    <p:sldId id="321" r:id="rId37"/>
    <p:sldId id="312" r:id="rId38"/>
    <p:sldId id="313" r:id="rId39"/>
    <p:sldId id="322"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00" autoAdjust="0"/>
  </p:normalViewPr>
  <p:slideViewPr>
    <p:cSldViewPr>
      <p:cViewPr varScale="1">
        <p:scale>
          <a:sx n="74" d="100"/>
          <a:sy n="74" d="100"/>
        </p:scale>
        <p:origin x="-169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5A4D8F0-0811-4F84-AFC9-AE0136AFB09A}" type="datetimeFigureOut">
              <a:rPr lang="en-US"/>
              <a:pPr>
                <a:defRPr/>
              </a:pPr>
              <a:t>6/11/2013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74CEC23-3873-4349-B872-B197D7EA0AC0}" type="slidenum">
              <a:rPr lang="en-US"/>
              <a:pPr>
                <a:defRPr/>
              </a:pPr>
              <a:t>‹#›</a:t>
            </a:fld>
            <a:endParaRPr lang="en-US"/>
          </a:p>
        </p:txBody>
      </p:sp>
    </p:spTree>
    <p:extLst>
      <p:ext uri="{BB962C8B-B14F-4D97-AF65-F5344CB8AC3E}">
        <p14:creationId xmlns:p14="http://schemas.microsoft.com/office/powerpoint/2010/main" val="1790065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71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7B085FF-EBC7-468D-AB3F-3993B1EB5D32}"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B2A3B2-3F27-4FC5-8543-AB018C5ECC06}"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AB6F3E-A3C1-4C0B-AAC0-97654B08D1E0}"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AB6F3E-A3C1-4C0B-AAC0-97654B08D1E0}"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83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4AB6F3E-A3C1-4C0B-AAC0-97654B08D1E0}"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93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3BAEAA-3C15-42F7-BD6B-D7797F15C11E}"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04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1FB1C6E-05F0-4599-9B1D-CDA6C41DC19A}"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3CB2F20-1E96-4AE9-85FD-2CA15313075C}"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365D598-BF33-40FC-811E-68447B47BA65}"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6C2ED28-2859-45EF-8A21-ABD5DB14C96C}" type="slidenum">
              <a:rPr lang="en-US" smtClean="0"/>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53950F-E7B2-4FBE-9679-84A202E58D82}"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EE7703-3A21-4E5E-9659-8118B5650013}"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73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BB2A3B2-3F27-4FC5-8543-AB018C5ECC06}"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8B98FF-C050-42B3-86E2-C3A29661C7AA}"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634432A-5DD1-46A6-9E22-212720C41C27}"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FDF9BF-04A1-4416-8E2E-2BCA48493857}"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972B3CA-91D1-4923-96F0-3E2C105DBC0D}" type="slidenum">
              <a:rPr lang="en-US" smtClean="0"/>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234D211-42D2-460E-9185-FE699502858B}"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0E18AE5-082E-4B2E-B413-D8444AF97E8A}"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7AE3A27-1DAA-481C-BB3B-FDD6158A1998}" type="slidenum">
              <a:rPr lang="en-US" smtClean="0"/>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EX: </a:t>
            </a:r>
            <a:r>
              <a:rPr lang="en-US" dirty="0" err="1" smtClean="0"/>
              <a:t>Nvidia</a:t>
            </a:r>
            <a:r>
              <a:rPr lang="en-US" dirty="0" smtClean="0"/>
              <a:t> graphics chips specified with software simulation.  Real chip compared back-to-back with simulation to verify implementation.</a:t>
            </a:r>
          </a:p>
          <a:p>
            <a:pPr eaLnBrk="1" hangingPunct="1">
              <a:spcBef>
                <a:spcPct val="0"/>
              </a:spcBef>
            </a:pPr>
            <a:r>
              <a:rPr lang="en-US" dirty="0" smtClean="0"/>
              <a:t>EX: Database drivers</a:t>
            </a:r>
          </a:p>
          <a:p>
            <a:pPr eaLnBrk="1" hangingPunct="1">
              <a:spcBef>
                <a:spcPct val="0"/>
              </a:spcBef>
            </a:pPr>
            <a:r>
              <a:rPr lang="en-US" dirty="0" smtClean="0"/>
              <a:t>EX: Web Crawler in 240</a:t>
            </a:r>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EF87D4-D787-48CA-978F-94A456D144AB}"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0519006-F20F-44E2-8A51-FEC3AE24983D}"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9DE344-CCCE-44FD-A961-AD0AD270467B}"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4A1DE9-23E6-4ECE-B87E-266548BEFA90}"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D0B1EF4-4896-412F-9A53-CB578D683ADF}"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52725F-FD79-4C0F-9FD4-C71EB641A778}"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F5B9CA-0E31-4FD3-A6E7-04D1943BD58C}"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DFEA1B-BB35-42AE-9853-4A190A756E43}"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9C559F6-A73C-462F-BD91-D5616C9EBEF5}"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2AD481-ED8E-47FA-A2C8-7B62340AD125}"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890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EA7EF7A-A71D-44AE-946A-32240C61BED2}" type="slidenum">
              <a:rPr lang="en-US" smtClean="0"/>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D4E85F4-FF9A-497C-8BF6-96E5692490E0}" type="slidenum">
              <a:rPr lang="en-US" smtClean="0"/>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880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72C9CFF-8D0D-4B9C-BD53-BDD1B74EFE20}" type="slidenum">
              <a:rPr lang="en-US" smtClean="0"/>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3C8D88F-53BE-481F-9980-E692213B2C22}"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ABAA529-CEA0-4A9A-A9AD-D2BF3DC6401F}"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A5D77C-859E-4411-8E4E-9F96C9452FE3}"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42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B6C7D2-F78C-433E-8F69-796B764401CF}"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53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93F421C-ED33-430C-ACCA-6867F6B7D6FC}"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63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D1F146B-1065-4619-B4FA-B472B6D61B27}"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275509-F19E-4288-B7DD-6137BDD98B3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EFCD845-66B2-48A6-8EEF-5FFBB1CAD46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95A70C-FBC2-4405-9640-EB98E092823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34ECE2-6857-4996-8188-212DF8EEEB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A33A3F-6E87-465E-BB5F-F3AFC5F8852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B82560E-6910-4B7E-9E91-102A639D5FA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AA5A97-E133-42BD-BD8F-A894B25505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08D2472-9A5F-46AE-88F4-F735B8B43CF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324C33F-F261-48EA-B10B-B1B71072218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AA15356-4492-41FE-B453-56021EE4D3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9B93C6-4908-4154-AA6B-1E4B0782119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78E5BB-6D89-4DDE-B92A-047D02C96F6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B27A612-93DE-488D-B133-719F48573B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defRPr>
      </a:lvl5pPr>
      <a:lvl6pPr marL="457200" algn="ctr" rtl="0" fontAlgn="base">
        <a:spcBef>
          <a:spcPct val="0"/>
        </a:spcBef>
        <a:spcAft>
          <a:spcPct val="0"/>
        </a:spcAft>
        <a:defRPr sz="4000">
          <a:solidFill>
            <a:schemeClr val="tx2"/>
          </a:solidFill>
          <a:latin typeface="Times New Roman" pitchFamily="18" charset="0"/>
        </a:defRPr>
      </a:lvl6pPr>
      <a:lvl7pPr marL="914400" algn="ctr" rtl="0" fontAlgn="base">
        <a:spcBef>
          <a:spcPct val="0"/>
        </a:spcBef>
        <a:spcAft>
          <a:spcPct val="0"/>
        </a:spcAft>
        <a:defRPr sz="4000">
          <a:solidFill>
            <a:schemeClr val="tx2"/>
          </a:solidFill>
          <a:latin typeface="Times New Roman" pitchFamily="18" charset="0"/>
        </a:defRPr>
      </a:lvl7pPr>
      <a:lvl8pPr marL="1371600" algn="ctr" rtl="0" fontAlgn="base">
        <a:spcBef>
          <a:spcPct val="0"/>
        </a:spcBef>
        <a:spcAft>
          <a:spcPct val="0"/>
        </a:spcAft>
        <a:defRPr sz="4000">
          <a:solidFill>
            <a:schemeClr val="tx2"/>
          </a:solidFill>
          <a:latin typeface="Times New Roman" pitchFamily="18" charset="0"/>
        </a:defRPr>
      </a:lvl8pPr>
      <a:lvl9pPr marL="1828800" algn="ctr" rtl="0" fontAlgn="base">
        <a:spcBef>
          <a:spcPct val="0"/>
        </a:spcBef>
        <a:spcAft>
          <a:spcPct val="0"/>
        </a:spcAft>
        <a:defRPr sz="4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TriangleClassification.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StringOperations.pdf" TargetMode="External"/><Relationship Id="rId4" Type="http://schemas.openxmlformats.org/officeDocument/2006/relationships/hyperlink" Target="NextDateExample.pdf"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BlackBoxExample.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smtClean="0"/>
              <a:t>Black Box Testing</a:t>
            </a:r>
          </a:p>
        </p:txBody>
      </p:sp>
      <p:sp>
        <p:nvSpPr>
          <p:cNvPr id="2051" name="Rectangle 8"/>
          <p:cNvSpPr>
            <a:spLocks noChangeArrowheads="1"/>
          </p:cNvSpPr>
          <p:nvPr/>
        </p:nvSpPr>
        <p:spPr bwMode="auto">
          <a:xfrm>
            <a:off x="1524000" y="3581400"/>
            <a:ext cx="6400800" cy="762000"/>
          </a:xfrm>
          <a:prstGeom prst="rect">
            <a:avLst/>
          </a:prstGeom>
          <a:noFill/>
          <a:ln w="9525">
            <a:noFill/>
            <a:miter lim="800000"/>
            <a:headEnd/>
            <a:tailEnd/>
          </a:ln>
        </p:spPr>
        <p:txBody>
          <a:bodyPr/>
          <a:lstStyle/>
          <a:p>
            <a:pPr algn="ctr">
              <a:lnSpc>
                <a:spcPct val="80000"/>
              </a:lnSpc>
              <a:spcBef>
                <a:spcPct val="20000"/>
              </a:spcBef>
            </a:pPr>
            <a:r>
              <a:rPr lang="en-US" sz="1400"/>
              <a:t>Sources: </a:t>
            </a:r>
          </a:p>
          <a:p>
            <a:pPr algn="ctr">
              <a:lnSpc>
                <a:spcPct val="80000"/>
              </a:lnSpc>
              <a:spcBef>
                <a:spcPct val="20000"/>
              </a:spcBef>
            </a:pPr>
            <a:r>
              <a:rPr lang="en-US" sz="1400"/>
              <a:t>Code Complete, 2</a:t>
            </a:r>
            <a:r>
              <a:rPr lang="en-US" sz="1400" baseline="30000"/>
              <a:t>nd</a:t>
            </a:r>
            <a:r>
              <a:rPr lang="en-US" sz="1400"/>
              <a:t> Ed., Steve McConnell</a:t>
            </a:r>
          </a:p>
          <a:p>
            <a:pPr algn="ctr">
              <a:lnSpc>
                <a:spcPct val="80000"/>
              </a:lnSpc>
              <a:spcBef>
                <a:spcPct val="20000"/>
              </a:spcBef>
            </a:pPr>
            <a:r>
              <a:rPr lang="en-US" sz="1400"/>
              <a:t>Software Engineering, 5</a:t>
            </a:r>
            <a:r>
              <a:rPr lang="en-US" sz="1400" baseline="30000"/>
              <a:t>th</a:t>
            </a:r>
            <a:r>
              <a:rPr lang="en-US" sz="1400"/>
              <a:t> Ed., Roger Pressman</a:t>
            </a:r>
          </a:p>
          <a:p>
            <a:pPr algn="ctr">
              <a:lnSpc>
                <a:spcPct val="80000"/>
              </a:lnSpc>
              <a:spcBef>
                <a:spcPct val="20000"/>
              </a:spcBef>
            </a:pPr>
            <a:r>
              <a:rPr lang="en-US" sz="1400"/>
              <a:t>Testing Computer Software, 2</a:t>
            </a:r>
            <a:r>
              <a:rPr lang="en-US" sz="1400" baseline="30000"/>
              <a:t>nd</a:t>
            </a:r>
            <a:r>
              <a:rPr lang="en-US" sz="1400"/>
              <a:t> Ed., Cem Kaner, et. Al.</a:t>
            </a:r>
          </a:p>
          <a:p>
            <a:pPr algn="ctr">
              <a:lnSpc>
                <a:spcPct val="80000"/>
              </a:lnSpc>
              <a:spcBef>
                <a:spcPct val="20000"/>
              </a:spcBef>
            </a:pPr>
            <a:endParaRPr lang="en-US"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smtClean="0"/>
              <a:t>Equivalence Partitioning</a:t>
            </a:r>
          </a:p>
        </p:txBody>
      </p:sp>
      <p:sp>
        <p:nvSpPr>
          <p:cNvPr id="12295" name="Rectangle 7"/>
          <p:cNvSpPr>
            <a:spLocks noGrp="1" noChangeArrowheads="1"/>
          </p:cNvSpPr>
          <p:nvPr>
            <p:ph type="body" idx="1"/>
          </p:nvPr>
        </p:nvSpPr>
        <p:spPr>
          <a:xfrm>
            <a:off x="720084" y="2015686"/>
            <a:ext cx="7772400" cy="838200"/>
          </a:xfrm>
        </p:spPr>
        <p:txBody>
          <a:bodyPr/>
          <a:lstStyle/>
          <a:p>
            <a:pPr eaLnBrk="1" hangingPunct="1"/>
            <a:r>
              <a:rPr lang="en-US" smtClean="0"/>
              <a:t>Create a test case for at least one value from each equivalence class</a:t>
            </a:r>
          </a:p>
        </p:txBody>
      </p:sp>
      <p:sp>
        <p:nvSpPr>
          <p:cNvPr id="30" name="Oval 2"/>
          <p:cNvSpPr>
            <a:spLocks noChangeArrowheads="1"/>
          </p:cNvSpPr>
          <p:nvPr/>
        </p:nvSpPr>
        <p:spPr bwMode="auto">
          <a:xfrm>
            <a:off x="2590800" y="2667000"/>
            <a:ext cx="4038600" cy="3733800"/>
          </a:xfrm>
          <a:prstGeom prst="ellipse">
            <a:avLst/>
          </a:prstGeom>
          <a:noFill/>
          <a:ln w="25400">
            <a:solidFill>
              <a:schemeClr val="tx1"/>
            </a:solidFill>
            <a:round/>
            <a:headEnd/>
            <a:tailEnd/>
          </a:ln>
        </p:spPr>
        <p:txBody>
          <a:bodyPr wrap="none" anchor="ctr"/>
          <a:lstStyle/>
          <a:p>
            <a:endParaRPr lang="en-US"/>
          </a:p>
        </p:txBody>
      </p:sp>
      <p:sp>
        <p:nvSpPr>
          <p:cNvPr id="31" name="Line 3"/>
          <p:cNvSpPr>
            <a:spLocks noChangeShapeType="1"/>
          </p:cNvSpPr>
          <p:nvPr/>
        </p:nvSpPr>
        <p:spPr bwMode="auto">
          <a:xfrm>
            <a:off x="4267200" y="2667000"/>
            <a:ext cx="0" cy="3733800"/>
          </a:xfrm>
          <a:prstGeom prst="line">
            <a:avLst/>
          </a:prstGeom>
          <a:noFill/>
          <a:ln w="38100">
            <a:solidFill>
              <a:srgbClr val="0070C0"/>
            </a:solidFill>
            <a:round/>
            <a:headEnd/>
            <a:tailEnd/>
          </a:ln>
        </p:spPr>
        <p:txBody>
          <a:bodyPr/>
          <a:lstStyle/>
          <a:p>
            <a:endParaRPr lang="en-US"/>
          </a:p>
        </p:txBody>
      </p:sp>
      <p:sp>
        <p:nvSpPr>
          <p:cNvPr id="32" name="Oval 18"/>
          <p:cNvSpPr>
            <a:spLocks noChangeArrowheads="1"/>
          </p:cNvSpPr>
          <p:nvPr/>
        </p:nvSpPr>
        <p:spPr bwMode="auto">
          <a:xfrm>
            <a:off x="47244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 name="Oval 19"/>
          <p:cNvSpPr>
            <a:spLocks noChangeArrowheads="1"/>
          </p:cNvSpPr>
          <p:nvPr/>
        </p:nvSpPr>
        <p:spPr bwMode="auto">
          <a:xfrm>
            <a:off x="4495800" y="2895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 name="Oval 20"/>
          <p:cNvSpPr>
            <a:spLocks noChangeArrowheads="1"/>
          </p:cNvSpPr>
          <p:nvPr/>
        </p:nvSpPr>
        <p:spPr bwMode="auto">
          <a:xfrm>
            <a:off x="5827140" y="398637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5" name="Oval 21"/>
          <p:cNvSpPr>
            <a:spLocks noChangeArrowheads="1"/>
          </p:cNvSpPr>
          <p:nvPr/>
        </p:nvSpPr>
        <p:spPr bwMode="auto">
          <a:xfrm>
            <a:off x="4800600" y="4343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9" name="Oval 25"/>
          <p:cNvSpPr>
            <a:spLocks noChangeArrowheads="1"/>
          </p:cNvSpPr>
          <p:nvPr/>
        </p:nvSpPr>
        <p:spPr bwMode="auto">
          <a:xfrm>
            <a:off x="3886200" y="2971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0" name="Oval 26"/>
          <p:cNvSpPr>
            <a:spLocks noChangeArrowheads="1"/>
          </p:cNvSpPr>
          <p:nvPr/>
        </p:nvSpPr>
        <p:spPr bwMode="auto">
          <a:xfrm>
            <a:off x="35052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1" name="Oval 27"/>
          <p:cNvSpPr>
            <a:spLocks noChangeArrowheads="1"/>
          </p:cNvSpPr>
          <p:nvPr/>
        </p:nvSpPr>
        <p:spPr bwMode="auto">
          <a:xfrm>
            <a:off x="2819400" y="450832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2" name="Oval 28"/>
          <p:cNvSpPr>
            <a:spLocks noChangeArrowheads="1"/>
          </p:cNvSpPr>
          <p:nvPr/>
        </p:nvSpPr>
        <p:spPr bwMode="auto">
          <a:xfrm>
            <a:off x="3505200" y="5029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3" name="Oval 29"/>
          <p:cNvSpPr>
            <a:spLocks noChangeArrowheads="1"/>
          </p:cNvSpPr>
          <p:nvPr/>
        </p:nvSpPr>
        <p:spPr bwMode="auto">
          <a:xfrm>
            <a:off x="3581400" y="5943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4" name="Freeform 43"/>
          <p:cNvSpPr/>
          <p:nvPr/>
        </p:nvSpPr>
        <p:spPr>
          <a:xfrm>
            <a:off x="3339101"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713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339101" y="4921321"/>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4428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4362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27"/>
          <p:cNvSpPr>
            <a:spLocks noChangeArrowheads="1"/>
          </p:cNvSpPr>
          <p:nvPr/>
        </p:nvSpPr>
        <p:spPr bwMode="auto">
          <a:xfrm flipH="1">
            <a:off x="3709675" y="4390529"/>
            <a:ext cx="73152" cy="76428"/>
          </a:xfrm>
          <a:prstGeom prst="ellipse">
            <a:avLst/>
          </a:prstGeom>
          <a:solidFill>
            <a:schemeClr val="tx1"/>
          </a:solidFill>
          <a:ln w="9525">
            <a:solidFill>
              <a:schemeClr val="tx1"/>
            </a:solidFill>
            <a:round/>
            <a:headEnd/>
            <a:tailEnd/>
          </a:ln>
        </p:spPr>
        <p:txBody>
          <a:bodyPr wrap="none" anchor="ctr"/>
          <a:lstStyle/>
          <a:p>
            <a:endParaRPr lang="en-US"/>
          </a:p>
        </p:txBody>
      </p:sp>
      <p:sp>
        <p:nvSpPr>
          <p:cNvPr id="51" name="Oval 27"/>
          <p:cNvSpPr>
            <a:spLocks noChangeArrowheads="1"/>
          </p:cNvSpPr>
          <p:nvPr/>
        </p:nvSpPr>
        <p:spPr bwMode="auto">
          <a:xfrm>
            <a:off x="3981580" y="4663249"/>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2" name="Freeform 51"/>
          <p:cNvSpPr/>
          <p:nvPr/>
        </p:nvSpPr>
        <p:spPr>
          <a:xfrm>
            <a:off x="3538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8"/>
          <p:cNvSpPr>
            <a:spLocks noChangeArrowheads="1"/>
          </p:cNvSpPr>
          <p:nvPr/>
        </p:nvSpPr>
        <p:spPr bwMode="auto">
          <a:xfrm>
            <a:off x="5873783" y="4515440"/>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4" name="Oval 28"/>
          <p:cNvSpPr>
            <a:spLocks noChangeArrowheads="1"/>
          </p:cNvSpPr>
          <p:nvPr/>
        </p:nvSpPr>
        <p:spPr bwMode="auto">
          <a:xfrm>
            <a:off x="5633213" y="499158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5" name="Oval 28"/>
          <p:cNvSpPr>
            <a:spLocks noChangeArrowheads="1"/>
          </p:cNvSpPr>
          <p:nvPr/>
        </p:nvSpPr>
        <p:spPr bwMode="auto">
          <a:xfrm>
            <a:off x="6168294" y="4964507"/>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6" name="Freeform 55"/>
          <p:cNvSpPr/>
          <p:nvPr/>
        </p:nvSpPr>
        <p:spPr>
          <a:xfrm>
            <a:off x="5514189"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827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738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439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667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42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6"/>
          <p:cNvSpPr>
            <a:spLocks noChangeArrowheads="1"/>
          </p:cNvSpPr>
          <p:nvPr/>
        </p:nvSpPr>
        <p:spPr bwMode="auto">
          <a:xfrm>
            <a:off x="3071117" y="427049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58" name="Oval 57"/>
          <p:cNvSpPr/>
          <p:nvPr/>
        </p:nvSpPr>
        <p:spPr>
          <a:xfrm>
            <a:off x="3008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7"/>
          <p:cNvSpPr>
            <a:spLocks noChangeArrowheads="1"/>
          </p:cNvSpPr>
          <p:nvPr/>
        </p:nvSpPr>
        <p:spPr bwMode="auto">
          <a:xfrm>
            <a:off x="2895600" y="4883221"/>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6" name="Oval 27"/>
          <p:cNvSpPr>
            <a:spLocks noChangeArrowheads="1"/>
          </p:cNvSpPr>
          <p:nvPr/>
        </p:nvSpPr>
        <p:spPr bwMode="auto">
          <a:xfrm>
            <a:off x="3553393" y="553092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7" name="Oval 27"/>
          <p:cNvSpPr>
            <a:spLocks noChangeArrowheads="1"/>
          </p:cNvSpPr>
          <p:nvPr/>
        </p:nvSpPr>
        <p:spPr bwMode="auto">
          <a:xfrm>
            <a:off x="4762500" y="551208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 name="Oval 27"/>
          <p:cNvSpPr>
            <a:spLocks noChangeArrowheads="1"/>
          </p:cNvSpPr>
          <p:nvPr/>
        </p:nvSpPr>
        <p:spPr bwMode="auto">
          <a:xfrm>
            <a:off x="4606284" y="5057882"/>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9" name="Oval 27"/>
          <p:cNvSpPr>
            <a:spLocks noChangeArrowheads="1"/>
          </p:cNvSpPr>
          <p:nvPr/>
        </p:nvSpPr>
        <p:spPr bwMode="auto">
          <a:xfrm>
            <a:off x="4855824" y="470581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0" name="Oval 28"/>
          <p:cNvSpPr>
            <a:spLocks noChangeArrowheads="1"/>
          </p:cNvSpPr>
          <p:nvPr/>
        </p:nvSpPr>
        <p:spPr bwMode="auto">
          <a:xfrm>
            <a:off x="5228243" y="3290298"/>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1" name="Oval 70"/>
          <p:cNvSpPr/>
          <p:nvPr/>
        </p:nvSpPr>
        <p:spPr>
          <a:xfrm>
            <a:off x="5181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Equivalence Partitioning</a:t>
            </a:r>
          </a:p>
        </p:txBody>
      </p:sp>
      <p:sp>
        <p:nvSpPr>
          <p:cNvPr id="3" name="Text Placeholder 2"/>
          <p:cNvSpPr>
            <a:spLocks noGrp="1"/>
          </p:cNvSpPr>
          <p:nvPr>
            <p:ph type="body" sz="half" idx="1"/>
          </p:nvPr>
        </p:nvSpPr>
        <p:spPr>
          <a:xfrm>
            <a:off x="685800" y="1981200"/>
            <a:ext cx="7620000" cy="4114800"/>
          </a:xfrm>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Add(n1, n2, n3, …)</a:t>
            </a:r>
          </a:p>
          <a:p>
            <a:pPr lvl="2">
              <a:defRPr/>
            </a:pPr>
            <a:r>
              <a:rPr lang="en-US" dirty="0" smtClean="0"/>
              <a:t>Equivalence Definition 1: partition test cases by the number of inputs (1, 2, 3, etc.)</a:t>
            </a:r>
          </a:p>
          <a:p>
            <a:pPr lvl="2">
              <a:defRPr/>
            </a:pPr>
            <a:r>
              <a:rPr lang="en-US" dirty="0" smtClean="0"/>
              <a:t>Equivalence Definition 2: partition test cases by the number signs they contain (positive, negative, both)</a:t>
            </a:r>
          </a:p>
          <a:p>
            <a:pPr lvl="2">
              <a:defRPr/>
            </a:pPr>
            <a:r>
              <a:rPr lang="en-US" dirty="0" smtClean="0"/>
              <a:t>Equivalence Definition 3: partition test cases by the magnitude of operands (large numbers, small numbers, both)</a:t>
            </a:r>
          </a:p>
          <a:p>
            <a:pPr lvl="2">
              <a:defRPr/>
            </a:pPr>
            <a:r>
              <a:rPr lang="en-US" dirty="0" smtClean="0"/>
              <a:t>Etc.</a:t>
            </a:r>
          </a:p>
          <a:p>
            <a:pPr>
              <a:buFontTx/>
              <a:buNone/>
              <a:defRPr/>
            </a:pPr>
            <a:endParaRPr lang="en-US" dirty="0" smtClean="0"/>
          </a:p>
          <a:p>
            <a:pPr>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Equivalence Partitioning</a:t>
            </a:r>
          </a:p>
        </p:txBody>
      </p:sp>
      <p:sp>
        <p:nvSpPr>
          <p:cNvPr id="3" name="Text Placeholder 2"/>
          <p:cNvSpPr>
            <a:spLocks noGrp="1"/>
          </p:cNvSpPr>
          <p:nvPr>
            <p:ph type="body" sz="half" idx="1"/>
          </p:nvPr>
        </p:nvSpPr>
        <p:spPr>
          <a:xfrm>
            <a:off x="685800" y="1981200"/>
            <a:ext cx="7620000" cy="4114800"/>
          </a:xfrm>
        </p:spPr>
        <p:txBody>
          <a:bodyPr/>
          <a:lstStyle/>
          <a:p>
            <a:pPr>
              <a:defRPr/>
            </a:pPr>
            <a:r>
              <a:rPr lang="en-US" dirty="0" smtClean="0"/>
              <a:t>When designing test cases, you may use different definitions of “equivalence”, each of which will partition the test case space differently</a:t>
            </a:r>
          </a:p>
          <a:p>
            <a:pPr lvl="1">
              <a:defRPr/>
            </a:pPr>
            <a:r>
              <a:rPr lang="en-US" dirty="0" smtClean="0"/>
              <a:t>Example: </a:t>
            </a:r>
            <a:r>
              <a:rPr lang="en-US" dirty="0" smtClean="0">
                <a:latin typeface="Courier New" pitchFamily="49" charset="0"/>
                <a:cs typeface="Courier New" pitchFamily="49" charset="0"/>
              </a:rPr>
              <a:t>string Fetch(URL)</a:t>
            </a:r>
          </a:p>
          <a:p>
            <a:pPr lvl="2">
              <a:defRPr/>
            </a:pPr>
            <a:r>
              <a:rPr lang="en-US" dirty="0" smtClean="0"/>
              <a:t>Equivalence Definition 1: partition test cases by URL protocol (“http”, “https”, “ftp”, “file”, etc.)</a:t>
            </a:r>
          </a:p>
          <a:p>
            <a:pPr lvl="2">
              <a:defRPr/>
            </a:pPr>
            <a:r>
              <a:rPr lang="en-US" dirty="0" smtClean="0"/>
              <a:t>Equivalence Definition 2: partition test cases by type of file being retrieved (HTML, GIF, JPEG, Plain Text, etc.)</a:t>
            </a:r>
          </a:p>
          <a:p>
            <a:pPr lvl="2">
              <a:defRPr/>
            </a:pPr>
            <a:r>
              <a:rPr lang="en-US" dirty="0" smtClean="0"/>
              <a:t>Equivalence Definition 3: partition test cases by length of URL (very short, short, medium, long, very long, etc.)</a:t>
            </a:r>
          </a:p>
          <a:p>
            <a:pPr lvl="2">
              <a:defRPr/>
            </a:pPr>
            <a:r>
              <a:rPr lang="en-US" dirty="0" smtClean="0"/>
              <a:t>Etc.</a:t>
            </a:r>
          </a:p>
          <a:p>
            <a:pPr>
              <a:buFontTx/>
              <a:buNone/>
              <a:defRPr/>
            </a:pPr>
            <a:endParaRPr lang="en-US" dirty="0" smtClean="0"/>
          </a:p>
          <a:p>
            <a:pPr>
              <a:defRPr/>
            </a:pPr>
            <a:endParaRPr lang="en-US" dirty="0"/>
          </a:p>
        </p:txBody>
      </p:sp>
    </p:spTree>
    <p:extLst>
      <p:ext uri="{BB962C8B-B14F-4D97-AF65-F5344CB8AC3E}">
        <p14:creationId xmlns:p14="http://schemas.microsoft.com/office/powerpoint/2010/main" val="2052165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Equivalence Partitioning</a:t>
            </a:r>
          </a:p>
        </p:txBody>
      </p:sp>
      <p:sp>
        <p:nvSpPr>
          <p:cNvPr id="3" name="Text Placeholder 2"/>
          <p:cNvSpPr>
            <a:spLocks noGrp="1"/>
          </p:cNvSpPr>
          <p:nvPr>
            <p:ph type="body" sz="half" idx="1"/>
          </p:nvPr>
        </p:nvSpPr>
        <p:spPr>
          <a:xfrm>
            <a:off x="685800" y="1981200"/>
            <a:ext cx="7620000" cy="4114800"/>
          </a:xfrm>
        </p:spPr>
        <p:txBody>
          <a:bodyPr/>
          <a:lstStyle/>
          <a:p>
            <a:pPr>
              <a:defRPr/>
            </a:pPr>
            <a:r>
              <a:rPr lang="en-US" dirty="0" smtClean="0"/>
              <a:t>If an oracle is available, the test values in each equivalence class can be randomly generated.  This is more useful than always testing the same static values.</a:t>
            </a:r>
          </a:p>
          <a:p>
            <a:pPr lvl="1">
              <a:defRPr/>
            </a:pPr>
            <a:r>
              <a:rPr lang="en-US" dirty="0" smtClean="0">
                <a:ea typeface="+mn-ea"/>
                <a:cs typeface="+mn-cs"/>
              </a:rPr>
              <a:t>Oracle: something that can tell you whether a test passed or failed</a:t>
            </a:r>
          </a:p>
          <a:p>
            <a:pPr>
              <a:buFontTx/>
              <a:buNone/>
              <a:defRPr/>
            </a:pPr>
            <a:r>
              <a:rPr lang="en-US" dirty="0" smtClean="0"/>
              <a:t> </a:t>
            </a:r>
          </a:p>
          <a:p>
            <a:pPr>
              <a:defRPr/>
            </a:pPr>
            <a:r>
              <a:rPr lang="en-US" dirty="0" smtClean="0"/>
              <a:t>Test multiple values in each equivalence class.  Often you’re not sure if you have defined the equivalence classes correctly or completely, and testing multiple values in each class is more thorough than relying on a single value.</a:t>
            </a:r>
            <a:endParaRPr lang="en-US" dirty="0"/>
          </a:p>
        </p:txBody>
      </p:sp>
    </p:spTree>
    <p:extLst>
      <p:ext uri="{BB962C8B-B14F-4D97-AF65-F5344CB8AC3E}">
        <p14:creationId xmlns:p14="http://schemas.microsoft.com/office/powerpoint/2010/main" val="4288301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Equivalence Partitioning - examples</a:t>
            </a:r>
          </a:p>
        </p:txBody>
      </p:sp>
      <p:graphicFrame>
        <p:nvGraphicFramePr>
          <p:cNvPr id="194584" name="Group 24"/>
          <p:cNvGraphicFramePr>
            <a:graphicFrameLocks noGrp="1"/>
          </p:cNvGraphicFramePr>
          <p:nvPr>
            <p:ph sz="half" idx="2"/>
          </p:nvPr>
        </p:nvGraphicFramePr>
        <p:xfrm>
          <a:off x="685800" y="1981200"/>
          <a:ext cx="7772400" cy="2977896"/>
        </p:xfrm>
        <a:graphic>
          <a:graphicData uri="http://schemas.openxmlformats.org/drawingml/2006/table">
            <a:tbl>
              <a:tblPr/>
              <a:tblGrid>
                <a:gridCol w="2590800"/>
                <a:gridCol w="2590800"/>
                <a:gridCol w="2590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Valid Equivalence Classes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Invalid Equivalence Classes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&lt;= N &lt;=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Suffix: Any 4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Equivalence Partitioning - examples</a:t>
            </a:r>
          </a:p>
        </p:txBody>
      </p:sp>
      <p:graphicFrame>
        <p:nvGraphicFramePr>
          <p:cNvPr id="198678" name="Group 22"/>
          <p:cNvGraphicFramePr>
            <a:graphicFrameLocks noGrp="1"/>
          </p:cNvGraphicFramePr>
          <p:nvPr>
            <p:ph sz="half" idx="2"/>
          </p:nvPr>
        </p:nvGraphicFramePr>
        <p:xfrm>
          <a:off x="685800" y="1981200"/>
          <a:ext cx="7772400" cy="3185160"/>
        </p:xfrm>
        <a:graphic>
          <a:graphicData uri="http://schemas.openxmlformats.org/drawingml/2006/table">
            <a:tbl>
              <a:tblPr/>
              <a:tblGrid>
                <a:gridCol w="2590800"/>
                <a:gridCol w="2590800"/>
                <a:gridCol w="2590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Valid Equivalence Classes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Invalid Equivalence Classes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&lt;= N &lt;=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 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Suffix: Any 4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Equivalence Partitioning - examples</a:t>
            </a:r>
          </a:p>
        </p:txBody>
      </p:sp>
      <p:graphicFrame>
        <p:nvGraphicFramePr>
          <p:cNvPr id="199701" name="Group 21"/>
          <p:cNvGraphicFramePr>
            <a:graphicFrameLocks noGrp="1"/>
          </p:cNvGraphicFramePr>
          <p:nvPr>
            <p:ph sz="half" idx="2"/>
          </p:nvPr>
        </p:nvGraphicFramePr>
        <p:xfrm>
          <a:off x="685800" y="1981200"/>
          <a:ext cx="7772400" cy="3685032"/>
        </p:xfrm>
        <a:graphic>
          <a:graphicData uri="http://schemas.openxmlformats.org/drawingml/2006/table">
            <a:tbl>
              <a:tblPr/>
              <a:tblGrid>
                <a:gridCol w="2590800"/>
                <a:gridCol w="2590800"/>
                <a:gridCol w="2590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Valid Equivalence Classes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Invalid Equivalence Classes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&lt;= N &lt;=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 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Empty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Suffix: Any 4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Equivalence Partitioning - examples</a:t>
            </a:r>
          </a:p>
        </p:txBody>
      </p:sp>
      <p:graphicFrame>
        <p:nvGraphicFramePr>
          <p:cNvPr id="200725" name="Group 21"/>
          <p:cNvGraphicFramePr>
            <a:graphicFrameLocks noGrp="1"/>
          </p:cNvGraphicFramePr>
          <p:nvPr>
            <p:ph sz="half" idx="2"/>
          </p:nvPr>
        </p:nvGraphicFramePr>
        <p:xfrm>
          <a:off x="685800" y="1981200"/>
          <a:ext cx="7772400" cy="3977640"/>
        </p:xfrm>
        <a:graphic>
          <a:graphicData uri="http://schemas.openxmlformats.org/drawingml/2006/table">
            <a:tbl>
              <a:tblPr/>
              <a:tblGrid>
                <a:gridCol w="2590800"/>
                <a:gridCol w="2590800"/>
                <a:gridCol w="2590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Valid Equivalence Classes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Invalid Equivalence Classes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&lt;= N &lt;=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 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Empty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Suffix: Any 4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200 &lt; Prefix &lt;= 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Equivalence Partitioning - examples</a:t>
            </a:r>
          </a:p>
        </p:txBody>
      </p:sp>
      <p:graphicFrame>
        <p:nvGraphicFramePr>
          <p:cNvPr id="161849" name="Group 57"/>
          <p:cNvGraphicFramePr>
            <a:graphicFrameLocks noGrp="1"/>
          </p:cNvGraphicFramePr>
          <p:nvPr>
            <p:ph sz="half" idx="2"/>
          </p:nvPr>
        </p:nvGraphicFramePr>
        <p:xfrm>
          <a:off x="685800" y="1981200"/>
          <a:ext cx="7772400" cy="4172712"/>
        </p:xfrm>
        <a:graphic>
          <a:graphicData uri="http://schemas.openxmlformats.org/drawingml/2006/table">
            <a:tbl>
              <a:tblPr/>
              <a:tblGrid>
                <a:gridCol w="2590800"/>
                <a:gridCol w="2590800"/>
                <a:gridCol w="2590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Valid Equivalence Classes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Invalid Equivalence Classes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 integer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&lt;= N &lt;=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 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&lt;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&gt; 99</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Malformed numbers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{12-, 1-2-3,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Non-numeric strings</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{junk, 1E2, $13}</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smtClean="0">
                          <a:ln>
                            <a:noFill/>
                          </a:ln>
                          <a:solidFill>
                            <a:schemeClr val="tx1"/>
                          </a:solidFill>
                          <a:effectLst/>
                          <a:latin typeface="Times New Roman" pitchFamily="18" charset="0"/>
                        </a:rPr>
                        <a:t>Empty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Suffix: Any 4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555-555-5555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200 &lt;= Area code &lt;=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200 &lt; Prefix &lt;= 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smtClean="0">
                          <a:ln>
                            <a:noFill/>
                          </a:ln>
                          <a:solidFill>
                            <a:schemeClr val="tx1"/>
                          </a:solidFill>
                          <a:effectLst/>
                          <a:latin typeface="Times New Roman" pitchFamily="18" charset="0"/>
                        </a:rPr>
                        <a:t>Invalid format 5555555, (555)(555)5555, etc.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&lt; 200 or &gt;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Area code with non-numeric characters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1" u="none" strike="noStrike" cap="none" normalizeH="0" baseline="0" dirty="0" smtClean="0">
                          <a:ln>
                            <a:noFill/>
                          </a:ln>
                          <a:solidFill>
                            <a:schemeClr val="tx1"/>
                          </a:solidFill>
                          <a:effectLst/>
                          <a:latin typeface="Times New Roman" pitchFamily="18" charset="0"/>
                        </a:rPr>
                        <a:t>Similar for Prefix and Suffix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Boundary Value Analysis</a:t>
            </a:r>
          </a:p>
        </p:txBody>
      </p:sp>
      <p:sp>
        <p:nvSpPr>
          <p:cNvPr id="19459" name="Rectangle 3"/>
          <p:cNvSpPr>
            <a:spLocks noGrp="1" noChangeArrowheads="1"/>
          </p:cNvSpPr>
          <p:nvPr>
            <p:ph type="body" idx="1"/>
          </p:nvPr>
        </p:nvSpPr>
        <p:spPr>
          <a:xfrm>
            <a:off x="685800" y="1752600"/>
            <a:ext cx="7772400" cy="3810000"/>
          </a:xfrm>
        </p:spPr>
        <p:txBody>
          <a:bodyPr/>
          <a:lstStyle/>
          <a:p>
            <a:pPr eaLnBrk="1" hangingPunct="1">
              <a:lnSpc>
                <a:spcPct val="80000"/>
              </a:lnSpc>
            </a:pPr>
            <a:r>
              <a:rPr lang="en-US" sz="1800" dirty="0" smtClean="0"/>
              <a:t>When choosing values from an equivalence class to test, use the values that are most likely to cause the program to fail</a:t>
            </a:r>
          </a:p>
          <a:p>
            <a:pPr eaLnBrk="1" hangingPunct="1">
              <a:lnSpc>
                <a:spcPct val="80000"/>
              </a:lnSpc>
            </a:pPr>
            <a:endParaRPr lang="en-US" sz="1800" dirty="0" smtClean="0"/>
          </a:p>
          <a:p>
            <a:pPr eaLnBrk="1" hangingPunct="1">
              <a:lnSpc>
                <a:spcPct val="80000"/>
              </a:lnSpc>
            </a:pPr>
            <a:r>
              <a:rPr lang="en-US" sz="1800" dirty="0" smtClean="0"/>
              <a:t>Errors tend to occur at the boundaries of equivalence classes rather than at the "center"</a:t>
            </a:r>
          </a:p>
          <a:p>
            <a:pPr lvl="1" eaLnBrk="1" hangingPunct="1">
              <a:lnSpc>
                <a:spcPct val="80000"/>
              </a:lnSpc>
            </a:pPr>
            <a:r>
              <a:rPr lang="en-US" sz="1800" dirty="0" smtClean="0"/>
              <a:t>If (200 &lt; </a:t>
            </a:r>
            <a:r>
              <a:rPr lang="en-US" sz="1800" dirty="0" err="1" smtClean="0"/>
              <a:t>areaCode</a:t>
            </a:r>
            <a:r>
              <a:rPr lang="en-US" sz="1800" dirty="0" smtClean="0"/>
              <a:t> &amp;&amp; </a:t>
            </a:r>
            <a:r>
              <a:rPr lang="en-US" sz="1800" dirty="0" err="1" smtClean="0"/>
              <a:t>areaCode</a:t>
            </a:r>
            <a:r>
              <a:rPr lang="en-US" sz="1800" dirty="0" smtClean="0"/>
              <a:t> &lt; 999) { // valid area code }</a:t>
            </a:r>
          </a:p>
          <a:p>
            <a:pPr lvl="1" eaLnBrk="1" hangingPunct="1">
              <a:lnSpc>
                <a:spcPct val="80000"/>
              </a:lnSpc>
            </a:pPr>
            <a:r>
              <a:rPr lang="en-US" sz="1800" dirty="0" smtClean="0"/>
              <a:t>Wrong!</a:t>
            </a:r>
          </a:p>
          <a:p>
            <a:pPr lvl="1" eaLnBrk="1" hangingPunct="1">
              <a:lnSpc>
                <a:spcPct val="80000"/>
              </a:lnSpc>
            </a:pPr>
            <a:r>
              <a:rPr lang="en-US" sz="1800" dirty="0" smtClean="0"/>
              <a:t>If (200 &lt;= </a:t>
            </a:r>
            <a:r>
              <a:rPr lang="en-US" sz="1800" dirty="0" err="1" smtClean="0"/>
              <a:t>areaCode</a:t>
            </a:r>
            <a:r>
              <a:rPr lang="en-US" sz="1800" dirty="0" smtClean="0"/>
              <a:t> &amp;&amp; </a:t>
            </a:r>
            <a:r>
              <a:rPr lang="en-US" sz="1800" dirty="0" err="1" smtClean="0"/>
              <a:t>areaCode</a:t>
            </a:r>
            <a:r>
              <a:rPr lang="en-US" sz="1800" dirty="0" smtClean="0"/>
              <a:t> &lt;= 999) { // valid area code }</a:t>
            </a:r>
          </a:p>
          <a:p>
            <a:pPr lvl="1" eaLnBrk="1" hangingPunct="1">
              <a:lnSpc>
                <a:spcPct val="80000"/>
              </a:lnSpc>
            </a:pPr>
            <a:r>
              <a:rPr lang="en-US" sz="1800" dirty="0" smtClean="0"/>
              <a:t>Testing area codes 200 and 999 would catch this error, but a center value </a:t>
            </a:r>
            <a:r>
              <a:rPr lang="en-US" sz="1800" smtClean="0"/>
              <a:t>like 770 would </a:t>
            </a:r>
            <a:r>
              <a:rPr lang="en-US" sz="1800" dirty="0" smtClean="0"/>
              <a:t>not</a:t>
            </a:r>
          </a:p>
          <a:p>
            <a:pPr eaLnBrk="1" hangingPunct="1">
              <a:lnSpc>
                <a:spcPct val="80000"/>
              </a:lnSpc>
            </a:pPr>
            <a:endParaRPr lang="en-US" sz="1800" dirty="0" smtClean="0"/>
          </a:p>
          <a:p>
            <a:pPr eaLnBrk="1" hangingPunct="1">
              <a:lnSpc>
                <a:spcPct val="80000"/>
              </a:lnSpc>
            </a:pPr>
            <a:r>
              <a:rPr lang="en-US" sz="1800" dirty="0" smtClean="0"/>
              <a:t>In addition to testing center values, we should also test boundary values</a:t>
            </a:r>
          </a:p>
          <a:p>
            <a:pPr lvl="1" eaLnBrk="1" hangingPunct="1">
              <a:lnSpc>
                <a:spcPct val="80000"/>
              </a:lnSpc>
            </a:pPr>
            <a:r>
              <a:rPr lang="en-US" sz="1800" dirty="0" smtClean="0"/>
              <a:t>Right on a boundary</a:t>
            </a:r>
          </a:p>
          <a:p>
            <a:pPr lvl="1" eaLnBrk="1" hangingPunct="1">
              <a:lnSpc>
                <a:spcPct val="80000"/>
              </a:lnSpc>
            </a:pPr>
            <a:r>
              <a:rPr lang="en-US" sz="1800" dirty="0" smtClean="0"/>
              <a:t>Very close to a boundary on either side</a:t>
            </a:r>
          </a:p>
          <a:p>
            <a:pPr eaLnBrk="1" hangingPunct="1">
              <a:lnSpc>
                <a:spcPct val="80000"/>
              </a:lnSpc>
            </a:pPr>
            <a:endParaRPr lang="en-US"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76200"/>
            <a:ext cx="7772400" cy="1143000"/>
          </a:xfrm>
        </p:spPr>
        <p:txBody>
          <a:bodyPr/>
          <a:lstStyle/>
          <a:p>
            <a:pPr eaLnBrk="1" hangingPunct="1"/>
            <a:r>
              <a:rPr lang="en-US" smtClean="0"/>
              <a:t>Black Box Testing</a:t>
            </a:r>
          </a:p>
        </p:txBody>
      </p:sp>
      <p:sp>
        <p:nvSpPr>
          <p:cNvPr id="3075" name="Rectangle 3"/>
          <p:cNvSpPr>
            <a:spLocks noGrp="1" noChangeArrowheads="1"/>
          </p:cNvSpPr>
          <p:nvPr>
            <p:ph type="body" idx="1"/>
          </p:nvPr>
        </p:nvSpPr>
        <p:spPr>
          <a:xfrm>
            <a:off x="609600" y="1295400"/>
            <a:ext cx="7848600" cy="4495800"/>
          </a:xfrm>
        </p:spPr>
        <p:txBody>
          <a:bodyPr/>
          <a:lstStyle/>
          <a:p>
            <a:pPr eaLnBrk="1" hangingPunct="1"/>
            <a:r>
              <a:rPr lang="en-US" smtClean="0"/>
              <a:t>Testing software against a specification of its external behavior without knowledge of internal implementation details</a:t>
            </a:r>
          </a:p>
          <a:p>
            <a:pPr lvl="1" eaLnBrk="1" hangingPunct="1"/>
            <a:r>
              <a:rPr lang="en-US" smtClean="0"/>
              <a:t>Can be applied to software “units” (e.g., classes) or to entire programs</a:t>
            </a:r>
          </a:p>
          <a:p>
            <a:pPr lvl="1" eaLnBrk="1" hangingPunct="1"/>
            <a:r>
              <a:rPr lang="en-US" smtClean="0"/>
              <a:t>External behavior is defined in API docs, Functional specs, Requirements specs, etc.</a:t>
            </a:r>
          </a:p>
          <a:p>
            <a:pPr lvl="1" eaLnBrk="1" hangingPunct="1"/>
            <a:endParaRPr lang="en-US" smtClean="0"/>
          </a:p>
          <a:p>
            <a:pPr eaLnBrk="1" hangingPunct="1"/>
            <a:r>
              <a:rPr lang="en-US" smtClean="0"/>
              <a:t>Because black box testing purposely disregards the program's control structure, attention is focused primarily on the information domain (i.e., data that goes in, data that comes out)</a:t>
            </a:r>
          </a:p>
          <a:p>
            <a:pPr eaLnBrk="1" hangingPunct="1"/>
            <a:endParaRPr lang="en-US" smtClean="0"/>
          </a:p>
          <a:p>
            <a:pPr eaLnBrk="1" hangingPunct="1"/>
            <a:r>
              <a:rPr lang="en-US" smtClean="0"/>
              <a:t>The Goal: Derive sets of input conditions (test cases) that fully exercise the external functionality</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p:txBody>
          <a:bodyPr/>
          <a:lstStyle/>
          <a:p>
            <a:pPr eaLnBrk="1" hangingPunct="1"/>
            <a:r>
              <a:rPr lang="en-US" dirty="0"/>
              <a:t>Boundary Value Analysis</a:t>
            </a:r>
            <a:endParaRPr lang="en-US" dirty="0" smtClean="0"/>
          </a:p>
        </p:txBody>
      </p:sp>
      <p:sp>
        <p:nvSpPr>
          <p:cNvPr id="12295" name="Rectangle 7"/>
          <p:cNvSpPr>
            <a:spLocks noGrp="1" noChangeArrowheads="1"/>
          </p:cNvSpPr>
          <p:nvPr>
            <p:ph type="body" idx="1"/>
          </p:nvPr>
        </p:nvSpPr>
        <p:spPr>
          <a:xfrm>
            <a:off x="720084" y="2015686"/>
            <a:ext cx="7772400" cy="838200"/>
          </a:xfrm>
        </p:spPr>
        <p:txBody>
          <a:bodyPr/>
          <a:lstStyle/>
          <a:p>
            <a:pPr eaLnBrk="1" hangingPunct="1"/>
            <a:r>
              <a:rPr lang="en-US" dirty="0"/>
              <a:t>Create test cases to test boundaries of equivalence classes</a:t>
            </a:r>
          </a:p>
        </p:txBody>
      </p:sp>
      <p:sp>
        <p:nvSpPr>
          <p:cNvPr id="30" name="Oval 2"/>
          <p:cNvSpPr>
            <a:spLocks noChangeArrowheads="1"/>
          </p:cNvSpPr>
          <p:nvPr/>
        </p:nvSpPr>
        <p:spPr bwMode="auto">
          <a:xfrm>
            <a:off x="2590800" y="2667000"/>
            <a:ext cx="4038600" cy="3733800"/>
          </a:xfrm>
          <a:prstGeom prst="ellipse">
            <a:avLst/>
          </a:prstGeom>
          <a:noFill/>
          <a:ln w="25400">
            <a:solidFill>
              <a:schemeClr val="tx1"/>
            </a:solidFill>
            <a:round/>
            <a:headEnd/>
            <a:tailEnd/>
          </a:ln>
        </p:spPr>
        <p:txBody>
          <a:bodyPr wrap="none" anchor="ctr"/>
          <a:lstStyle/>
          <a:p>
            <a:endParaRPr lang="en-US"/>
          </a:p>
        </p:txBody>
      </p:sp>
      <p:sp>
        <p:nvSpPr>
          <p:cNvPr id="31" name="Line 3"/>
          <p:cNvSpPr>
            <a:spLocks noChangeShapeType="1"/>
          </p:cNvSpPr>
          <p:nvPr/>
        </p:nvSpPr>
        <p:spPr bwMode="auto">
          <a:xfrm>
            <a:off x="4267200" y="2667000"/>
            <a:ext cx="0" cy="3733800"/>
          </a:xfrm>
          <a:prstGeom prst="line">
            <a:avLst/>
          </a:prstGeom>
          <a:noFill/>
          <a:ln w="38100">
            <a:solidFill>
              <a:srgbClr val="0070C0"/>
            </a:solidFill>
            <a:round/>
            <a:headEnd/>
            <a:tailEnd/>
          </a:ln>
        </p:spPr>
        <p:txBody>
          <a:bodyPr/>
          <a:lstStyle/>
          <a:p>
            <a:endParaRPr lang="en-US"/>
          </a:p>
        </p:txBody>
      </p:sp>
      <p:sp>
        <p:nvSpPr>
          <p:cNvPr id="32" name="Oval 18"/>
          <p:cNvSpPr>
            <a:spLocks noChangeArrowheads="1"/>
          </p:cNvSpPr>
          <p:nvPr/>
        </p:nvSpPr>
        <p:spPr bwMode="auto">
          <a:xfrm>
            <a:off x="47244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3" name="Oval 19"/>
          <p:cNvSpPr>
            <a:spLocks noChangeArrowheads="1"/>
          </p:cNvSpPr>
          <p:nvPr/>
        </p:nvSpPr>
        <p:spPr bwMode="auto">
          <a:xfrm>
            <a:off x="4495800" y="2895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4" name="Oval 20"/>
          <p:cNvSpPr>
            <a:spLocks noChangeArrowheads="1"/>
          </p:cNvSpPr>
          <p:nvPr/>
        </p:nvSpPr>
        <p:spPr bwMode="auto">
          <a:xfrm>
            <a:off x="5827140" y="398637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5" name="Oval 21"/>
          <p:cNvSpPr>
            <a:spLocks noChangeArrowheads="1"/>
          </p:cNvSpPr>
          <p:nvPr/>
        </p:nvSpPr>
        <p:spPr bwMode="auto">
          <a:xfrm>
            <a:off x="4800600" y="4343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39" name="Oval 25"/>
          <p:cNvSpPr>
            <a:spLocks noChangeArrowheads="1"/>
          </p:cNvSpPr>
          <p:nvPr/>
        </p:nvSpPr>
        <p:spPr bwMode="auto">
          <a:xfrm>
            <a:off x="3886200" y="2971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0" name="Oval 26"/>
          <p:cNvSpPr>
            <a:spLocks noChangeArrowheads="1"/>
          </p:cNvSpPr>
          <p:nvPr/>
        </p:nvSpPr>
        <p:spPr bwMode="auto">
          <a:xfrm>
            <a:off x="35052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1" name="Oval 27"/>
          <p:cNvSpPr>
            <a:spLocks noChangeArrowheads="1"/>
          </p:cNvSpPr>
          <p:nvPr/>
        </p:nvSpPr>
        <p:spPr bwMode="auto">
          <a:xfrm>
            <a:off x="2819400" y="450832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2" name="Oval 28"/>
          <p:cNvSpPr>
            <a:spLocks noChangeArrowheads="1"/>
          </p:cNvSpPr>
          <p:nvPr/>
        </p:nvSpPr>
        <p:spPr bwMode="auto">
          <a:xfrm>
            <a:off x="3505200" y="5029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3" name="Oval 29"/>
          <p:cNvSpPr>
            <a:spLocks noChangeArrowheads="1"/>
          </p:cNvSpPr>
          <p:nvPr/>
        </p:nvSpPr>
        <p:spPr bwMode="auto">
          <a:xfrm>
            <a:off x="3581400" y="5943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44" name="Freeform 43"/>
          <p:cNvSpPr/>
          <p:nvPr/>
        </p:nvSpPr>
        <p:spPr>
          <a:xfrm>
            <a:off x="3339101"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2713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339101" y="4921321"/>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4428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4362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27"/>
          <p:cNvSpPr>
            <a:spLocks noChangeArrowheads="1"/>
          </p:cNvSpPr>
          <p:nvPr/>
        </p:nvSpPr>
        <p:spPr bwMode="auto">
          <a:xfrm flipH="1">
            <a:off x="3709675" y="4390529"/>
            <a:ext cx="73152" cy="76428"/>
          </a:xfrm>
          <a:prstGeom prst="ellipse">
            <a:avLst/>
          </a:prstGeom>
          <a:solidFill>
            <a:schemeClr val="tx1"/>
          </a:solidFill>
          <a:ln w="9525">
            <a:solidFill>
              <a:schemeClr val="tx1"/>
            </a:solidFill>
            <a:round/>
            <a:headEnd/>
            <a:tailEnd/>
          </a:ln>
        </p:spPr>
        <p:txBody>
          <a:bodyPr wrap="none" anchor="ctr"/>
          <a:lstStyle/>
          <a:p>
            <a:endParaRPr lang="en-US"/>
          </a:p>
        </p:txBody>
      </p:sp>
      <p:sp>
        <p:nvSpPr>
          <p:cNvPr id="51" name="Oval 27"/>
          <p:cNvSpPr>
            <a:spLocks noChangeArrowheads="1"/>
          </p:cNvSpPr>
          <p:nvPr/>
        </p:nvSpPr>
        <p:spPr bwMode="auto">
          <a:xfrm>
            <a:off x="3981580" y="4663249"/>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2" name="Freeform 51"/>
          <p:cNvSpPr/>
          <p:nvPr/>
        </p:nvSpPr>
        <p:spPr>
          <a:xfrm>
            <a:off x="3538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8"/>
          <p:cNvSpPr>
            <a:spLocks noChangeArrowheads="1"/>
          </p:cNvSpPr>
          <p:nvPr/>
        </p:nvSpPr>
        <p:spPr bwMode="auto">
          <a:xfrm>
            <a:off x="5873783" y="4515440"/>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4" name="Oval 28"/>
          <p:cNvSpPr>
            <a:spLocks noChangeArrowheads="1"/>
          </p:cNvSpPr>
          <p:nvPr/>
        </p:nvSpPr>
        <p:spPr bwMode="auto">
          <a:xfrm>
            <a:off x="5633213" y="499158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5" name="Oval 28"/>
          <p:cNvSpPr>
            <a:spLocks noChangeArrowheads="1"/>
          </p:cNvSpPr>
          <p:nvPr/>
        </p:nvSpPr>
        <p:spPr bwMode="auto">
          <a:xfrm>
            <a:off x="6168294" y="4964507"/>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56" name="Freeform 55"/>
          <p:cNvSpPr/>
          <p:nvPr/>
        </p:nvSpPr>
        <p:spPr>
          <a:xfrm>
            <a:off x="5514189"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5827140" y="446939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738116" y="4277293"/>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3439244" y="49673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667740" y="433064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42716" y="3595716"/>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26"/>
          <p:cNvSpPr>
            <a:spLocks noChangeArrowheads="1"/>
          </p:cNvSpPr>
          <p:nvPr/>
        </p:nvSpPr>
        <p:spPr bwMode="auto">
          <a:xfrm>
            <a:off x="3071117" y="427049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58" name="Oval 57"/>
          <p:cNvSpPr/>
          <p:nvPr/>
        </p:nvSpPr>
        <p:spPr>
          <a:xfrm>
            <a:off x="3008633" y="4208611"/>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27"/>
          <p:cNvSpPr>
            <a:spLocks noChangeArrowheads="1"/>
          </p:cNvSpPr>
          <p:nvPr/>
        </p:nvSpPr>
        <p:spPr bwMode="auto">
          <a:xfrm>
            <a:off x="2895600" y="4883221"/>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6" name="Oval 27"/>
          <p:cNvSpPr>
            <a:spLocks noChangeArrowheads="1"/>
          </p:cNvSpPr>
          <p:nvPr/>
        </p:nvSpPr>
        <p:spPr bwMode="auto">
          <a:xfrm>
            <a:off x="3553393" y="553092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7" name="Oval 27"/>
          <p:cNvSpPr>
            <a:spLocks noChangeArrowheads="1"/>
          </p:cNvSpPr>
          <p:nvPr/>
        </p:nvSpPr>
        <p:spPr bwMode="auto">
          <a:xfrm>
            <a:off x="4762500" y="551208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 name="Oval 27"/>
          <p:cNvSpPr>
            <a:spLocks noChangeArrowheads="1"/>
          </p:cNvSpPr>
          <p:nvPr/>
        </p:nvSpPr>
        <p:spPr bwMode="auto">
          <a:xfrm>
            <a:off x="4606284" y="5057882"/>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9" name="Oval 27"/>
          <p:cNvSpPr>
            <a:spLocks noChangeArrowheads="1"/>
          </p:cNvSpPr>
          <p:nvPr/>
        </p:nvSpPr>
        <p:spPr bwMode="auto">
          <a:xfrm>
            <a:off x="4855824" y="470581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0" name="Oval 28"/>
          <p:cNvSpPr>
            <a:spLocks noChangeArrowheads="1"/>
          </p:cNvSpPr>
          <p:nvPr/>
        </p:nvSpPr>
        <p:spPr bwMode="auto">
          <a:xfrm>
            <a:off x="5228243" y="3290298"/>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1" name="Oval 70"/>
          <p:cNvSpPr/>
          <p:nvPr/>
        </p:nvSpPr>
        <p:spPr>
          <a:xfrm>
            <a:off x="5181600" y="3244254"/>
            <a:ext cx="201168"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3429000" y="3144270"/>
            <a:ext cx="439690" cy="199968"/>
            <a:chOff x="3657600" y="5362632"/>
            <a:chExt cx="439690" cy="199968"/>
          </a:xfrm>
        </p:grpSpPr>
        <p:sp>
          <p:nvSpPr>
            <p:cNvPr id="59"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61" name="Oval 6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74" name="Group 73"/>
          <p:cNvGrpSpPr/>
          <p:nvPr/>
        </p:nvGrpSpPr>
        <p:grpSpPr>
          <a:xfrm>
            <a:off x="5363063" y="4008643"/>
            <a:ext cx="439690" cy="199968"/>
            <a:chOff x="3657600" y="5362632"/>
            <a:chExt cx="439690" cy="199968"/>
          </a:xfrm>
        </p:grpSpPr>
        <p:sp>
          <p:nvSpPr>
            <p:cNvPr id="7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6" name="Oval 7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7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79" name="Group 78"/>
          <p:cNvGrpSpPr/>
          <p:nvPr/>
        </p:nvGrpSpPr>
        <p:grpSpPr>
          <a:xfrm>
            <a:off x="4839459" y="5057882"/>
            <a:ext cx="439690" cy="199968"/>
            <a:chOff x="3657600" y="5362632"/>
            <a:chExt cx="439690" cy="199968"/>
          </a:xfrm>
        </p:grpSpPr>
        <p:sp>
          <p:nvSpPr>
            <p:cNvPr id="8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1" name="Oval 8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4" name="Group 83"/>
          <p:cNvGrpSpPr/>
          <p:nvPr/>
        </p:nvGrpSpPr>
        <p:grpSpPr>
          <a:xfrm>
            <a:off x="4918839" y="3657600"/>
            <a:ext cx="439690" cy="199968"/>
            <a:chOff x="3657600" y="5362632"/>
            <a:chExt cx="439690" cy="199968"/>
          </a:xfrm>
        </p:grpSpPr>
        <p:sp>
          <p:nvSpPr>
            <p:cNvPr id="8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6" name="Oval 8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9" name="Group 88"/>
          <p:cNvGrpSpPr/>
          <p:nvPr/>
        </p:nvGrpSpPr>
        <p:grpSpPr>
          <a:xfrm>
            <a:off x="2889372" y="3986373"/>
            <a:ext cx="439690" cy="199968"/>
            <a:chOff x="3657600" y="5362632"/>
            <a:chExt cx="439690" cy="199968"/>
          </a:xfrm>
        </p:grpSpPr>
        <p:sp>
          <p:nvSpPr>
            <p:cNvPr id="9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91" name="Oval 9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9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94" name="Group 93"/>
          <p:cNvGrpSpPr/>
          <p:nvPr/>
        </p:nvGrpSpPr>
        <p:grpSpPr>
          <a:xfrm>
            <a:off x="3146013" y="5302456"/>
            <a:ext cx="439690" cy="199968"/>
            <a:chOff x="3657600" y="5362632"/>
            <a:chExt cx="439690" cy="199968"/>
          </a:xfrm>
        </p:grpSpPr>
        <p:sp>
          <p:nvSpPr>
            <p:cNvPr id="95"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96" name="Oval 95"/>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98"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99" name="Group 98"/>
          <p:cNvGrpSpPr/>
          <p:nvPr/>
        </p:nvGrpSpPr>
        <p:grpSpPr>
          <a:xfrm>
            <a:off x="3947305" y="4432207"/>
            <a:ext cx="439690" cy="199968"/>
            <a:chOff x="3657600" y="5362632"/>
            <a:chExt cx="439690" cy="199968"/>
          </a:xfrm>
        </p:grpSpPr>
        <p:sp>
          <p:nvSpPr>
            <p:cNvPr id="100" name="Oval 28"/>
            <p:cNvSpPr>
              <a:spLocks noChangeArrowheads="1"/>
            </p:cNvSpPr>
            <p:nvPr/>
          </p:nvSpPr>
          <p:spPr bwMode="auto">
            <a:xfrm>
              <a:off x="3704243" y="540867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1" name="Oval 100"/>
            <p:cNvSpPr/>
            <p:nvPr/>
          </p:nvSpPr>
          <p:spPr>
            <a:xfrm>
              <a:off x="3657600" y="5362632"/>
              <a:ext cx="439690" cy="19996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28"/>
            <p:cNvSpPr>
              <a:spLocks noChangeArrowheads="1"/>
            </p:cNvSpPr>
            <p:nvPr/>
          </p:nvSpPr>
          <p:spPr bwMode="auto">
            <a:xfrm>
              <a:off x="3923353"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3" name="Oval 28"/>
            <p:cNvSpPr>
              <a:spLocks noChangeArrowheads="1"/>
            </p:cNvSpPr>
            <p:nvPr/>
          </p:nvSpPr>
          <p:spPr bwMode="auto">
            <a:xfrm>
              <a:off x="3807875" y="5424943"/>
              <a:ext cx="73152" cy="73152"/>
            </a:xfrm>
            <a:prstGeom prst="ellipse">
              <a:avLst/>
            </a:prstGeom>
            <a:solidFill>
              <a:schemeClr val="tx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16302611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smtClean="0"/>
              <a:t>Boundary Value Analysis - examples</a:t>
            </a:r>
          </a:p>
        </p:txBody>
      </p:sp>
      <p:graphicFrame>
        <p:nvGraphicFramePr>
          <p:cNvPr id="197650" name="Group 18"/>
          <p:cNvGraphicFramePr>
            <a:graphicFrameLocks noGrp="1"/>
          </p:cNvGraphicFramePr>
          <p:nvPr>
            <p:ph sz="half" idx="2"/>
          </p:nvPr>
        </p:nvGraphicFramePr>
        <p:xfrm>
          <a:off x="1828800" y="1981200"/>
          <a:ext cx="5181600" cy="2622804"/>
        </p:xfrm>
        <a:graphic>
          <a:graphicData uri="http://schemas.openxmlformats.org/drawingml/2006/table">
            <a:tbl>
              <a:tblPr/>
              <a:tblGrid>
                <a:gridCol w="2590800"/>
                <a:gridCol w="2590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Boundary Cases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&lt;= N &lt;=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Suffix: Any 4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Boundary Value Analysis - examples</a:t>
            </a:r>
          </a:p>
        </p:txBody>
      </p:sp>
      <p:graphicFrame>
        <p:nvGraphicFramePr>
          <p:cNvPr id="201745" name="Group 17"/>
          <p:cNvGraphicFramePr>
            <a:graphicFrameLocks noGrp="1"/>
          </p:cNvGraphicFramePr>
          <p:nvPr>
            <p:ph sz="half" idx="2"/>
          </p:nvPr>
        </p:nvGraphicFramePr>
        <p:xfrm>
          <a:off x="1828800" y="1981200"/>
          <a:ext cx="5181600" cy="3099816"/>
        </p:xfrm>
        <a:graphic>
          <a:graphicData uri="http://schemas.openxmlformats.org/drawingml/2006/table">
            <a:tbl>
              <a:tblPr/>
              <a:tblGrid>
                <a:gridCol w="2590800"/>
                <a:gridCol w="2590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Boundary Cases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&lt;= N &lt;=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98, 99, 100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Suffix: Any 4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6000" b="0" i="0" u="none" strike="noStrike" cap="none" normalizeH="0" baseline="0" smtClean="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smtClean="0"/>
              <a:t>Boundary Value Analysis - examples</a:t>
            </a:r>
          </a:p>
        </p:txBody>
      </p:sp>
      <p:graphicFrame>
        <p:nvGraphicFramePr>
          <p:cNvPr id="166936" name="Group 24"/>
          <p:cNvGraphicFramePr>
            <a:graphicFrameLocks noGrp="1"/>
          </p:cNvGraphicFramePr>
          <p:nvPr>
            <p:ph sz="half" idx="2"/>
          </p:nvPr>
        </p:nvGraphicFramePr>
        <p:xfrm>
          <a:off x="1828800" y="1981200"/>
          <a:ext cx="5181600" cy="3392424"/>
        </p:xfrm>
        <a:graphic>
          <a:graphicData uri="http://schemas.openxmlformats.org/drawingml/2006/table">
            <a:tbl>
              <a:tblPr/>
              <a:tblGrid>
                <a:gridCol w="2590800"/>
                <a:gridCol w="2590800"/>
              </a:tblGrid>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Boundary Cases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 number N such that: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-99 &lt;= N &lt;= 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-100, -99, -98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-10, -9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-1, 0, 1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9, 10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98, 99, 100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Phone Number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(200, 999]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Suffix: Any 4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199, 200, 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Area code: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200, 199, 198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Prefix: 998, 999, 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pitchFamily="18" charset="0"/>
                        </a:rPr>
                        <a:t>Suffix: 3 digits, 5 digits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smtClean="0"/>
              <a:t>Boundary Value Analysis - examples</a:t>
            </a:r>
          </a:p>
        </p:txBody>
      </p:sp>
      <p:sp>
        <p:nvSpPr>
          <p:cNvPr id="24579" name="Rectangle 18"/>
          <p:cNvSpPr>
            <a:spLocks noGrp="1" noChangeArrowheads="1"/>
          </p:cNvSpPr>
          <p:nvPr>
            <p:ph type="body" sz="half" idx="1"/>
          </p:nvPr>
        </p:nvSpPr>
        <p:spPr>
          <a:xfrm>
            <a:off x="685800" y="1981200"/>
            <a:ext cx="7315200" cy="2362200"/>
          </a:xfrm>
        </p:spPr>
        <p:txBody>
          <a:bodyPr/>
          <a:lstStyle/>
          <a:p>
            <a:pPr eaLnBrk="1" hangingPunct="1"/>
            <a:r>
              <a:rPr lang="en-US" sz="1800" smtClean="0"/>
              <a:t>Numeric values are often entered as strings which are then converted to numbers internally [int x = atoi(str);]</a:t>
            </a:r>
          </a:p>
          <a:p>
            <a:pPr eaLnBrk="1" hangingPunct="1"/>
            <a:endParaRPr lang="en-US" sz="1800" smtClean="0"/>
          </a:p>
          <a:p>
            <a:pPr eaLnBrk="1" hangingPunct="1"/>
            <a:r>
              <a:rPr lang="en-US" sz="1800" smtClean="0"/>
              <a:t>This conversion requires the program to distinguish between digits and non-digits</a:t>
            </a:r>
          </a:p>
          <a:p>
            <a:pPr eaLnBrk="1" hangingPunct="1"/>
            <a:endParaRPr lang="en-US" sz="1800" smtClean="0"/>
          </a:p>
          <a:p>
            <a:pPr eaLnBrk="1" hangingPunct="1"/>
            <a:r>
              <a:rPr lang="en-US" sz="1800" smtClean="0"/>
              <a:t>A boundary case to consider: Will the program accept </a:t>
            </a:r>
            <a:r>
              <a:rPr lang="en-US" sz="1800" smtClean="0">
                <a:latin typeface="Courier New" pitchFamily="49" charset="0"/>
              </a:rPr>
              <a:t>/</a:t>
            </a:r>
            <a:r>
              <a:rPr lang="en-US" sz="1800" smtClean="0"/>
              <a:t> and </a:t>
            </a:r>
            <a:r>
              <a:rPr lang="en-US" sz="1800" smtClean="0">
                <a:latin typeface="Courier New" pitchFamily="49" charset="0"/>
              </a:rPr>
              <a:t>:</a:t>
            </a:r>
            <a:r>
              <a:rPr lang="en-US" sz="1800" smtClean="0"/>
              <a:t> as digits?</a:t>
            </a:r>
          </a:p>
        </p:txBody>
      </p:sp>
      <p:graphicFrame>
        <p:nvGraphicFramePr>
          <p:cNvPr id="168123" name="Group 187"/>
          <p:cNvGraphicFramePr>
            <a:graphicFrameLocks noGrp="1"/>
          </p:cNvGraphicFramePr>
          <p:nvPr>
            <p:ph sz="half" idx="2"/>
          </p:nvPr>
        </p:nvGraphicFramePr>
        <p:xfrm>
          <a:off x="2133600" y="4724400"/>
          <a:ext cx="6334125" cy="914400"/>
        </p:xfrm>
        <a:graphic>
          <a:graphicData uri="http://schemas.openxmlformats.org/drawingml/2006/table">
            <a:tbl>
              <a:tblPr/>
              <a:tblGrid>
                <a:gridCol w="527050"/>
                <a:gridCol w="530225"/>
                <a:gridCol w="527050"/>
                <a:gridCol w="527050"/>
                <a:gridCol w="527050"/>
                <a:gridCol w="530225"/>
                <a:gridCol w="527050"/>
                <a:gridCol w="527050"/>
                <a:gridCol w="530225"/>
                <a:gridCol w="527050"/>
                <a:gridCol w="527050"/>
                <a:gridCol w="52705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47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49" charset="0"/>
                        </a:rPr>
                        <a:t>58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1" name="Text Box 188"/>
          <p:cNvSpPr txBox="1">
            <a:spLocks noChangeArrowheads="1"/>
          </p:cNvSpPr>
          <p:nvPr/>
        </p:nvSpPr>
        <p:spPr bwMode="auto">
          <a:xfrm>
            <a:off x="762000" y="4724400"/>
            <a:ext cx="776288" cy="457200"/>
          </a:xfrm>
          <a:prstGeom prst="rect">
            <a:avLst/>
          </a:prstGeom>
          <a:noFill/>
          <a:ln w="9525">
            <a:noFill/>
            <a:miter lim="800000"/>
            <a:headEnd/>
            <a:tailEnd/>
          </a:ln>
        </p:spPr>
        <p:txBody>
          <a:bodyPr wrap="none">
            <a:spAutoFit/>
          </a:bodyPr>
          <a:lstStyle/>
          <a:p>
            <a:r>
              <a:rPr lang="en-US"/>
              <a:t>Char</a:t>
            </a:r>
          </a:p>
        </p:txBody>
      </p:sp>
      <p:sp>
        <p:nvSpPr>
          <p:cNvPr id="24622" name="Text Box 189"/>
          <p:cNvSpPr txBox="1">
            <a:spLocks noChangeArrowheads="1"/>
          </p:cNvSpPr>
          <p:nvPr/>
        </p:nvSpPr>
        <p:spPr bwMode="auto">
          <a:xfrm>
            <a:off x="762000" y="5181600"/>
            <a:ext cx="981075" cy="457200"/>
          </a:xfrm>
          <a:prstGeom prst="rect">
            <a:avLst/>
          </a:prstGeom>
          <a:noFill/>
          <a:ln w="9525">
            <a:noFill/>
            <a:miter lim="800000"/>
            <a:headEnd/>
            <a:tailEnd/>
          </a:ln>
        </p:spPr>
        <p:txBody>
          <a:bodyPr wrap="none">
            <a:spAutoFit/>
          </a:bodyPr>
          <a:lstStyle/>
          <a:p>
            <a:r>
              <a:rPr lang="en-US"/>
              <a:t>ASCII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Mainstream usage testing</a:t>
            </a:r>
          </a:p>
        </p:txBody>
      </p:sp>
      <p:sp>
        <p:nvSpPr>
          <p:cNvPr id="28675" name="Rectangle 3"/>
          <p:cNvSpPr>
            <a:spLocks noGrp="1" noChangeArrowheads="1"/>
          </p:cNvSpPr>
          <p:nvPr>
            <p:ph type="body" idx="1"/>
          </p:nvPr>
        </p:nvSpPr>
        <p:spPr/>
        <p:txBody>
          <a:bodyPr/>
          <a:lstStyle/>
          <a:p>
            <a:pPr eaLnBrk="1" hangingPunct="1"/>
            <a:r>
              <a:rPr lang="en-US" smtClean="0"/>
              <a:t>Don't get so wrapped up in testing boundary cases that you neglect to test "normal" input values</a:t>
            </a:r>
          </a:p>
          <a:p>
            <a:pPr lvl="1" eaLnBrk="1" hangingPunct="1"/>
            <a:r>
              <a:rPr lang="en-US" smtClean="0"/>
              <a:t>Values that users would typically enter during mainstream usage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t>Black Box Testing Examples</a:t>
            </a:r>
          </a:p>
        </p:txBody>
      </p:sp>
      <p:sp>
        <p:nvSpPr>
          <p:cNvPr id="29699" name="Rectangle 3"/>
          <p:cNvSpPr>
            <a:spLocks noGrp="1" noChangeArrowheads="1"/>
          </p:cNvSpPr>
          <p:nvPr>
            <p:ph type="body" idx="1"/>
          </p:nvPr>
        </p:nvSpPr>
        <p:spPr/>
        <p:txBody>
          <a:bodyPr/>
          <a:lstStyle/>
          <a:p>
            <a:pPr eaLnBrk="1" hangingPunct="1"/>
            <a:r>
              <a:rPr lang="en-US" dirty="0" smtClean="0">
                <a:hlinkClick r:id="rId3" action="ppaction://hlinkfile"/>
              </a:rPr>
              <a:t>Triangle Classification </a:t>
            </a:r>
            <a:endParaRPr lang="en-US" dirty="0" smtClean="0"/>
          </a:p>
          <a:p>
            <a:pPr eaLnBrk="1" hangingPunct="1"/>
            <a:r>
              <a:rPr lang="en-US" dirty="0" smtClean="0">
                <a:hlinkClick r:id="rId4" action="ppaction://hlinkfile"/>
              </a:rPr>
              <a:t>Next Date</a:t>
            </a:r>
            <a:endParaRPr lang="en-US" dirty="0" smtClean="0"/>
          </a:p>
          <a:p>
            <a:pPr eaLnBrk="1" hangingPunct="1"/>
            <a:r>
              <a:rPr lang="en-US" dirty="0" smtClean="0">
                <a:hlinkClick r:id="rId5" action="ppaction://hlinkfile"/>
              </a:rPr>
              <a:t>Substring Search</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Ad Hoc Exploratory Testing</a:t>
            </a:r>
            <a:br>
              <a:rPr lang="en-US" dirty="0" smtClean="0"/>
            </a:br>
            <a:r>
              <a:rPr lang="en-US" dirty="0"/>
              <a:t>(</a:t>
            </a:r>
            <a:r>
              <a:rPr lang="en-US" dirty="0" smtClean="0"/>
              <a:t>Error Guessing)</a:t>
            </a:r>
          </a:p>
        </p:txBody>
      </p:sp>
      <p:sp>
        <p:nvSpPr>
          <p:cNvPr id="30723" name="Rectangle 3"/>
          <p:cNvSpPr>
            <a:spLocks noGrp="1" noChangeArrowheads="1"/>
          </p:cNvSpPr>
          <p:nvPr>
            <p:ph type="body" idx="1"/>
          </p:nvPr>
        </p:nvSpPr>
        <p:spPr/>
        <p:txBody>
          <a:bodyPr/>
          <a:lstStyle/>
          <a:p>
            <a:pPr eaLnBrk="1" hangingPunct="1">
              <a:lnSpc>
                <a:spcPct val="90000"/>
              </a:lnSpc>
            </a:pPr>
            <a:r>
              <a:rPr lang="en-US" dirty="0" smtClean="0"/>
              <a:t>Based on intuition, guess what kinds of inputs might cause the program to fail</a:t>
            </a:r>
          </a:p>
          <a:p>
            <a:pPr eaLnBrk="1" hangingPunct="1">
              <a:lnSpc>
                <a:spcPct val="90000"/>
              </a:lnSpc>
            </a:pPr>
            <a:endParaRPr lang="en-US" dirty="0" smtClean="0"/>
          </a:p>
          <a:p>
            <a:pPr eaLnBrk="1" hangingPunct="1">
              <a:lnSpc>
                <a:spcPct val="90000"/>
              </a:lnSpc>
            </a:pPr>
            <a:r>
              <a:rPr lang="en-US" dirty="0" smtClean="0"/>
              <a:t>Create some test cases based on your guesses</a:t>
            </a:r>
          </a:p>
          <a:p>
            <a:pPr eaLnBrk="1" hangingPunct="1">
              <a:lnSpc>
                <a:spcPct val="90000"/>
              </a:lnSpc>
            </a:pPr>
            <a:endParaRPr lang="en-US" dirty="0" smtClean="0"/>
          </a:p>
          <a:p>
            <a:pPr eaLnBrk="1" hangingPunct="1">
              <a:lnSpc>
                <a:spcPct val="90000"/>
              </a:lnSpc>
            </a:pPr>
            <a:r>
              <a:rPr lang="en-US" dirty="0" smtClean="0"/>
              <a:t>Intuition will often lead you toward boundary cases, but not always</a:t>
            </a:r>
          </a:p>
          <a:p>
            <a:pPr eaLnBrk="1" hangingPunct="1">
              <a:lnSpc>
                <a:spcPct val="90000"/>
              </a:lnSpc>
            </a:pPr>
            <a:endParaRPr lang="en-US" dirty="0" smtClean="0"/>
          </a:p>
          <a:p>
            <a:pPr eaLnBrk="1" hangingPunct="1">
              <a:lnSpc>
                <a:spcPct val="90000"/>
              </a:lnSpc>
            </a:pPr>
            <a:r>
              <a:rPr lang="en-US" dirty="0" smtClean="0"/>
              <a:t>Some special cases aren't boundary values, but are mishandled by many programs</a:t>
            </a:r>
          </a:p>
          <a:p>
            <a:pPr lvl="1" eaLnBrk="1" hangingPunct="1">
              <a:lnSpc>
                <a:spcPct val="90000"/>
              </a:lnSpc>
            </a:pPr>
            <a:r>
              <a:rPr lang="en-US" dirty="0" smtClean="0"/>
              <a:t>Try exiting the program while it's still starting up</a:t>
            </a:r>
          </a:p>
          <a:p>
            <a:pPr lvl="1" eaLnBrk="1" hangingPunct="1">
              <a:lnSpc>
                <a:spcPct val="90000"/>
              </a:lnSpc>
            </a:pPr>
            <a:r>
              <a:rPr lang="en-US" dirty="0" smtClean="0"/>
              <a:t>Try loading a corrupted file</a:t>
            </a:r>
          </a:p>
          <a:p>
            <a:pPr lvl="1" eaLnBrk="1" hangingPunct="1">
              <a:lnSpc>
                <a:spcPct val="90000"/>
              </a:lnSpc>
            </a:pPr>
            <a:r>
              <a:rPr lang="en-US" dirty="0" smtClean="0"/>
              <a:t>Try strange but legal URLs:  hTtP://Www.bYu.EDU/</a:t>
            </a:r>
          </a:p>
          <a:p>
            <a:pPr lvl="1"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Comparison Testing</a:t>
            </a:r>
          </a:p>
        </p:txBody>
      </p:sp>
      <p:sp>
        <p:nvSpPr>
          <p:cNvPr id="33795" name="Rectangle 3"/>
          <p:cNvSpPr>
            <a:spLocks noGrp="1" noChangeArrowheads="1"/>
          </p:cNvSpPr>
          <p:nvPr>
            <p:ph type="body" idx="1"/>
          </p:nvPr>
        </p:nvSpPr>
        <p:spPr/>
        <p:txBody>
          <a:bodyPr/>
          <a:lstStyle/>
          <a:p>
            <a:pPr eaLnBrk="1" hangingPunct="1">
              <a:lnSpc>
                <a:spcPct val="80000"/>
              </a:lnSpc>
            </a:pPr>
            <a:r>
              <a:rPr lang="en-US" sz="1800" dirty="0" smtClean="0"/>
              <a:t>Also called Back-to-Back testing</a:t>
            </a:r>
          </a:p>
          <a:p>
            <a:pPr eaLnBrk="1" hangingPunct="1">
              <a:lnSpc>
                <a:spcPct val="80000"/>
              </a:lnSpc>
            </a:pPr>
            <a:endParaRPr lang="en-US" sz="1800" dirty="0" smtClean="0"/>
          </a:p>
          <a:p>
            <a:pPr eaLnBrk="1" hangingPunct="1">
              <a:lnSpc>
                <a:spcPct val="80000"/>
              </a:lnSpc>
            </a:pPr>
            <a:r>
              <a:rPr lang="en-US" sz="1800" dirty="0" smtClean="0"/>
              <a:t>If you have multiple implementations of the same functionality, you can run test inputs through both implementations, and compare the results for equality</a:t>
            </a:r>
          </a:p>
          <a:p>
            <a:pPr eaLnBrk="1" hangingPunct="1">
              <a:lnSpc>
                <a:spcPct val="80000"/>
              </a:lnSpc>
            </a:pPr>
            <a:endParaRPr lang="en-US" sz="1800" dirty="0" smtClean="0"/>
          </a:p>
          <a:p>
            <a:pPr eaLnBrk="1" hangingPunct="1">
              <a:lnSpc>
                <a:spcPct val="80000"/>
              </a:lnSpc>
            </a:pPr>
            <a:r>
              <a:rPr lang="en-US" sz="1800" dirty="0" smtClean="0"/>
              <a:t>Why would you have access to multiple implementations?</a:t>
            </a:r>
          </a:p>
          <a:p>
            <a:pPr lvl="1" eaLnBrk="1" hangingPunct="1">
              <a:lnSpc>
                <a:spcPct val="80000"/>
              </a:lnSpc>
            </a:pPr>
            <a:r>
              <a:rPr lang="en-US" sz="1800" dirty="0" smtClean="0"/>
              <a:t>Safety-critical systems sometimes use multiple, independent implementations of critical modules to ensure the accuracy of results</a:t>
            </a:r>
          </a:p>
          <a:p>
            <a:pPr lvl="1" eaLnBrk="1" hangingPunct="1">
              <a:lnSpc>
                <a:spcPct val="80000"/>
              </a:lnSpc>
            </a:pPr>
            <a:r>
              <a:rPr lang="en-US" sz="1800" dirty="0" smtClean="0"/>
              <a:t>You might use a competitor's product, or an earlier version of your own, as the second implementation</a:t>
            </a:r>
          </a:p>
          <a:p>
            <a:pPr lvl="1" eaLnBrk="1" hangingPunct="1">
              <a:lnSpc>
                <a:spcPct val="80000"/>
              </a:lnSpc>
            </a:pPr>
            <a:r>
              <a:rPr lang="en-US" sz="1800" dirty="0" smtClean="0"/>
              <a:t>You might write a software simulation of a new chip that serves as the specification to the hardware designers.  After building the chip, you could compare the results computed by the chip hardware with the results computed by the software simulator</a:t>
            </a:r>
          </a:p>
          <a:p>
            <a:pPr eaLnBrk="1" hangingPunct="1">
              <a:lnSpc>
                <a:spcPct val="80000"/>
              </a:lnSpc>
            </a:pPr>
            <a:endParaRPr lang="en-US" sz="1800" dirty="0" smtClean="0"/>
          </a:p>
          <a:p>
            <a:pPr eaLnBrk="1" hangingPunct="1">
              <a:lnSpc>
                <a:spcPct val="80000"/>
              </a:lnSpc>
            </a:pPr>
            <a:r>
              <a:rPr lang="en-US" sz="1800" dirty="0" smtClean="0"/>
              <a:t>Inputs may be randomly generated or designed manually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z="3600" smtClean="0"/>
              <a:t>Testing for race conditions and other timing dependencies</a:t>
            </a:r>
          </a:p>
        </p:txBody>
      </p:sp>
      <p:sp>
        <p:nvSpPr>
          <p:cNvPr id="35843" name="Rectangle 3"/>
          <p:cNvSpPr>
            <a:spLocks noGrp="1" noChangeArrowheads="1"/>
          </p:cNvSpPr>
          <p:nvPr>
            <p:ph type="body" idx="1"/>
          </p:nvPr>
        </p:nvSpPr>
        <p:spPr/>
        <p:txBody>
          <a:bodyPr/>
          <a:lstStyle/>
          <a:p>
            <a:pPr eaLnBrk="1" hangingPunct="1">
              <a:lnSpc>
                <a:spcPct val="90000"/>
              </a:lnSpc>
            </a:pPr>
            <a:r>
              <a:rPr lang="en-US" sz="1800" smtClean="0"/>
              <a:t>Many systems perform multiple concurrent activities</a:t>
            </a:r>
          </a:p>
          <a:p>
            <a:pPr lvl="1" eaLnBrk="1" hangingPunct="1">
              <a:lnSpc>
                <a:spcPct val="90000"/>
              </a:lnSpc>
            </a:pPr>
            <a:r>
              <a:rPr lang="en-US" sz="1800" smtClean="0"/>
              <a:t>Operating systems manage concurrent programs, interrupts, etc.</a:t>
            </a:r>
          </a:p>
          <a:p>
            <a:pPr lvl="1" eaLnBrk="1" hangingPunct="1">
              <a:lnSpc>
                <a:spcPct val="90000"/>
              </a:lnSpc>
            </a:pPr>
            <a:r>
              <a:rPr lang="en-US" sz="1800" smtClean="0"/>
              <a:t>Servers service many clients simultaneously</a:t>
            </a:r>
          </a:p>
          <a:p>
            <a:pPr lvl="1" eaLnBrk="1" hangingPunct="1">
              <a:lnSpc>
                <a:spcPct val="90000"/>
              </a:lnSpc>
            </a:pPr>
            <a:r>
              <a:rPr lang="en-US" sz="1800" smtClean="0"/>
              <a:t>Applications let users perform multiple concurrent actions</a:t>
            </a:r>
          </a:p>
          <a:p>
            <a:pPr lvl="1" eaLnBrk="1" hangingPunct="1">
              <a:lnSpc>
                <a:spcPct val="90000"/>
              </a:lnSpc>
            </a:pPr>
            <a:endParaRPr lang="en-US" sz="1800" smtClean="0"/>
          </a:p>
          <a:p>
            <a:pPr eaLnBrk="1" hangingPunct="1">
              <a:lnSpc>
                <a:spcPct val="90000"/>
              </a:lnSpc>
            </a:pPr>
            <a:r>
              <a:rPr lang="en-US" sz="1800" smtClean="0"/>
              <a:t>Test a variety of different concurrency scenarios, focusing on activities that are likely to share resources (and therefore conflict)</a:t>
            </a:r>
          </a:p>
          <a:p>
            <a:pPr eaLnBrk="1" hangingPunct="1">
              <a:lnSpc>
                <a:spcPct val="90000"/>
              </a:lnSpc>
            </a:pPr>
            <a:endParaRPr lang="en-US" sz="1800" smtClean="0"/>
          </a:p>
          <a:p>
            <a:pPr eaLnBrk="1" hangingPunct="1">
              <a:lnSpc>
                <a:spcPct val="90000"/>
              </a:lnSpc>
            </a:pPr>
            <a:r>
              <a:rPr lang="en-US" sz="1800" smtClean="0"/>
              <a:t>"Race conditions" are bugs that occur only when concurrent activities interleave in particular ways, thus making them difficult to reproduce</a:t>
            </a:r>
          </a:p>
          <a:p>
            <a:pPr eaLnBrk="1" hangingPunct="1">
              <a:lnSpc>
                <a:spcPct val="90000"/>
              </a:lnSpc>
            </a:pPr>
            <a:endParaRPr lang="en-US" sz="1800" smtClean="0"/>
          </a:p>
          <a:p>
            <a:pPr eaLnBrk="1" hangingPunct="1">
              <a:lnSpc>
                <a:spcPct val="90000"/>
              </a:lnSpc>
            </a:pPr>
            <a:r>
              <a:rPr lang="en-US" sz="1800" smtClean="0"/>
              <a:t>Test on hardware of various speeds to ensure that your system works well on both slower and faster machines</a:t>
            </a:r>
          </a:p>
          <a:p>
            <a:pPr eaLnBrk="1" hangingPunct="1">
              <a:lnSpc>
                <a:spcPct val="90000"/>
              </a:lnSpc>
            </a:pPr>
            <a:endParaRPr lang="en-US" sz="1800" smtClean="0"/>
          </a:p>
          <a:p>
            <a:pPr eaLnBrk="1" hangingPunct="1">
              <a:lnSpc>
                <a:spcPct val="90000"/>
              </a:lnSpc>
            </a:pPr>
            <a:endParaRPr lang="en-US" sz="1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76200"/>
            <a:ext cx="7772400" cy="1143000"/>
          </a:xfrm>
        </p:spPr>
        <p:txBody>
          <a:bodyPr/>
          <a:lstStyle/>
          <a:p>
            <a:pPr eaLnBrk="1" hangingPunct="1"/>
            <a:r>
              <a:rPr lang="en-US" smtClean="0"/>
              <a:t>Black Box Testing</a:t>
            </a:r>
          </a:p>
        </p:txBody>
      </p:sp>
      <p:sp>
        <p:nvSpPr>
          <p:cNvPr id="4099" name="Rectangle 3"/>
          <p:cNvSpPr>
            <a:spLocks noGrp="1" noChangeArrowheads="1"/>
          </p:cNvSpPr>
          <p:nvPr>
            <p:ph type="body" idx="1"/>
          </p:nvPr>
        </p:nvSpPr>
        <p:spPr>
          <a:xfrm>
            <a:off x="685800" y="1371600"/>
            <a:ext cx="7772400" cy="3657600"/>
          </a:xfrm>
        </p:spPr>
        <p:txBody>
          <a:bodyPr/>
          <a:lstStyle/>
          <a:p>
            <a:pPr eaLnBrk="1" hangingPunct="1">
              <a:lnSpc>
                <a:spcPct val="90000"/>
              </a:lnSpc>
            </a:pPr>
            <a:r>
              <a:rPr lang="en-US" sz="1800" dirty="0" smtClean="0"/>
              <a:t>Black box testing tends to find different kinds of errors than white box testing</a:t>
            </a:r>
          </a:p>
          <a:p>
            <a:pPr lvl="1" eaLnBrk="1" hangingPunct="1">
              <a:lnSpc>
                <a:spcPct val="90000"/>
              </a:lnSpc>
            </a:pPr>
            <a:r>
              <a:rPr lang="en-US" sz="1800" dirty="0" smtClean="0"/>
              <a:t>Missing functions</a:t>
            </a:r>
          </a:p>
          <a:p>
            <a:pPr lvl="1" eaLnBrk="1" hangingPunct="1">
              <a:lnSpc>
                <a:spcPct val="90000"/>
              </a:lnSpc>
            </a:pPr>
            <a:r>
              <a:rPr lang="en-US" sz="1800" dirty="0" smtClean="0"/>
              <a:t>Usability problems</a:t>
            </a:r>
          </a:p>
          <a:p>
            <a:pPr lvl="1" eaLnBrk="1" hangingPunct="1">
              <a:lnSpc>
                <a:spcPct val="90000"/>
              </a:lnSpc>
            </a:pPr>
            <a:r>
              <a:rPr lang="en-US" sz="1800" dirty="0" smtClean="0"/>
              <a:t>Performance problems</a:t>
            </a:r>
          </a:p>
          <a:p>
            <a:pPr lvl="1" eaLnBrk="1" hangingPunct="1">
              <a:lnSpc>
                <a:spcPct val="90000"/>
              </a:lnSpc>
            </a:pPr>
            <a:r>
              <a:rPr lang="en-US" sz="1800" dirty="0" smtClean="0"/>
              <a:t>Concurrency and timing errors</a:t>
            </a:r>
          </a:p>
          <a:p>
            <a:pPr lvl="1" eaLnBrk="1" hangingPunct="1">
              <a:lnSpc>
                <a:spcPct val="90000"/>
              </a:lnSpc>
            </a:pPr>
            <a:r>
              <a:rPr lang="en-US" sz="1800" dirty="0" smtClean="0"/>
              <a:t>Initialization and termination errors</a:t>
            </a:r>
          </a:p>
          <a:p>
            <a:pPr lvl="1" eaLnBrk="1" hangingPunct="1">
              <a:lnSpc>
                <a:spcPct val="90000"/>
              </a:lnSpc>
            </a:pPr>
            <a:r>
              <a:rPr lang="en-US" sz="1800" dirty="0" smtClean="0"/>
              <a:t>Etc.</a:t>
            </a:r>
          </a:p>
          <a:p>
            <a:pPr eaLnBrk="1" hangingPunct="1">
              <a:lnSpc>
                <a:spcPct val="90000"/>
              </a:lnSpc>
            </a:pPr>
            <a:endParaRPr lang="en-US" sz="1800" dirty="0" smtClean="0"/>
          </a:p>
          <a:p>
            <a:pPr eaLnBrk="1" hangingPunct="1">
              <a:lnSpc>
                <a:spcPct val="90000"/>
              </a:lnSpc>
            </a:pPr>
            <a:r>
              <a:rPr lang="en-US" sz="1800" dirty="0" smtClean="0"/>
              <a:t>Unlike white box testing, black box testing tends to be applied later in the development process</a:t>
            </a:r>
          </a:p>
          <a:p>
            <a:pPr eaLnBrk="1" hangingPunct="1">
              <a:lnSpc>
                <a:spcPct val="90000"/>
              </a:lnSpc>
            </a:pPr>
            <a:endParaRPr lang="en-US" sz="1800" dirty="0" smtClean="0"/>
          </a:p>
          <a:p>
            <a:pPr eaLnBrk="1" hangingPunct="1">
              <a:lnSpc>
                <a:spcPct val="90000"/>
              </a:lnSpc>
            </a:pPr>
            <a:r>
              <a:rPr lang="en-US" sz="1800" dirty="0" smtClean="0">
                <a:hlinkClick r:id="rId3" action="ppaction://hlinkfile"/>
              </a:rPr>
              <a:t>Black Box Testing Example</a:t>
            </a:r>
            <a:endParaRPr lang="en-US"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Performance Testing</a:t>
            </a:r>
          </a:p>
        </p:txBody>
      </p:sp>
      <p:sp>
        <p:nvSpPr>
          <p:cNvPr id="36867" name="Rectangle 3"/>
          <p:cNvSpPr>
            <a:spLocks noGrp="1" noChangeArrowheads="1"/>
          </p:cNvSpPr>
          <p:nvPr>
            <p:ph type="body" idx="1"/>
          </p:nvPr>
        </p:nvSpPr>
        <p:spPr/>
        <p:txBody>
          <a:bodyPr/>
          <a:lstStyle/>
          <a:p>
            <a:pPr eaLnBrk="1" hangingPunct="1"/>
            <a:r>
              <a:rPr lang="en-US" dirty="0" smtClean="0"/>
              <a:t>Measure the system's performance</a:t>
            </a:r>
          </a:p>
          <a:p>
            <a:pPr lvl="1" eaLnBrk="1" hangingPunct="1"/>
            <a:r>
              <a:rPr lang="en-US" dirty="0" smtClean="0"/>
              <a:t>Running times of various tasks</a:t>
            </a:r>
          </a:p>
          <a:p>
            <a:pPr lvl="1" eaLnBrk="1" hangingPunct="1"/>
            <a:r>
              <a:rPr lang="en-US" dirty="0" smtClean="0"/>
              <a:t>Memory usage, including memory leaks</a:t>
            </a:r>
          </a:p>
          <a:p>
            <a:pPr lvl="1" eaLnBrk="1" hangingPunct="1"/>
            <a:r>
              <a:rPr lang="en-US" dirty="0" smtClean="0"/>
              <a:t>Network usage (Does it consume too much bandwidth?  Does it open too many connections?)</a:t>
            </a:r>
          </a:p>
          <a:p>
            <a:pPr lvl="1" eaLnBrk="1" hangingPunct="1"/>
            <a:r>
              <a:rPr lang="en-US" dirty="0" smtClean="0"/>
              <a:t>Disk usage (Is the disk footprint reasonable?  Does it clean up temporary files properly?)</a:t>
            </a:r>
          </a:p>
          <a:p>
            <a:pPr lvl="1" eaLnBrk="1" hangingPunct="1"/>
            <a:r>
              <a:rPr lang="en-US" dirty="0" smtClean="0"/>
              <a:t>Process/thread priorities (Does it play well with other applications, or does it hog the whole machine?)</a:t>
            </a:r>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smtClean="0"/>
              <a:t>Limit Testing</a:t>
            </a:r>
          </a:p>
        </p:txBody>
      </p:sp>
      <p:sp>
        <p:nvSpPr>
          <p:cNvPr id="37891" name="Rectangle 3"/>
          <p:cNvSpPr>
            <a:spLocks noGrp="1" noChangeArrowheads="1"/>
          </p:cNvSpPr>
          <p:nvPr>
            <p:ph type="body" idx="1"/>
          </p:nvPr>
        </p:nvSpPr>
        <p:spPr>
          <a:xfrm>
            <a:off x="685800" y="1981200"/>
            <a:ext cx="7772400" cy="3657600"/>
          </a:xfrm>
        </p:spPr>
        <p:txBody>
          <a:bodyPr/>
          <a:lstStyle/>
          <a:p>
            <a:pPr eaLnBrk="1" hangingPunct="1">
              <a:lnSpc>
                <a:spcPct val="90000"/>
              </a:lnSpc>
            </a:pPr>
            <a:r>
              <a:rPr lang="en-US" sz="1800" smtClean="0"/>
              <a:t>Test the system </a:t>
            </a:r>
            <a:r>
              <a:rPr lang="en-US" sz="1800" u="sng" smtClean="0"/>
              <a:t>at the limits of normal use</a:t>
            </a:r>
          </a:p>
          <a:p>
            <a:pPr eaLnBrk="1" hangingPunct="1">
              <a:lnSpc>
                <a:spcPct val="90000"/>
              </a:lnSpc>
            </a:pPr>
            <a:endParaRPr lang="en-US" sz="1800" smtClean="0"/>
          </a:p>
          <a:p>
            <a:pPr eaLnBrk="1" hangingPunct="1">
              <a:lnSpc>
                <a:spcPct val="90000"/>
              </a:lnSpc>
            </a:pPr>
            <a:r>
              <a:rPr lang="en-US" sz="1800" smtClean="0"/>
              <a:t>Test every limit on the program's behavior defined in the requirements</a:t>
            </a:r>
          </a:p>
          <a:p>
            <a:pPr lvl="1" eaLnBrk="1" hangingPunct="1">
              <a:lnSpc>
                <a:spcPct val="90000"/>
              </a:lnSpc>
            </a:pPr>
            <a:r>
              <a:rPr lang="en-US" sz="1800" smtClean="0"/>
              <a:t>Maximum number of concurrent users or connections</a:t>
            </a:r>
          </a:p>
          <a:p>
            <a:pPr lvl="1" eaLnBrk="1" hangingPunct="1">
              <a:lnSpc>
                <a:spcPct val="90000"/>
              </a:lnSpc>
            </a:pPr>
            <a:r>
              <a:rPr lang="en-US" sz="1800" smtClean="0"/>
              <a:t>Maximum number of open files</a:t>
            </a:r>
          </a:p>
          <a:p>
            <a:pPr lvl="1" eaLnBrk="1" hangingPunct="1">
              <a:lnSpc>
                <a:spcPct val="90000"/>
              </a:lnSpc>
            </a:pPr>
            <a:r>
              <a:rPr lang="en-US" sz="1800" smtClean="0"/>
              <a:t>Maximum request size</a:t>
            </a:r>
          </a:p>
          <a:p>
            <a:pPr lvl="1" eaLnBrk="1" hangingPunct="1">
              <a:lnSpc>
                <a:spcPct val="90000"/>
              </a:lnSpc>
            </a:pPr>
            <a:r>
              <a:rPr lang="en-US" sz="1800" smtClean="0"/>
              <a:t>Maximum file size</a:t>
            </a:r>
          </a:p>
          <a:p>
            <a:pPr lvl="1" eaLnBrk="1" hangingPunct="1">
              <a:lnSpc>
                <a:spcPct val="90000"/>
              </a:lnSpc>
            </a:pPr>
            <a:r>
              <a:rPr lang="en-US" sz="1800" smtClean="0"/>
              <a:t>Etc.</a:t>
            </a:r>
          </a:p>
          <a:p>
            <a:pPr lvl="1" eaLnBrk="1" hangingPunct="1">
              <a:lnSpc>
                <a:spcPct val="90000"/>
              </a:lnSpc>
            </a:pPr>
            <a:endParaRPr lang="en-US" sz="1800" smtClean="0"/>
          </a:p>
          <a:p>
            <a:pPr eaLnBrk="1" hangingPunct="1">
              <a:lnSpc>
                <a:spcPct val="90000"/>
              </a:lnSpc>
            </a:pPr>
            <a:r>
              <a:rPr lang="en-US" sz="1800" smtClean="0"/>
              <a:t>What happens when you go slightly beyond the specified limits?</a:t>
            </a:r>
          </a:p>
          <a:p>
            <a:pPr lvl="1" eaLnBrk="1" hangingPunct="1">
              <a:lnSpc>
                <a:spcPct val="90000"/>
              </a:lnSpc>
            </a:pPr>
            <a:r>
              <a:rPr lang="en-US" sz="1800" smtClean="0"/>
              <a:t>Does the system's performance degrade dramatically, or gracefully?</a:t>
            </a:r>
          </a:p>
          <a:p>
            <a:pPr lvl="1" eaLnBrk="1" hangingPunct="1">
              <a:lnSpc>
                <a:spcPct val="90000"/>
              </a:lnSpc>
            </a:pPr>
            <a:endParaRPr lang="en-US" sz="1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Stress Testing</a:t>
            </a:r>
          </a:p>
        </p:txBody>
      </p:sp>
      <p:sp>
        <p:nvSpPr>
          <p:cNvPr id="38915" name="Rectangle 3"/>
          <p:cNvSpPr>
            <a:spLocks noGrp="1" noChangeArrowheads="1"/>
          </p:cNvSpPr>
          <p:nvPr>
            <p:ph type="body" idx="1"/>
          </p:nvPr>
        </p:nvSpPr>
        <p:spPr>
          <a:xfrm>
            <a:off x="685800" y="1828800"/>
            <a:ext cx="8001000" cy="4114800"/>
          </a:xfrm>
        </p:spPr>
        <p:txBody>
          <a:bodyPr/>
          <a:lstStyle/>
          <a:p>
            <a:pPr eaLnBrk="1" hangingPunct="1">
              <a:lnSpc>
                <a:spcPct val="80000"/>
              </a:lnSpc>
            </a:pPr>
            <a:r>
              <a:rPr lang="en-US" sz="1800" dirty="0" smtClean="0"/>
              <a:t>Test the system under extreme conditions (i.e., </a:t>
            </a:r>
            <a:r>
              <a:rPr lang="en-US" sz="1800" u="sng" dirty="0" smtClean="0"/>
              <a:t>beyond the limits of normal use</a:t>
            </a:r>
            <a:r>
              <a:rPr lang="en-US" sz="1800" dirty="0" smtClean="0"/>
              <a:t>)</a:t>
            </a:r>
          </a:p>
          <a:p>
            <a:pPr eaLnBrk="1" hangingPunct="1">
              <a:lnSpc>
                <a:spcPct val="80000"/>
              </a:lnSpc>
            </a:pPr>
            <a:endParaRPr lang="en-US" sz="1800" dirty="0" smtClean="0"/>
          </a:p>
          <a:p>
            <a:pPr eaLnBrk="1" hangingPunct="1">
              <a:lnSpc>
                <a:spcPct val="80000"/>
              </a:lnSpc>
            </a:pPr>
            <a:r>
              <a:rPr lang="en-US" sz="1800" dirty="0" smtClean="0"/>
              <a:t>Create test cases that demand resources in abnormal quantity, frequency, or volume</a:t>
            </a:r>
          </a:p>
          <a:p>
            <a:pPr lvl="1" eaLnBrk="1" hangingPunct="1">
              <a:lnSpc>
                <a:spcPct val="80000"/>
              </a:lnSpc>
            </a:pPr>
            <a:r>
              <a:rPr lang="en-US" sz="1800" dirty="0" smtClean="0"/>
              <a:t>Low memory conditions</a:t>
            </a:r>
          </a:p>
          <a:p>
            <a:pPr lvl="1" eaLnBrk="1" hangingPunct="1">
              <a:lnSpc>
                <a:spcPct val="80000"/>
              </a:lnSpc>
            </a:pPr>
            <a:r>
              <a:rPr lang="en-US" sz="1800" dirty="0" smtClean="0"/>
              <a:t>Disk faults (read/write failures, full disk, file corruption, etc.)</a:t>
            </a:r>
          </a:p>
          <a:p>
            <a:pPr lvl="1" eaLnBrk="1" hangingPunct="1">
              <a:lnSpc>
                <a:spcPct val="80000"/>
              </a:lnSpc>
            </a:pPr>
            <a:r>
              <a:rPr lang="en-US" sz="1800" dirty="0" smtClean="0"/>
              <a:t>Network faults</a:t>
            </a:r>
          </a:p>
          <a:p>
            <a:pPr lvl="1" eaLnBrk="1" hangingPunct="1">
              <a:lnSpc>
                <a:spcPct val="80000"/>
              </a:lnSpc>
            </a:pPr>
            <a:r>
              <a:rPr lang="en-US" sz="1800" dirty="0" smtClean="0"/>
              <a:t>Unusually high number of requests</a:t>
            </a:r>
          </a:p>
          <a:p>
            <a:pPr lvl="1" eaLnBrk="1" hangingPunct="1">
              <a:lnSpc>
                <a:spcPct val="80000"/>
              </a:lnSpc>
            </a:pPr>
            <a:r>
              <a:rPr lang="en-US" sz="1800" dirty="0" smtClean="0"/>
              <a:t>Unusually large requests or files</a:t>
            </a:r>
          </a:p>
          <a:p>
            <a:pPr lvl="1" eaLnBrk="1" hangingPunct="1">
              <a:lnSpc>
                <a:spcPct val="80000"/>
              </a:lnSpc>
            </a:pPr>
            <a:r>
              <a:rPr lang="en-US" sz="1800" dirty="0" smtClean="0"/>
              <a:t>Unusually high data rates (what happens if the network suddenly becomes ten times faster?)</a:t>
            </a:r>
          </a:p>
          <a:p>
            <a:pPr lvl="1" eaLnBrk="1" hangingPunct="1">
              <a:lnSpc>
                <a:spcPct val="80000"/>
              </a:lnSpc>
            </a:pPr>
            <a:endParaRPr lang="en-US" sz="1800" dirty="0" smtClean="0"/>
          </a:p>
          <a:p>
            <a:pPr eaLnBrk="1" hangingPunct="1">
              <a:lnSpc>
                <a:spcPct val="80000"/>
              </a:lnSpc>
            </a:pPr>
            <a:r>
              <a:rPr lang="en-US" sz="1800" dirty="0" smtClean="0"/>
              <a:t>Even if the system doesn't need to work in such extreme conditions, stress testing is an excellent way to find bugs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457200"/>
            <a:ext cx="7772400" cy="1143000"/>
          </a:xfrm>
        </p:spPr>
        <p:txBody>
          <a:bodyPr/>
          <a:lstStyle/>
          <a:p>
            <a:pPr eaLnBrk="1" hangingPunct="1"/>
            <a:r>
              <a:rPr lang="en-US" smtClean="0"/>
              <a:t>Random Testing</a:t>
            </a:r>
          </a:p>
        </p:txBody>
      </p:sp>
      <p:sp>
        <p:nvSpPr>
          <p:cNvPr id="34819" name="Rectangle 3"/>
          <p:cNvSpPr>
            <a:spLocks noGrp="1" noChangeArrowheads="1"/>
          </p:cNvSpPr>
          <p:nvPr>
            <p:ph type="body" idx="1"/>
          </p:nvPr>
        </p:nvSpPr>
        <p:spPr>
          <a:xfrm>
            <a:off x="685800" y="1676400"/>
            <a:ext cx="8001000" cy="4343400"/>
          </a:xfrm>
        </p:spPr>
        <p:txBody>
          <a:bodyPr/>
          <a:lstStyle/>
          <a:p>
            <a:pPr eaLnBrk="1" hangingPunct="1">
              <a:lnSpc>
                <a:spcPct val="80000"/>
              </a:lnSpc>
            </a:pPr>
            <a:r>
              <a:rPr lang="en-US" sz="1600" dirty="0" smtClean="0"/>
              <a:t>Randomly generate test inputs</a:t>
            </a:r>
          </a:p>
          <a:p>
            <a:pPr lvl="1" eaLnBrk="1" hangingPunct="1">
              <a:lnSpc>
                <a:spcPct val="80000"/>
              </a:lnSpc>
            </a:pPr>
            <a:r>
              <a:rPr lang="en-US" sz="1600" dirty="0" smtClean="0"/>
              <a:t>Could be based on some statistical model</a:t>
            </a:r>
          </a:p>
          <a:p>
            <a:pPr eaLnBrk="1" hangingPunct="1">
              <a:lnSpc>
                <a:spcPct val="80000"/>
              </a:lnSpc>
            </a:pPr>
            <a:endParaRPr lang="en-US" sz="1600" dirty="0" smtClean="0"/>
          </a:p>
          <a:p>
            <a:pPr eaLnBrk="1" hangingPunct="1">
              <a:lnSpc>
                <a:spcPct val="80000"/>
              </a:lnSpc>
            </a:pPr>
            <a:r>
              <a:rPr lang="en-US" sz="1600" dirty="0" smtClean="0"/>
              <a:t>How do you tell if the test case succeeded?</a:t>
            </a:r>
          </a:p>
          <a:p>
            <a:pPr lvl="1" eaLnBrk="1" hangingPunct="1">
              <a:lnSpc>
                <a:spcPct val="80000"/>
              </a:lnSpc>
            </a:pPr>
            <a:r>
              <a:rPr lang="en-US" sz="1600" dirty="0" smtClean="0"/>
              <a:t>Where do the expected results come from?</a:t>
            </a:r>
          </a:p>
          <a:p>
            <a:pPr lvl="1" eaLnBrk="1" hangingPunct="1">
              <a:lnSpc>
                <a:spcPct val="80000"/>
              </a:lnSpc>
            </a:pPr>
            <a:r>
              <a:rPr lang="en-US" sz="1600" dirty="0" smtClean="0"/>
              <a:t>Some type of “oracle” is needed</a:t>
            </a:r>
          </a:p>
          <a:p>
            <a:pPr lvl="1" eaLnBrk="1" hangingPunct="1">
              <a:lnSpc>
                <a:spcPct val="80000"/>
              </a:lnSpc>
            </a:pPr>
            <a:endParaRPr lang="en-US" sz="1600" dirty="0" smtClean="0"/>
          </a:p>
          <a:p>
            <a:pPr eaLnBrk="1" hangingPunct="1">
              <a:lnSpc>
                <a:spcPct val="80000"/>
              </a:lnSpc>
            </a:pPr>
            <a:r>
              <a:rPr lang="en-US" sz="1600" dirty="0" smtClean="0"/>
              <a:t>Expected results could be calculated manually</a:t>
            </a:r>
          </a:p>
          <a:p>
            <a:pPr lvl="1" eaLnBrk="1" hangingPunct="1">
              <a:lnSpc>
                <a:spcPct val="80000"/>
              </a:lnSpc>
            </a:pPr>
            <a:r>
              <a:rPr lang="en-US" sz="1600" dirty="0" smtClean="0"/>
              <a:t>Possible, but lots of work</a:t>
            </a:r>
          </a:p>
          <a:p>
            <a:pPr eaLnBrk="1" hangingPunct="1">
              <a:lnSpc>
                <a:spcPct val="80000"/>
              </a:lnSpc>
            </a:pPr>
            <a:endParaRPr lang="en-US" sz="1600" dirty="0" smtClean="0"/>
          </a:p>
          <a:p>
            <a:pPr eaLnBrk="1" hangingPunct="1">
              <a:lnSpc>
                <a:spcPct val="80000"/>
              </a:lnSpc>
            </a:pPr>
            <a:r>
              <a:rPr lang="en-US" sz="1600" dirty="0" smtClean="0"/>
              <a:t>Automated oracles can often be created to measure characteristics of the system</a:t>
            </a:r>
          </a:p>
          <a:p>
            <a:pPr lvl="1" eaLnBrk="1" hangingPunct="1">
              <a:lnSpc>
                <a:spcPct val="80000"/>
              </a:lnSpc>
            </a:pPr>
            <a:r>
              <a:rPr lang="en-US" sz="1600" dirty="0" smtClean="0"/>
              <a:t>Performance (memory usage, bandwidth, running times, etc.)</a:t>
            </a:r>
          </a:p>
          <a:p>
            <a:pPr lvl="1" eaLnBrk="1" hangingPunct="1">
              <a:lnSpc>
                <a:spcPct val="80000"/>
              </a:lnSpc>
            </a:pPr>
            <a:r>
              <a:rPr lang="en-US" sz="1600" dirty="0" smtClean="0"/>
              <a:t>Did the system crash?</a:t>
            </a:r>
          </a:p>
          <a:p>
            <a:pPr lvl="1" eaLnBrk="1" hangingPunct="1">
              <a:lnSpc>
                <a:spcPct val="80000"/>
              </a:lnSpc>
            </a:pPr>
            <a:r>
              <a:rPr lang="en-US" sz="1600" dirty="0" smtClean="0"/>
              <a:t>Maximum and average user response time under simulated user load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Security Testing</a:t>
            </a:r>
          </a:p>
        </p:txBody>
      </p:sp>
      <p:sp>
        <p:nvSpPr>
          <p:cNvPr id="39939" name="Rectangle 3"/>
          <p:cNvSpPr>
            <a:spLocks noGrp="1" noChangeArrowheads="1"/>
          </p:cNvSpPr>
          <p:nvPr>
            <p:ph type="body" idx="1"/>
          </p:nvPr>
        </p:nvSpPr>
        <p:spPr/>
        <p:txBody>
          <a:bodyPr/>
          <a:lstStyle/>
          <a:p>
            <a:pPr eaLnBrk="1" hangingPunct="1"/>
            <a:r>
              <a:rPr lang="en-US" smtClean="0"/>
              <a:t>Any system that manages sensitive information or performs sensitive functions may become a target for intrusion (i.e., hackers)</a:t>
            </a:r>
          </a:p>
          <a:p>
            <a:pPr eaLnBrk="1" hangingPunct="1"/>
            <a:endParaRPr lang="en-US" smtClean="0"/>
          </a:p>
          <a:p>
            <a:pPr eaLnBrk="1" hangingPunct="1"/>
            <a:r>
              <a:rPr lang="en-US" smtClean="0"/>
              <a:t>How feasible is it to break into the system?</a:t>
            </a:r>
          </a:p>
          <a:p>
            <a:pPr eaLnBrk="1" hangingPunct="1"/>
            <a:r>
              <a:rPr lang="en-US" smtClean="0"/>
              <a:t>Learn the techniques used by hackers</a:t>
            </a:r>
          </a:p>
          <a:p>
            <a:pPr eaLnBrk="1" hangingPunct="1"/>
            <a:r>
              <a:rPr lang="en-US" smtClean="0"/>
              <a:t>Try whatever attacks you can think of</a:t>
            </a:r>
          </a:p>
          <a:p>
            <a:pPr eaLnBrk="1" hangingPunct="1"/>
            <a:r>
              <a:rPr lang="en-US" smtClean="0"/>
              <a:t>Hire a security expert to break into the system</a:t>
            </a:r>
          </a:p>
          <a:p>
            <a:pPr eaLnBrk="1" hangingPunct="1"/>
            <a:endParaRPr lang="en-US" smtClean="0"/>
          </a:p>
          <a:p>
            <a:pPr eaLnBrk="1" hangingPunct="1"/>
            <a:r>
              <a:rPr lang="en-US" smtClean="0"/>
              <a:t>If somebody broke in, what damage could they do?</a:t>
            </a:r>
          </a:p>
          <a:p>
            <a:pPr eaLnBrk="1" hangingPunct="1"/>
            <a:r>
              <a:rPr lang="en-US" smtClean="0"/>
              <a:t>If an authorized user became disgruntled, what damage could they do?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Usability Testing</a:t>
            </a:r>
          </a:p>
        </p:txBody>
      </p:sp>
      <p:sp>
        <p:nvSpPr>
          <p:cNvPr id="40963" name="Rectangle 3"/>
          <p:cNvSpPr>
            <a:spLocks noGrp="1" noChangeArrowheads="1"/>
          </p:cNvSpPr>
          <p:nvPr>
            <p:ph type="body" idx="1"/>
          </p:nvPr>
        </p:nvSpPr>
        <p:spPr/>
        <p:txBody>
          <a:bodyPr/>
          <a:lstStyle/>
          <a:p>
            <a:pPr eaLnBrk="1" hangingPunct="1">
              <a:lnSpc>
                <a:spcPct val="90000"/>
              </a:lnSpc>
            </a:pPr>
            <a:r>
              <a:rPr lang="en-US" dirty="0" smtClean="0"/>
              <a:t>Is the user interface intuitive, easy to use, organized, logical?</a:t>
            </a:r>
          </a:p>
          <a:p>
            <a:pPr eaLnBrk="1" hangingPunct="1">
              <a:lnSpc>
                <a:spcPct val="90000"/>
              </a:lnSpc>
            </a:pPr>
            <a:r>
              <a:rPr lang="en-US" dirty="0" smtClean="0"/>
              <a:t>Does it frustrate users?</a:t>
            </a:r>
          </a:p>
          <a:p>
            <a:pPr eaLnBrk="1" hangingPunct="1">
              <a:lnSpc>
                <a:spcPct val="90000"/>
              </a:lnSpc>
            </a:pPr>
            <a:r>
              <a:rPr lang="en-US" dirty="0" smtClean="0"/>
              <a:t>Are common tasks simple to do?</a:t>
            </a:r>
          </a:p>
          <a:p>
            <a:pPr eaLnBrk="1" hangingPunct="1">
              <a:lnSpc>
                <a:spcPct val="90000"/>
              </a:lnSpc>
            </a:pPr>
            <a:r>
              <a:rPr lang="en-US" dirty="0" smtClean="0"/>
              <a:t>Does it conform to platform-specific conventions?</a:t>
            </a:r>
          </a:p>
          <a:p>
            <a:pPr eaLnBrk="1" hangingPunct="1">
              <a:lnSpc>
                <a:spcPct val="90000"/>
              </a:lnSpc>
            </a:pPr>
            <a:endParaRPr lang="en-US" dirty="0" smtClean="0"/>
          </a:p>
          <a:p>
            <a:pPr eaLnBrk="1" hangingPunct="1">
              <a:lnSpc>
                <a:spcPct val="90000"/>
              </a:lnSpc>
            </a:pPr>
            <a:r>
              <a:rPr lang="en-US" dirty="0" smtClean="0"/>
              <a:t>Get real users to sit down and use the software to perform some tasks</a:t>
            </a:r>
          </a:p>
          <a:p>
            <a:pPr eaLnBrk="1" hangingPunct="1">
              <a:lnSpc>
                <a:spcPct val="90000"/>
              </a:lnSpc>
            </a:pPr>
            <a:r>
              <a:rPr lang="en-US" smtClean="0"/>
              <a:t>Watch them </a:t>
            </a:r>
            <a:r>
              <a:rPr lang="en-US" dirty="0" smtClean="0"/>
              <a:t>performing the tasks, noting things that seem to give them trouble</a:t>
            </a:r>
          </a:p>
          <a:p>
            <a:pPr eaLnBrk="1" hangingPunct="1">
              <a:lnSpc>
                <a:spcPct val="90000"/>
              </a:lnSpc>
            </a:pPr>
            <a:r>
              <a:rPr lang="en-US" dirty="0" smtClean="0"/>
              <a:t>Get their feedback on the user interface and any suggested improvements</a:t>
            </a:r>
          </a:p>
          <a:p>
            <a:pPr eaLnBrk="1" hangingPunct="1">
              <a:lnSpc>
                <a:spcPct val="90000"/>
              </a:lnSpc>
            </a:pPr>
            <a:endParaRPr lang="en-US" dirty="0" smtClean="0"/>
          </a:p>
          <a:p>
            <a:pPr eaLnBrk="1" hangingPunct="1">
              <a:lnSpc>
                <a:spcPct val="90000"/>
              </a:lnSpc>
            </a:pPr>
            <a:r>
              <a:rPr lang="en-US" dirty="0" smtClean="0"/>
              <a:t>Report bugs for any problems encountered</a:t>
            </a:r>
          </a:p>
          <a:p>
            <a:pPr eaLnBrk="1" hangingPunct="1">
              <a:lnSpc>
                <a:spcPct val="90000"/>
              </a:lnSpc>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Recovery Testing</a:t>
            </a:r>
          </a:p>
        </p:txBody>
      </p:sp>
      <p:sp>
        <p:nvSpPr>
          <p:cNvPr id="41987" name="Rectangle 3"/>
          <p:cNvSpPr>
            <a:spLocks noGrp="1" noChangeArrowheads="1"/>
          </p:cNvSpPr>
          <p:nvPr>
            <p:ph type="body" idx="1"/>
          </p:nvPr>
        </p:nvSpPr>
        <p:spPr>
          <a:xfrm>
            <a:off x="685800" y="1981200"/>
            <a:ext cx="7924800" cy="4114800"/>
          </a:xfrm>
        </p:spPr>
        <p:txBody>
          <a:bodyPr/>
          <a:lstStyle/>
          <a:p>
            <a:pPr eaLnBrk="1" hangingPunct="1"/>
            <a:r>
              <a:rPr lang="en-US" smtClean="0"/>
              <a:t>Try turning the power off or otherwise crashing the program at arbitrary points during its execution</a:t>
            </a:r>
          </a:p>
          <a:p>
            <a:pPr lvl="1" eaLnBrk="1" hangingPunct="1"/>
            <a:r>
              <a:rPr lang="en-US" smtClean="0"/>
              <a:t>Does the program come back up correctly when you restart it?</a:t>
            </a:r>
          </a:p>
          <a:p>
            <a:pPr lvl="1" eaLnBrk="1" hangingPunct="1"/>
            <a:r>
              <a:rPr lang="en-US" smtClean="0"/>
              <a:t>Was the program’s persistent data corrupted (files, databases, etc.)?</a:t>
            </a:r>
          </a:p>
          <a:p>
            <a:pPr lvl="1" eaLnBrk="1" hangingPunct="1"/>
            <a:r>
              <a:rPr lang="en-US" smtClean="0"/>
              <a:t>Was the extent of user data loss within acceptable limits?</a:t>
            </a:r>
          </a:p>
          <a:p>
            <a:pPr eaLnBrk="1" hangingPunct="1"/>
            <a:endParaRPr lang="en-US" smtClean="0"/>
          </a:p>
          <a:p>
            <a:pPr eaLnBrk="1" hangingPunct="1"/>
            <a:r>
              <a:rPr lang="en-US" smtClean="0"/>
              <a:t>Can the program recover if its configuration files have been corrupted or deleted?</a:t>
            </a:r>
          </a:p>
          <a:p>
            <a:pPr eaLnBrk="1" hangingPunct="1"/>
            <a:endParaRPr lang="en-US" smtClean="0"/>
          </a:p>
          <a:p>
            <a:pPr eaLnBrk="1" hangingPunct="1"/>
            <a:r>
              <a:rPr lang="en-US" smtClean="0"/>
              <a:t>What about hardware failures?  Does the system need to keep working when its hardware fails?  If so, verify that it does so.</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Configuration Testing</a:t>
            </a:r>
          </a:p>
        </p:txBody>
      </p:sp>
      <p:sp>
        <p:nvSpPr>
          <p:cNvPr id="44035" name="Rectangle 3"/>
          <p:cNvSpPr>
            <a:spLocks noGrp="1" noChangeArrowheads="1"/>
          </p:cNvSpPr>
          <p:nvPr>
            <p:ph type="body" idx="1"/>
          </p:nvPr>
        </p:nvSpPr>
        <p:spPr/>
        <p:txBody>
          <a:bodyPr/>
          <a:lstStyle/>
          <a:p>
            <a:pPr eaLnBrk="1" hangingPunct="1"/>
            <a:r>
              <a:rPr lang="en-US" smtClean="0"/>
              <a:t>Test on all required hardware configurations</a:t>
            </a:r>
          </a:p>
          <a:p>
            <a:pPr lvl="1" eaLnBrk="1" hangingPunct="1"/>
            <a:r>
              <a:rPr lang="en-US" smtClean="0"/>
              <a:t>CPU, memory, disk, graphics card, network card, etc.</a:t>
            </a:r>
          </a:p>
          <a:p>
            <a:pPr eaLnBrk="1" hangingPunct="1"/>
            <a:endParaRPr lang="en-US" smtClean="0"/>
          </a:p>
          <a:p>
            <a:pPr eaLnBrk="1" hangingPunct="1"/>
            <a:r>
              <a:rPr lang="en-US" smtClean="0"/>
              <a:t>Test on all required operating systems and versions thereof</a:t>
            </a:r>
          </a:p>
          <a:p>
            <a:pPr lvl="1" eaLnBrk="1" hangingPunct="1"/>
            <a:r>
              <a:rPr lang="en-US" smtClean="0"/>
              <a:t>Virtualization technologies such as VMWare and Virtual PC are very helpful for this</a:t>
            </a:r>
          </a:p>
          <a:p>
            <a:pPr eaLnBrk="1" hangingPunct="1"/>
            <a:endParaRPr lang="en-US" smtClean="0"/>
          </a:p>
          <a:p>
            <a:pPr eaLnBrk="1" hangingPunct="1"/>
            <a:r>
              <a:rPr lang="en-US" smtClean="0"/>
              <a:t>Test as many Hardware/OS combinations as you can</a:t>
            </a:r>
          </a:p>
          <a:p>
            <a:pPr eaLnBrk="1" hangingPunct="1"/>
            <a:endParaRPr lang="en-US" smtClean="0"/>
          </a:p>
          <a:p>
            <a:pPr eaLnBrk="1" hangingPunct="1"/>
            <a:r>
              <a:rPr lang="en-US" smtClean="0"/>
              <a:t>Test installation programs and procedures on all relevant configurations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Compatibility Testing</a:t>
            </a:r>
          </a:p>
        </p:txBody>
      </p:sp>
      <p:sp>
        <p:nvSpPr>
          <p:cNvPr id="45059" name="Rectangle 3"/>
          <p:cNvSpPr>
            <a:spLocks noGrp="1" noChangeArrowheads="1"/>
          </p:cNvSpPr>
          <p:nvPr>
            <p:ph type="body" idx="1"/>
          </p:nvPr>
        </p:nvSpPr>
        <p:spPr/>
        <p:txBody>
          <a:bodyPr/>
          <a:lstStyle/>
          <a:p>
            <a:pPr eaLnBrk="1" hangingPunct="1"/>
            <a:r>
              <a:rPr lang="en-US" smtClean="0"/>
              <a:t>Test to make sure the program is compatible with other programs it is supposed to work with</a:t>
            </a:r>
          </a:p>
          <a:p>
            <a:pPr eaLnBrk="1" hangingPunct="1"/>
            <a:endParaRPr lang="en-US" smtClean="0"/>
          </a:p>
          <a:p>
            <a:pPr eaLnBrk="1" hangingPunct="1"/>
            <a:r>
              <a:rPr lang="en-US" smtClean="0"/>
              <a:t>Ex: Can Word 12.0 load files created with Word 11.0?</a:t>
            </a:r>
          </a:p>
          <a:p>
            <a:pPr eaLnBrk="1" hangingPunct="1"/>
            <a:r>
              <a:rPr lang="en-US" smtClean="0"/>
              <a:t>Ex: "Save As… Word, Word Perfect, PDF, HTML, Plain Text"</a:t>
            </a:r>
          </a:p>
          <a:p>
            <a:pPr eaLnBrk="1" hangingPunct="1"/>
            <a:r>
              <a:rPr lang="en-US" smtClean="0"/>
              <a:t>Ex: "This program is compatible with Internet Explorer and Firefox"</a:t>
            </a:r>
          </a:p>
          <a:p>
            <a:pPr eaLnBrk="1" hangingPunct="1"/>
            <a:endParaRPr lang="en-US" smtClean="0"/>
          </a:p>
          <a:p>
            <a:pPr eaLnBrk="1" hangingPunct="1"/>
            <a:r>
              <a:rPr lang="en-US" smtClean="0"/>
              <a:t>Test all compatibility requirements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Documentation Testing</a:t>
            </a:r>
          </a:p>
        </p:txBody>
      </p:sp>
      <p:sp>
        <p:nvSpPr>
          <p:cNvPr id="43011" name="Rectangle 3"/>
          <p:cNvSpPr>
            <a:spLocks noGrp="1" noChangeArrowheads="1"/>
          </p:cNvSpPr>
          <p:nvPr>
            <p:ph type="body" idx="1"/>
          </p:nvPr>
        </p:nvSpPr>
        <p:spPr/>
        <p:txBody>
          <a:bodyPr/>
          <a:lstStyle/>
          <a:p>
            <a:pPr eaLnBrk="1" hangingPunct="1"/>
            <a:r>
              <a:rPr lang="en-US" smtClean="0"/>
              <a:t>Test all instructions given in the documentation to ensure their completeness and accuracy</a:t>
            </a:r>
          </a:p>
          <a:p>
            <a:pPr eaLnBrk="1" hangingPunct="1"/>
            <a:endParaRPr lang="en-US" smtClean="0"/>
          </a:p>
          <a:p>
            <a:pPr eaLnBrk="1" hangingPunct="1"/>
            <a:r>
              <a:rPr lang="en-US" smtClean="0"/>
              <a:t>For example, “How To ...” instructions are sometimes not updated to reflect changes in the user interface</a:t>
            </a:r>
          </a:p>
          <a:p>
            <a:pPr eaLnBrk="1" hangingPunct="1"/>
            <a:endParaRPr lang="en-US" smtClean="0"/>
          </a:p>
          <a:p>
            <a:pPr eaLnBrk="1" hangingPunct="1"/>
            <a:r>
              <a:rPr lang="en-US" smtClean="0"/>
              <a:t>Test user documentation on real users to ensure it is clear and complete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86125" y="152400"/>
            <a:ext cx="16011525" cy="1143000"/>
          </a:xfrm>
        </p:spPr>
        <p:txBody>
          <a:bodyPr/>
          <a:lstStyle/>
          <a:p>
            <a:pPr eaLnBrk="1" hangingPunct="1"/>
            <a:r>
              <a:rPr lang="en-US" sz="3600" dirty="0" smtClean="0"/>
              <a:t>The Information Domain: </a:t>
            </a:r>
            <a:br>
              <a:rPr lang="en-US" sz="3600" dirty="0" smtClean="0"/>
            </a:br>
            <a:r>
              <a:rPr lang="en-US" sz="3600" dirty="0" smtClean="0"/>
              <a:t>inputs and outputs</a:t>
            </a:r>
          </a:p>
        </p:txBody>
      </p:sp>
      <p:sp>
        <p:nvSpPr>
          <p:cNvPr id="5123" name="Rectangle 3"/>
          <p:cNvSpPr>
            <a:spLocks noGrp="1" noChangeArrowheads="1"/>
          </p:cNvSpPr>
          <p:nvPr>
            <p:ph type="body" sz="half" idx="1"/>
          </p:nvPr>
        </p:nvSpPr>
        <p:spPr>
          <a:xfrm>
            <a:off x="457200" y="1524000"/>
            <a:ext cx="7848600" cy="4648200"/>
          </a:xfrm>
        </p:spPr>
        <p:txBody>
          <a:bodyPr>
            <a:normAutofit lnSpcReduction="10000"/>
          </a:bodyPr>
          <a:lstStyle/>
          <a:p>
            <a:pPr eaLnBrk="1" hangingPunct="1"/>
            <a:r>
              <a:rPr lang="en-US" dirty="0" smtClean="0"/>
              <a:t>Inputs</a:t>
            </a:r>
          </a:p>
          <a:p>
            <a:pPr lvl="1" eaLnBrk="1" hangingPunct="1"/>
            <a:r>
              <a:rPr lang="en-US" dirty="0" smtClean="0"/>
              <a:t>Individual input values</a:t>
            </a:r>
          </a:p>
          <a:p>
            <a:pPr lvl="2" eaLnBrk="1" hangingPunct="1"/>
            <a:r>
              <a:rPr lang="en-US" dirty="0" smtClean="0"/>
              <a:t>Try many different values for each individual input</a:t>
            </a:r>
          </a:p>
          <a:p>
            <a:pPr lvl="2" eaLnBrk="1" hangingPunct="1"/>
            <a:endParaRPr lang="en-US" dirty="0" smtClean="0"/>
          </a:p>
          <a:p>
            <a:pPr lvl="1" eaLnBrk="1" hangingPunct="1"/>
            <a:r>
              <a:rPr lang="en-US" dirty="0" smtClean="0"/>
              <a:t>Combinations of inputs</a:t>
            </a:r>
          </a:p>
          <a:p>
            <a:pPr lvl="2" eaLnBrk="1" hangingPunct="1"/>
            <a:r>
              <a:rPr lang="en-US" dirty="0" smtClean="0"/>
              <a:t>Individual inputs are not independent from each other</a:t>
            </a:r>
          </a:p>
          <a:p>
            <a:pPr lvl="2" eaLnBrk="1" hangingPunct="1"/>
            <a:r>
              <a:rPr lang="en-US" dirty="0" smtClean="0"/>
              <a:t>Programs process multiple input values together, not just one at a time</a:t>
            </a:r>
          </a:p>
          <a:p>
            <a:pPr lvl="2" eaLnBrk="1" hangingPunct="1"/>
            <a:r>
              <a:rPr lang="en-US" dirty="0" smtClean="0"/>
              <a:t>Try many different combinations of inputs in order to achieve good coverage of the input domain</a:t>
            </a:r>
          </a:p>
          <a:p>
            <a:pPr lvl="1" eaLnBrk="1" hangingPunct="1"/>
            <a:endParaRPr lang="en-US" dirty="0" smtClean="0"/>
          </a:p>
          <a:p>
            <a:pPr lvl="1" eaLnBrk="1" hangingPunct="1"/>
            <a:r>
              <a:rPr lang="en-US" dirty="0" smtClean="0"/>
              <a:t>Ordering </a:t>
            </a:r>
            <a:r>
              <a:rPr lang="en-US" dirty="0"/>
              <a:t>and Timing of inputs</a:t>
            </a:r>
          </a:p>
          <a:p>
            <a:pPr lvl="2" eaLnBrk="1" hangingPunct="1"/>
            <a:r>
              <a:rPr lang="en-US" dirty="0"/>
              <a:t>In addition to the particular combination of input values chosen, the ordering and timing of the inputs can also make a difference</a:t>
            </a:r>
          </a:p>
          <a:p>
            <a:pPr lvl="2" eaLnBrk="1" hangingPunct="1"/>
            <a:endParaRPr lang="en-US" dirty="0"/>
          </a:p>
          <a:p>
            <a:pPr lvl="1" eaLnBrk="1" hangingPunct="1"/>
            <a:endParaRPr 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smtClean="0"/>
              <a:t>The Information Domain: </a:t>
            </a:r>
            <a:br>
              <a:rPr lang="en-US" sz="3600" dirty="0" smtClean="0"/>
            </a:br>
            <a:r>
              <a:rPr lang="en-US" sz="3600" dirty="0" smtClean="0"/>
              <a:t>inputs and outputs</a:t>
            </a:r>
          </a:p>
        </p:txBody>
      </p:sp>
      <p:sp>
        <p:nvSpPr>
          <p:cNvPr id="7171" name="Rectangle 3"/>
          <p:cNvSpPr>
            <a:spLocks noGrp="1" noChangeArrowheads="1"/>
          </p:cNvSpPr>
          <p:nvPr>
            <p:ph type="body" idx="1"/>
          </p:nvPr>
        </p:nvSpPr>
        <p:spPr/>
        <p:txBody>
          <a:bodyPr/>
          <a:lstStyle/>
          <a:p>
            <a:pPr eaLnBrk="1" hangingPunct="1">
              <a:lnSpc>
                <a:spcPct val="90000"/>
              </a:lnSpc>
            </a:pPr>
            <a:r>
              <a:rPr lang="en-US" sz="1600" smtClean="0"/>
              <a:t>Defining the input domain</a:t>
            </a:r>
          </a:p>
          <a:p>
            <a:pPr lvl="1" eaLnBrk="1" hangingPunct="1">
              <a:lnSpc>
                <a:spcPct val="90000"/>
              </a:lnSpc>
            </a:pPr>
            <a:r>
              <a:rPr lang="en-US" sz="1600" smtClean="0"/>
              <a:t>Boolean value</a:t>
            </a:r>
          </a:p>
          <a:p>
            <a:pPr lvl="2" eaLnBrk="1" hangingPunct="1">
              <a:lnSpc>
                <a:spcPct val="90000"/>
              </a:lnSpc>
            </a:pPr>
            <a:r>
              <a:rPr lang="en-US" sz="1600" smtClean="0"/>
              <a:t>T or F</a:t>
            </a:r>
          </a:p>
          <a:p>
            <a:pPr lvl="1" eaLnBrk="1" hangingPunct="1">
              <a:lnSpc>
                <a:spcPct val="90000"/>
              </a:lnSpc>
            </a:pPr>
            <a:r>
              <a:rPr lang="en-US" sz="1600" smtClean="0"/>
              <a:t>Numeric value in a particular range</a:t>
            </a:r>
          </a:p>
          <a:p>
            <a:pPr lvl="2" eaLnBrk="1" hangingPunct="1">
              <a:lnSpc>
                <a:spcPct val="90000"/>
              </a:lnSpc>
            </a:pPr>
            <a:r>
              <a:rPr lang="en-US" sz="1600" smtClean="0"/>
              <a:t>99 &lt;= N &lt;= 99</a:t>
            </a:r>
          </a:p>
          <a:p>
            <a:pPr lvl="2" eaLnBrk="1" hangingPunct="1">
              <a:lnSpc>
                <a:spcPct val="90000"/>
              </a:lnSpc>
            </a:pPr>
            <a:r>
              <a:rPr lang="en-US" sz="1600" smtClean="0"/>
              <a:t>Integer, Floating point</a:t>
            </a:r>
          </a:p>
          <a:p>
            <a:pPr lvl="1" eaLnBrk="1" hangingPunct="1">
              <a:lnSpc>
                <a:spcPct val="90000"/>
              </a:lnSpc>
            </a:pPr>
            <a:r>
              <a:rPr lang="en-US" sz="1600" smtClean="0"/>
              <a:t>One of a fixed set of enumerated values</a:t>
            </a:r>
          </a:p>
          <a:p>
            <a:pPr lvl="2" eaLnBrk="1" hangingPunct="1">
              <a:lnSpc>
                <a:spcPct val="90000"/>
              </a:lnSpc>
            </a:pPr>
            <a:r>
              <a:rPr lang="en-US" sz="1600" smtClean="0"/>
              <a:t>{Jan, Feb, Mar, …}</a:t>
            </a:r>
          </a:p>
          <a:p>
            <a:pPr lvl="2" eaLnBrk="1" hangingPunct="1">
              <a:lnSpc>
                <a:spcPct val="90000"/>
              </a:lnSpc>
            </a:pPr>
            <a:r>
              <a:rPr lang="en-US" sz="1600" smtClean="0"/>
              <a:t>{Visa, MasterCard, Discover, …}</a:t>
            </a:r>
          </a:p>
          <a:p>
            <a:pPr lvl="1" eaLnBrk="1" hangingPunct="1">
              <a:lnSpc>
                <a:spcPct val="90000"/>
              </a:lnSpc>
            </a:pPr>
            <a:r>
              <a:rPr lang="en-US" sz="1600" smtClean="0"/>
              <a:t>Formatted strings</a:t>
            </a:r>
          </a:p>
          <a:p>
            <a:pPr lvl="2" eaLnBrk="1" hangingPunct="1">
              <a:lnSpc>
                <a:spcPct val="90000"/>
              </a:lnSpc>
            </a:pPr>
            <a:r>
              <a:rPr lang="en-US" sz="1600" smtClean="0"/>
              <a:t>Phone numbers</a:t>
            </a:r>
          </a:p>
          <a:p>
            <a:pPr lvl="2" eaLnBrk="1" hangingPunct="1">
              <a:lnSpc>
                <a:spcPct val="90000"/>
              </a:lnSpc>
            </a:pPr>
            <a:r>
              <a:rPr lang="en-US" sz="1600" smtClean="0"/>
              <a:t>File names</a:t>
            </a:r>
          </a:p>
          <a:p>
            <a:pPr lvl="2" eaLnBrk="1" hangingPunct="1">
              <a:lnSpc>
                <a:spcPct val="90000"/>
              </a:lnSpc>
            </a:pPr>
            <a:r>
              <a:rPr lang="en-US" sz="1600" smtClean="0"/>
              <a:t>URLs</a:t>
            </a:r>
          </a:p>
          <a:p>
            <a:pPr lvl="2" eaLnBrk="1" hangingPunct="1">
              <a:lnSpc>
                <a:spcPct val="90000"/>
              </a:lnSpc>
            </a:pPr>
            <a:r>
              <a:rPr lang="en-US" sz="1600" smtClean="0"/>
              <a:t>Credit card numbers</a:t>
            </a:r>
          </a:p>
          <a:p>
            <a:pPr lvl="2" eaLnBrk="1" hangingPunct="1">
              <a:lnSpc>
                <a:spcPct val="90000"/>
              </a:lnSpc>
            </a:pPr>
            <a:r>
              <a:rPr lang="en-US" sz="1600" smtClean="0"/>
              <a:t>Regular expressions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Equivalence Partitioning</a:t>
            </a:r>
          </a:p>
        </p:txBody>
      </p:sp>
      <p:sp>
        <p:nvSpPr>
          <p:cNvPr id="8195" name="Rectangle 3"/>
          <p:cNvSpPr>
            <a:spLocks noGrp="1" noChangeArrowheads="1"/>
          </p:cNvSpPr>
          <p:nvPr>
            <p:ph type="body" idx="1"/>
          </p:nvPr>
        </p:nvSpPr>
        <p:spPr/>
        <p:txBody>
          <a:bodyPr/>
          <a:lstStyle/>
          <a:p>
            <a:pPr eaLnBrk="1" hangingPunct="1"/>
            <a:r>
              <a:rPr lang="en-US" dirty="0" smtClean="0"/>
              <a:t>Typically the universe of all possible test cases is so large that you cannot try them all</a:t>
            </a:r>
          </a:p>
          <a:p>
            <a:pPr eaLnBrk="1" hangingPunct="1"/>
            <a:endParaRPr lang="en-US" dirty="0" smtClean="0"/>
          </a:p>
          <a:p>
            <a:pPr eaLnBrk="1" hangingPunct="1"/>
            <a:r>
              <a:rPr lang="en-US" dirty="0" smtClean="0"/>
              <a:t>You have to select a relatively small number of test cases to actually run</a:t>
            </a:r>
          </a:p>
          <a:p>
            <a:pPr eaLnBrk="1" hangingPunct="1"/>
            <a:endParaRPr lang="en-US" dirty="0" smtClean="0"/>
          </a:p>
          <a:p>
            <a:pPr eaLnBrk="1" hangingPunct="1"/>
            <a:r>
              <a:rPr lang="en-US" dirty="0" smtClean="0"/>
              <a:t>Which test cases should you choose?</a:t>
            </a:r>
          </a:p>
          <a:p>
            <a:pPr eaLnBrk="1" hangingPunct="1"/>
            <a:endParaRPr lang="en-US" dirty="0" smtClean="0"/>
          </a:p>
          <a:p>
            <a:pPr eaLnBrk="1" hangingPunct="1"/>
            <a:r>
              <a:rPr lang="en-US" dirty="0" smtClean="0"/>
              <a:t>Equivalence partitioning helps answer this question</a:t>
            </a:r>
          </a:p>
          <a:p>
            <a:pPr eaLnBrk="1" hangingPunct="1"/>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Equivalence Partitioning</a:t>
            </a:r>
          </a:p>
        </p:txBody>
      </p:sp>
      <p:sp>
        <p:nvSpPr>
          <p:cNvPr id="9219" name="Rectangle 3"/>
          <p:cNvSpPr>
            <a:spLocks noGrp="1" noChangeArrowheads="1"/>
          </p:cNvSpPr>
          <p:nvPr>
            <p:ph type="body" idx="1"/>
          </p:nvPr>
        </p:nvSpPr>
        <p:spPr/>
        <p:txBody>
          <a:bodyPr/>
          <a:lstStyle/>
          <a:p>
            <a:pPr eaLnBrk="1" hangingPunct="1"/>
            <a:r>
              <a:rPr lang="en-US" dirty="0" smtClean="0"/>
              <a:t>Partition the test cases into "equivalence classes"</a:t>
            </a:r>
          </a:p>
          <a:p>
            <a:pPr eaLnBrk="1" hangingPunct="1"/>
            <a:endParaRPr lang="en-US" dirty="0" smtClean="0"/>
          </a:p>
          <a:p>
            <a:pPr eaLnBrk="1" hangingPunct="1"/>
            <a:r>
              <a:rPr lang="en-US" dirty="0" smtClean="0"/>
              <a:t>Each equivalence class contains a set of "equivalent" test cases</a:t>
            </a:r>
          </a:p>
          <a:p>
            <a:pPr eaLnBrk="1" hangingPunct="1"/>
            <a:endParaRPr lang="en-US" dirty="0" smtClean="0"/>
          </a:p>
          <a:p>
            <a:pPr eaLnBrk="1" hangingPunct="1"/>
            <a:r>
              <a:rPr lang="en-US" dirty="0" smtClean="0"/>
              <a:t>Two test cases are considered to be equivalent if we expect the program to process them both in the same way (i.e., follow the same path through the code)</a:t>
            </a:r>
          </a:p>
          <a:p>
            <a:pPr eaLnBrk="1" hangingPunct="1"/>
            <a:endParaRPr lang="en-US" dirty="0" smtClean="0"/>
          </a:p>
          <a:p>
            <a:pPr eaLnBrk="1" hangingPunct="1"/>
            <a:r>
              <a:rPr lang="en-US" dirty="0" smtClean="0"/>
              <a:t>If you expect the program to process two test cases in the same way, only test one of them, thus reducing the number of test cases you have to run</a:t>
            </a:r>
          </a:p>
          <a:p>
            <a:pPr eaLnBrk="1" hangingPunct="1"/>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8"/>
          <p:cNvSpPr>
            <a:spLocks noGrp="1" noChangeArrowheads="1"/>
          </p:cNvSpPr>
          <p:nvPr>
            <p:ph type="title"/>
          </p:nvPr>
        </p:nvSpPr>
        <p:spPr/>
        <p:txBody>
          <a:bodyPr/>
          <a:lstStyle/>
          <a:p>
            <a:pPr eaLnBrk="1" hangingPunct="1"/>
            <a:r>
              <a:rPr lang="en-US" smtClean="0"/>
              <a:t>Equivalence Partitioning</a:t>
            </a:r>
          </a:p>
        </p:txBody>
      </p:sp>
      <p:sp>
        <p:nvSpPr>
          <p:cNvPr id="10247" name="Rectangle 9"/>
          <p:cNvSpPr>
            <a:spLocks noGrp="1" noChangeArrowheads="1"/>
          </p:cNvSpPr>
          <p:nvPr>
            <p:ph type="body" idx="1"/>
          </p:nvPr>
        </p:nvSpPr>
        <p:spPr>
          <a:xfrm>
            <a:off x="685800" y="1981200"/>
            <a:ext cx="7772400" cy="838200"/>
          </a:xfrm>
        </p:spPr>
        <p:txBody>
          <a:bodyPr/>
          <a:lstStyle/>
          <a:p>
            <a:pPr eaLnBrk="1" hangingPunct="1"/>
            <a:r>
              <a:rPr lang="en-US" dirty="0" smtClean="0"/>
              <a:t>First-level partitioning: Valid vs. Invalid test cases</a:t>
            </a:r>
          </a:p>
          <a:p>
            <a:pPr eaLnBrk="1" hangingPunct="1"/>
            <a:endParaRPr lang="en-US" dirty="0" smtClean="0"/>
          </a:p>
        </p:txBody>
      </p:sp>
      <p:sp>
        <p:nvSpPr>
          <p:cNvPr id="10" name="Text Box 4"/>
          <p:cNvSpPr txBox="1">
            <a:spLocks noChangeArrowheads="1"/>
          </p:cNvSpPr>
          <p:nvPr/>
        </p:nvSpPr>
        <p:spPr bwMode="auto">
          <a:xfrm>
            <a:off x="3200400" y="3810000"/>
            <a:ext cx="860425" cy="457200"/>
          </a:xfrm>
          <a:prstGeom prst="rect">
            <a:avLst/>
          </a:prstGeom>
          <a:noFill/>
          <a:ln w="9525">
            <a:noFill/>
            <a:miter lim="800000"/>
            <a:headEnd/>
            <a:tailEnd/>
          </a:ln>
        </p:spPr>
        <p:txBody>
          <a:bodyPr wrap="none">
            <a:spAutoFit/>
          </a:bodyPr>
          <a:lstStyle/>
          <a:p>
            <a:r>
              <a:rPr lang="en-US" dirty="0">
                <a:solidFill>
                  <a:schemeClr val="accent6"/>
                </a:solidFill>
              </a:rPr>
              <a:t>Valid</a:t>
            </a:r>
          </a:p>
        </p:txBody>
      </p:sp>
      <p:sp>
        <p:nvSpPr>
          <p:cNvPr id="11" name="Text Box 5"/>
          <p:cNvSpPr txBox="1">
            <a:spLocks noChangeArrowheads="1"/>
          </p:cNvSpPr>
          <p:nvPr/>
        </p:nvSpPr>
        <p:spPr bwMode="auto">
          <a:xfrm>
            <a:off x="4495800" y="3813295"/>
            <a:ext cx="1046163" cy="457200"/>
          </a:xfrm>
          <a:prstGeom prst="rect">
            <a:avLst/>
          </a:prstGeom>
          <a:noFill/>
          <a:ln w="9525">
            <a:noFill/>
            <a:miter lim="800000"/>
            <a:headEnd/>
            <a:tailEnd/>
          </a:ln>
        </p:spPr>
        <p:txBody>
          <a:bodyPr wrap="none">
            <a:spAutoFit/>
          </a:bodyPr>
          <a:lstStyle/>
          <a:p>
            <a:r>
              <a:rPr lang="en-US" dirty="0">
                <a:solidFill>
                  <a:schemeClr val="accent6"/>
                </a:solidFill>
              </a:rPr>
              <a:t>Invalid</a:t>
            </a:r>
          </a:p>
        </p:txBody>
      </p:sp>
      <p:sp>
        <p:nvSpPr>
          <p:cNvPr id="62" name="Oval 2"/>
          <p:cNvSpPr>
            <a:spLocks noChangeArrowheads="1"/>
          </p:cNvSpPr>
          <p:nvPr/>
        </p:nvSpPr>
        <p:spPr bwMode="auto">
          <a:xfrm>
            <a:off x="2590800" y="2667000"/>
            <a:ext cx="4038600" cy="3733800"/>
          </a:xfrm>
          <a:prstGeom prst="ellipse">
            <a:avLst/>
          </a:prstGeom>
          <a:noFill/>
          <a:ln w="25400">
            <a:solidFill>
              <a:schemeClr val="tx1"/>
            </a:solidFill>
            <a:round/>
            <a:headEnd/>
            <a:tailEnd/>
          </a:ln>
        </p:spPr>
        <p:txBody>
          <a:bodyPr wrap="none" anchor="ctr"/>
          <a:lstStyle/>
          <a:p>
            <a:endParaRPr lang="en-US"/>
          </a:p>
        </p:txBody>
      </p:sp>
      <p:sp>
        <p:nvSpPr>
          <p:cNvPr id="63" name="Line 3"/>
          <p:cNvSpPr>
            <a:spLocks noChangeShapeType="1"/>
          </p:cNvSpPr>
          <p:nvPr/>
        </p:nvSpPr>
        <p:spPr bwMode="auto">
          <a:xfrm>
            <a:off x="4267200" y="2667000"/>
            <a:ext cx="0" cy="3733800"/>
          </a:xfrm>
          <a:prstGeom prst="line">
            <a:avLst/>
          </a:prstGeom>
          <a:noFill/>
          <a:ln w="38100">
            <a:solidFill>
              <a:srgbClr val="0070C0"/>
            </a:solidFill>
            <a:round/>
            <a:headEnd/>
            <a:tailEnd/>
          </a:ln>
        </p:spPr>
        <p:txBody>
          <a:bodyPr/>
          <a:lstStyle/>
          <a:p>
            <a:endParaRPr lang="en-US"/>
          </a:p>
        </p:txBody>
      </p:sp>
      <p:sp>
        <p:nvSpPr>
          <p:cNvPr id="64" name="Oval 18"/>
          <p:cNvSpPr>
            <a:spLocks noChangeArrowheads="1"/>
          </p:cNvSpPr>
          <p:nvPr/>
        </p:nvSpPr>
        <p:spPr bwMode="auto">
          <a:xfrm>
            <a:off x="47244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5" name="Oval 19"/>
          <p:cNvSpPr>
            <a:spLocks noChangeArrowheads="1"/>
          </p:cNvSpPr>
          <p:nvPr/>
        </p:nvSpPr>
        <p:spPr bwMode="auto">
          <a:xfrm>
            <a:off x="4495800" y="2895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6" name="Oval 20"/>
          <p:cNvSpPr>
            <a:spLocks noChangeArrowheads="1"/>
          </p:cNvSpPr>
          <p:nvPr/>
        </p:nvSpPr>
        <p:spPr bwMode="auto">
          <a:xfrm>
            <a:off x="5827140" y="398637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7" name="Oval 21"/>
          <p:cNvSpPr>
            <a:spLocks noChangeArrowheads="1"/>
          </p:cNvSpPr>
          <p:nvPr/>
        </p:nvSpPr>
        <p:spPr bwMode="auto">
          <a:xfrm>
            <a:off x="4800600" y="4343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8" name="Oval 25"/>
          <p:cNvSpPr>
            <a:spLocks noChangeArrowheads="1"/>
          </p:cNvSpPr>
          <p:nvPr/>
        </p:nvSpPr>
        <p:spPr bwMode="auto">
          <a:xfrm>
            <a:off x="3886200" y="2971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69" name="Oval 26"/>
          <p:cNvSpPr>
            <a:spLocks noChangeArrowheads="1"/>
          </p:cNvSpPr>
          <p:nvPr/>
        </p:nvSpPr>
        <p:spPr bwMode="auto">
          <a:xfrm>
            <a:off x="35052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0" name="Oval 27"/>
          <p:cNvSpPr>
            <a:spLocks noChangeArrowheads="1"/>
          </p:cNvSpPr>
          <p:nvPr/>
        </p:nvSpPr>
        <p:spPr bwMode="auto">
          <a:xfrm>
            <a:off x="2819400" y="450832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1" name="Oval 28"/>
          <p:cNvSpPr>
            <a:spLocks noChangeArrowheads="1"/>
          </p:cNvSpPr>
          <p:nvPr/>
        </p:nvSpPr>
        <p:spPr bwMode="auto">
          <a:xfrm>
            <a:off x="3505200" y="5029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2" name="Oval 29"/>
          <p:cNvSpPr>
            <a:spLocks noChangeArrowheads="1"/>
          </p:cNvSpPr>
          <p:nvPr/>
        </p:nvSpPr>
        <p:spPr bwMode="auto">
          <a:xfrm>
            <a:off x="3581400" y="5943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78" name="Oval 27"/>
          <p:cNvSpPr>
            <a:spLocks noChangeArrowheads="1"/>
          </p:cNvSpPr>
          <p:nvPr/>
        </p:nvSpPr>
        <p:spPr bwMode="auto">
          <a:xfrm flipH="1">
            <a:off x="3709675" y="4390529"/>
            <a:ext cx="73152" cy="76428"/>
          </a:xfrm>
          <a:prstGeom prst="ellipse">
            <a:avLst/>
          </a:prstGeom>
          <a:solidFill>
            <a:schemeClr val="tx1"/>
          </a:solidFill>
          <a:ln w="9525">
            <a:solidFill>
              <a:schemeClr val="tx1"/>
            </a:solidFill>
            <a:round/>
            <a:headEnd/>
            <a:tailEnd/>
          </a:ln>
        </p:spPr>
        <p:txBody>
          <a:bodyPr wrap="none" anchor="ctr"/>
          <a:lstStyle/>
          <a:p>
            <a:endParaRPr lang="en-US"/>
          </a:p>
        </p:txBody>
      </p:sp>
      <p:sp>
        <p:nvSpPr>
          <p:cNvPr id="79" name="Oval 27"/>
          <p:cNvSpPr>
            <a:spLocks noChangeArrowheads="1"/>
          </p:cNvSpPr>
          <p:nvPr/>
        </p:nvSpPr>
        <p:spPr bwMode="auto">
          <a:xfrm>
            <a:off x="3981580" y="4663249"/>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1" name="Oval 28"/>
          <p:cNvSpPr>
            <a:spLocks noChangeArrowheads="1"/>
          </p:cNvSpPr>
          <p:nvPr/>
        </p:nvSpPr>
        <p:spPr bwMode="auto">
          <a:xfrm>
            <a:off x="5873783" y="4515440"/>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2" name="Oval 28"/>
          <p:cNvSpPr>
            <a:spLocks noChangeArrowheads="1"/>
          </p:cNvSpPr>
          <p:nvPr/>
        </p:nvSpPr>
        <p:spPr bwMode="auto">
          <a:xfrm>
            <a:off x="5633213" y="499158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3" name="Oval 28"/>
          <p:cNvSpPr>
            <a:spLocks noChangeArrowheads="1"/>
          </p:cNvSpPr>
          <p:nvPr/>
        </p:nvSpPr>
        <p:spPr bwMode="auto">
          <a:xfrm>
            <a:off x="6168294" y="4964507"/>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85" name="Oval 26"/>
          <p:cNvSpPr>
            <a:spLocks noChangeArrowheads="1"/>
          </p:cNvSpPr>
          <p:nvPr/>
        </p:nvSpPr>
        <p:spPr bwMode="auto">
          <a:xfrm>
            <a:off x="3071117" y="427049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6" name="Oval 27"/>
          <p:cNvSpPr>
            <a:spLocks noChangeArrowheads="1"/>
          </p:cNvSpPr>
          <p:nvPr/>
        </p:nvSpPr>
        <p:spPr bwMode="auto">
          <a:xfrm>
            <a:off x="2895600" y="4883221"/>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7" name="Oval 27"/>
          <p:cNvSpPr>
            <a:spLocks noChangeArrowheads="1"/>
          </p:cNvSpPr>
          <p:nvPr/>
        </p:nvSpPr>
        <p:spPr bwMode="auto">
          <a:xfrm>
            <a:off x="3553393" y="553092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8" name="Oval 27"/>
          <p:cNvSpPr>
            <a:spLocks noChangeArrowheads="1"/>
          </p:cNvSpPr>
          <p:nvPr/>
        </p:nvSpPr>
        <p:spPr bwMode="auto">
          <a:xfrm>
            <a:off x="4762500" y="551208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9" name="Oval 27"/>
          <p:cNvSpPr>
            <a:spLocks noChangeArrowheads="1"/>
          </p:cNvSpPr>
          <p:nvPr/>
        </p:nvSpPr>
        <p:spPr bwMode="auto">
          <a:xfrm>
            <a:off x="4606284" y="5057882"/>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0" name="Oval 27"/>
          <p:cNvSpPr>
            <a:spLocks noChangeArrowheads="1"/>
          </p:cNvSpPr>
          <p:nvPr/>
        </p:nvSpPr>
        <p:spPr bwMode="auto">
          <a:xfrm>
            <a:off x="4855824" y="470581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1" name="Oval 28"/>
          <p:cNvSpPr>
            <a:spLocks noChangeArrowheads="1"/>
          </p:cNvSpPr>
          <p:nvPr/>
        </p:nvSpPr>
        <p:spPr bwMode="auto">
          <a:xfrm>
            <a:off x="5228243" y="3290298"/>
            <a:ext cx="73152" cy="73152"/>
          </a:xfrm>
          <a:prstGeom prst="ellipse">
            <a:avLst/>
          </a:prstGeom>
          <a:solidFill>
            <a:schemeClr val="tx1"/>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Grp="1" noChangeArrowheads="1"/>
          </p:cNvSpPr>
          <p:nvPr>
            <p:ph type="title"/>
          </p:nvPr>
        </p:nvSpPr>
        <p:spPr/>
        <p:txBody>
          <a:bodyPr/>
          <a:lstStyle/>
          <a:p>
            <a:pPr eaLnBrk="1" hangingPunct="1"/>
            <a:r>
              <a:rPr lang="en-US" smtClean="0"/>
              <a:t>Equivalence Partitioning</a:t>
            </a:r>
          </a:p>
        </p:txBody>
      </p:sp>
      <p:sp>
        <p:nvSpPr>
          <p:cNvPr id="11271" name="Rectangle 7"/>
          <p:cNvSpPr>
            <a:spLocks noGrp="1" noChangeArrowheads="1"/>
          </p:cNvSpPr>
          <p:nvPr>
            <p:ph type="body" idx="1"/>
          </p:nvPr>
        </p:nvSpPr>
        <p:spPr>
          <a:xfrm>
            <a:off x="685800" y="1981200"/>
            <a:ext cx="7772400" cy="838200"/>
          </a:xfrm>
        </p:spPr>
        <p:txBody>
          <a:bodyPr/>
          <a:lstStyle/>
          <a:p>
            <a:pPr eaLnBrk="1" hangingPunct="1"/>
            <a:r>
              <a:rPr lang="en-US" dirty="0" smtClean="0"/>
              <a:t>Partition valid and invalid test cases into equivalence classes</a:t>
            </a:r>
          </a:p>
        </p:txBody>
      </p:sp>
      <p:sp>
        <p:nvSpPr>
          <p:cNvPr id="82" name="Oval 2"/>
          <p:cNvSpPr>
            <a:spLocks noChangeArrowheads="1"/>
          </p:cNvSpPr>
          <p:nvPr/>
        </p:nvSpPr>
        <p:spPr bwMode="auto">
          <a:xfrm>
            <a:off x="2590800" y="2667000"/>
            <a:ext cx="4038600" cy="3733800"/>
          </a:xfrm>
          <a:prstGeom prst="ellipse">
            <a:avLst/>
          </a:prstGeom>
          <a:noFill/>
          <a:ln w="25400">
            <a:solidFill>
              <a:schemeClr val="tx1"/>
            </a:solidFill>
            <a:round/>
            <a:headEnd/>
            <a:tailEnd/>
          </a:ln>
        </p:spPr>
        <p:txBody>
          <a:bodyPr wrap="none" anchor="ctr"/>
          <a:lstStyle/>
          <a:p>
            <a:endParaRPr lang="en-US"/>
          </a:p>
        </p:txBody>
      </p:sp>
      <p:sp>
        <p:nvSpPr>
          <p:cNvPr id="83" name="Line 3"/>
          <p:cNvSpPr>
            <a:spLocks noChangeShapeType="1"/>
          </p:cNvSpPr>
          <p:nvPr/>
        </p:nvSpPr>
        <p:spPr bwMode="auto">
          <a:xfrm>
            <a:off x="4267200" y="2667000"/>
            <a:ext cx="0" cy="3733800"/>
          </a:xfrm>
          <a:prstGeom prst="line">
            <a:avLst/>
          </a:prstGeom>
          <a:noFill/>
          <a:ln w="38100">
            <a:solidFill>
              <a:srgbClr val="0070C0"/>
            </a:solidFill>
            <a:round/>
            <a:headEnd/>
            <a:tailEnd/>
          </a:ln>
        </p:spPr>
        <p:txBody>
          <a:bodyPr/>
          <a:lstStyle/>
          <a:p>
            <a:endParaRPr lang="en-US"/>
          </a:p>
        </p:txBody>
      </p:sp>
      <p:sp>
        <p:nvSpPr>
          <p:cNvPr id="84" name="Oval 18"/>
          <p:cNvSpPr>
            <a:spLocks noChangeArrowheads="1"/>
          </p:cNvSpPr>
          <p:nvPr/>
        </p:nvSpPr>
        <p:spPr bwMode="auto">
          <a:xfrm>
            <a:off x="47244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5" name="Oval 19"/>
          <p:cNvSpPr>
            <a:spLocks noChangeArrowheads="1"/>
          </p:cNvSpPr>
          <p:nvPr/>
        </p:nvSpPr>
        <p:spPr bwMode="auto">
          <a:xfrm>
            <a:off x="4495800" y="2895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6" name="Oval 20"/>
          <p:cNvSpPr>
            <a:spLocks noChangeArrowheads="1"/>
          </p:cNvSpPr>
          <p:nvPr/>
        </p:nvSpPr>
        <p:spPr bwMode="auto">
          <a:xfrm>
            <a:off x="5827140" y="398637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7" name="Oval 21"/>
          <p:cNvSpPr>
            <a:spLocks noChangeArrowheads="1"/>
          </p:cNvSpPr>
          <p:nvPr/>
        </p:nvSpPr>
        <p:spPr bwMode="auto">
          <a:xfrm>
            <a:off x="4800600" y="43434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8" name="Oval 25"/>
          <p:cNvSpPr>
            <a:spLocks noChangeArrowheads="1"/>
          </p:cNvSpPr>
          <p:nvPr/>
        </p:nvSpPr>
        <p:spPr bwMode="auto">
          <a:xfrm>
            <a:off x="3886200" y="29718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89" name="Oval 26"/>
          <p:cNvSpPr>
            <a:spLocks noChangeArrowheads="1"/>
          </p:cNvSpPr>
          <p:nvPr/>
        </p:nvSpPr>
        <p:spPr bwMode="auto">
          <a:xfrm>
            <a:off x="3505200" y="3657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0" name="Oval 27"/>
          <p:cNvSpPr>
            <a:spLocks noChangeArrowheads="1"/>
          </p:cNvSpPr>
          <p:nvPr/>
        </p:nvSpPr>
        <p:spPr bwMode="auto">
          <a:xfrm>
            <a:off x="2819400" y="450832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1" name="Oval 28"/>
          <p:cNvSpPr>
            <a:spLocks noChangeArrowheads="1"/>
          </p:cNvSpPr>
          <p:nvPr/>
        </p:nvSpPr>
        <p:spPr bwMode="auto">
          <a:xfrm>
            <a:off x="3505200" y="50292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2" name="Oval 29"/>
          <p:cNvSpPr>
            <a:spLocks noChangeArrowheads="1"/>
          </p:cNvSpPr>
          <p:nvPr/>
        </p:nvSpPr>
        <p:spPr bwMode="auto">
          <a:xfrm>
            <a:off x="3581400" y="594360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93" name="Freeform 92"/>
          <p:cNvSpPr/>
          <p:nvPr/>
        </p:nvSpPr>
        <p:spPr>
          <a:xfrm>
            <a:off x="3339101" y="2865325"/>
            <a:ext cx="758189" cy="1121048"/>
          </a:xfrm>
          <a:custGeom>
            <a:avLst/>
            <a:gdLst>
              <a:gd name="connsiteX0" fmla="*/ 688369 w 758189"/>
              <a:gd name="connsiteY0" fmla="*/ 11439 h 1121048"/>
              <a:gd name="connsiteX1" fmla="*/ 626724 w 758189"/>
              <a:gd name="connsiteY1" fmla="*/ 1165 h 1121048"/>
              <a:gd name="connsiteX2" fmla="*/ 400692 w 758189"/>
              <a:gd name="connsiteY2" fmla="*/ 21713 h 1121048"/>
              <a:gd name="connsiteX3" fmla="*/ 359596 w 758189"/>
              <a:gd name="connsiteY3" fmla="*/ 73084 h 1121048"/>
              <a:gd name="connsiteX4" fmla="*/ 339047 w 758189"/>
              <a:gd name="connsiteY4" fmla="*/ 93632 h 1121048"/>
              <a:gd name="connsiteX5" fmla="*/ 308225 w 758189"/>
              <a:gd name="connsiteY5" fmla="*/ 186100 h 1121048"/>
              <a:gd name="connsiteX6" fmla="*/ 297951 w 758189"/>
              <a:gd name="connsiteY6" fmla="*/ 216922 h 1121048"/>
              <a:gd name="connsiteX7" fmla="*/ 287677 w 758189"/>
              <a:gd name="connsiteY7" fmla="*/ 299115 h 1121048"/>
              <a:gd name="connsiteX8" fmla="*/ 267128 w 758189"/>
              <a:gd name="connsiteY8" fmla="*/ 391583 h 1121048"/>
              <a:gd name="connsiteX9" fmla="*/ 205483 w 758189"/>
              <a:gd name="connsiteY9" fmla="*/ 463502 h 1121048"/>
              <a:gd name="connsiteX10" fmla="*/ 174661 w 758189"/>
              <a:gd name="connsiteY10" fmla="*/ 473776 h 1121048"/>
              <a:gd name="connsiteX11" fmla="*/ 123290 w 758189"/>
              <a:gd name="connsiteY11" fmla="*/ 514873 h 1121048"/>
              <a:gd name="connsiteX12" fmla="*/ 92468 w 758189"/>
              <a:gd name="connsiteY12" fmla="*/ 525147 h 1121048"/>
              <a:gd name="connsiteX13" fmla="*/ 51371 w 758189"/>
              <a:gd name="connsiteY13" fmla="*/ 566244 h 1121048"/>
              <a:gd name="connsiteX14" fmla="*/ 20548 w 758189"/>
              <a:gd name="connsiteY14" fmla="*/ 617614 h 1121048"/>
              <a:gd name="connsiteX15" fmla="*/ 10274 w 758189"/>
              <a:gd name="connsiteY15" fmla="*/ 658711 h 1121048"/>
              <a:gd name="connsiteX16" fmla="*/ 0 w 758189"/>
              <a:gd name="connsiteY16" fmla="*/ 689533 h 1121048"/>
              <a:gd name="connsiteX17" fmla="*/ 10274 w 758189"/>
              <a:gd name="connsiteY17" fmla="*/ 997758 h 1121048"/>
              <a:gd name="connsiteX18" fmla="*/ 20548 w 758189"/>
              <a:gd name="connsiteY18" fmla="*/ 1028581 h 1121048"/>
              <a:gd name="connsiteX19" fmla="*/ 41097 w 758189"/>
              <a:gd name="connsiteY19" fmla="*/ 1049129 h 1121048"/>
              <a:gd name="connsiteX20" fmla="*/ 123290 w 758189"/>
              <a:gd name="connsiteY20" fmla="*/ 1100500 h 1121048"/>
              <a:gd name="connsiteX21" fmla="*/ 154112 w 758189"/>
              <a:gd name="connsiteY21" fmla="*/ 1110774 h 1121048"/>
              <a:gd name="connsiteX22" fmla="*/ 184935 w 758189"/>
              <a:gd name="connsiteY22" fmla="*/ 1121048 h 1121048"/>
              <a:gd name="connsiteX23" fmla="*/ 400692 w 758189"/>
              <a:gd name="connsiteY23" fmla="*/ 1110774 h 1121048"/>
              <a:gd name="connsiteX24" fmla="*/ 431515 w 758189"/>
              <a:gd name="connsiteY24" fmla="*/ 1100500 h 1121048"/>
              <a:gd name="connsiteX25" fmla="*/ 452063 w 758189"/>
              <a:gd name="connsiteY25" fmla="*/ 1079951 h 1121048"/>
              <a:gd name="connsiteX26" fmla="*/ 493160 w 758189"/>
              <a:gd name="connsiteY26" fmla="*/ 1018306 h 1121048"/>
              <a:gd name="connsiteX27" fmla="*/ 534256 w 758189"/>
              <a:gd name="connsiteY27" fmla="*/ 895017 h 1121048"/>
              <a:gd name="connsiteX28" fmla="*/ 544530 w 758189"/>
              <a:gd name="connsiteY28" fmla="*/ 864194 h 1121048"/>
              <a:gd name="connsiteX29" fmla="*/ 585627 w 758189"/>
              <a:gd name="connsiteY29" fmla="*/ 812823 h 1121048"/>
              <a:gd name="connsiteX30" fmla="*/ 606175 w 758189"/>
              <a:gd name="connsiteY30" fmla="*/ 751178 h 1121048"/>
              <a:gd name="connsiteX31" fmla="*/ 616450 w 758189"/>
              <a:gd name="connsiteY31" fmla="*/ 720356 h 1121048"/>
              <a:gd name="connsiteX32" fmla="*/ 647272 w 758189"/>
              <a:gd name="connsiteY32" fmla="*/ 689533 h 1121048"/>
              <a:gd name="connsiteX33" fmla="*/ 667820 w 758189"/>
              <a:gd name="connsiteY33" fmla="*/ 627888 h 1121048"/>
              <a:gd name="connsiteX34" fmla="*/ 678095 w 758189"/>
              <a:gd name="connsiteY34" fmla="*/ 597066 h 1121048"/>
              <a:gd name="connsiteX35" fmla="*/ 698643 w 758189"/>
              <a:gd name="connsiteY35" fmla="*/ 566244 h 1121048"/>
              <a:gd name="connsiteX36" fmla="*/ 719191 w 758189"/>
              <a:gd name="connsiteY36" fmla="*/ 504599 h 1121048"/>
              <a:gd name="connsiteX37" fmla="*/ 739739 w 758189"/>
              <a:gd name="connsiteY37" fmla="*/ 432679 h 1121048"/>
              <a:gd name="connsiteX38" fmla="*/ 739739 w 758189"/>
              <a:gd name="connsiteY38" fmla="*/ 31987 h 1121048"/>
              <a:gd name="connsiteX39" fmla="*/ 678095 w 758189"/>
              <a:gd name="connsiteY39" fmla="*/ 11439 h 1121048"/>
              <a:gd name="connsiteX40" fmla="*/ 585627 w 758189"/>
              <a:gd name="connsiteY40" fmla="*/ 11439 h 112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58189" h="1121048">
                <a:moveTo>
                  <a:pt x="688369" y="11439"/>
                </a:moveTo>
                <a:cubicBezTo>
                  <a:pt x="667821" y="8014"/>
                  <a:pt x="647556" y="1165"/>
                  <a:pt x="626724" y="1165"/>
                </a:cubicBezTo>
                <a:cubicBezTo>
                  <a:pt x="453231" y="1165"/>
                  <a:pt x="487924" y="-7363"/>
                  <a:pt x="400692" y="21713"/>
                </a:cubicBezTo>
                <a:cubicBezTo>
                  <a:pt x="351069" y="71338"/>
                  <a:pt x="411450" y="8268"/>
                  <a:pt x="359596" y="73084"/>
                </a:cubicBezTo>
                <a:cubicBezTo>
                  <a:pt x="353545" y="80648"/>
                  <a:pt x="345897" y="86783"/>
                  <a:pt x="339047" y="93632"/>
                </a:cubicBezTo>
                <a:lnTo>
                  <a:pt x="308225" y="186100"/>
                </a:lnTo>
                <a:lnTo>
                  <a:pt x="297951" y="216922"/>
                </a:lnTo>
                <a:cubicBezTo>
                  <a:pt x="294526" y="244320"/>
                  <a:pt x="291582" y="271782"/>
                  <a:pt x="287677" y="299115"/>
                </a:cubicBezTo>
                <a:cubicBezTo>
                  <a:pt x="284521" y="321209"/>
                  <a:pt x="279363" y="367113"/>
                  <a:pt x="267128" y="391583"/>
                </a:cubicBezTo>
                <a:cubicBezTo>
                  <a:pt x="257926" y="409988"/>
                  <a:pt x="220650" y="458446"/>
                  <a:pt x="205483" y="463502"/>
                </a:cubicBezTo>
                <a:cubicBezTo>
                  <a:pt x="195209" y="466927"/>
                  <a:pt x="184347" y="468933"/>
                  <a:pt x="174661" y="473776"/>
                </a:cubicBezTo>
                <a:cubicBezTo>
                  <a:pt x="51295" y="535458"/>
                  <a:pt x="218843" y="457539"/>
                  <a:pt x="123290" y="514873"/>
                </a:cubicBezTo>
                <a:cubicBezTo>
                  <a:pt x="114004" y="520445"/>
                  <a:pt x="102742" y="521722"/>
                  <a:pt x="92468" y="525147"/>
                </a:cubicBezTo>
                <a:cubicBezTo>
                  <a:pt x="78769" y="538846"/>
                  <a:pt x="57497" y="547865"/>
                  <a:pt x="51371" y="566244"/>
                </a:cubicBezTo>
                <a:cubicBezTo>
                  <a:pt x="38034" y="606256"/>
                  <a:pt x="48755" y="589408"/>
                  <a:pt x="20548" y="617614"/>
                </a:cubicBezTo>
                <a:cubicBezTo>
                  <a:pt x="17123" y="631313"/>
                  <a:pt x="14153" y="645134"/>
                  <a:pt x="10274" y="658711"/>
                </a:cubicBezTo>
                <a:cubicBezTo>
                  <a:pt x="7299" y="669124"/>
                  <a:pt x="0" y="678703"/>
                  <a:pt x="0" y="689533"/>
                </a:cubicBezTo>
                <a:cubicBezTo>
                  <a:pt x="0" y="792332"/>
                  <a:pt x="4055" y="895148"/>
                  <a:pt x="10274" y="997758"/>
                </a:cubicBezTo>
                <a:cubicBezTo>
                  <a:pt x="10929" y="1008568"/>
                  <a:pt x="14976" y="1019294"/>
                  <a:pt x="20548" y="1028581"/>
                </a:cubicBezTo>
                <a:cubicBezTo>
                  <a:pt x="25532" y="1036887"/>
                  <a:pt x="35046" y="1041565"/>
                  <a:pt x="41097" y="1049129"/>
                </a:cubicBezTo>
                <a:cubicBezTo>
                  <a:pt x="82542" y="1100934"/>
                  <a:pt x="34350" y="1070853"/>
                  <a:pt x="123290" y="1100500"/>
                </a:cubicBezTo>
                <a:lnTo>
                  <a:pt x="154112" y="1110774"/>
                </a:lnTo>
                <a:lnTo>
                  <a:pt x="184935" y="1121048"/>
                </a:lnTo>
                <a:cubicBezTo>
                  <a:pt x="256854" y="1117623"/>
                  <a:pt x="328940" y="1116753"/>
                  <a:pt x="400692" y="1110774"/>
                </a:cubicBezTo>
                <a:cubicBezTo>
                  <a:pt x="411485" y="1109875"/>
                  <a:pt x="422228" y="1106072"/>
                  <a:pt x="431515" y="1100500"/>
                </a:cubicBezTo>
                <a:cubicBezTo>
                  <a:pt x="439821" y="1095516"/>
                  <a:pt x="446251" y="1087700"/>
                  <a:pt x="452063" y="1079951"/>
                </a:cubicBezTo>
                <a:cubicBezTo>
                  <a:pt x="466881" y="1060194"/>
                  <a:pt x="493160" y="1018306"/>
                  <a:pt x="493160" y="1018306"/>
                </a:cubicBezTo>
                <a:lnTo>
                  <a:pt x="534256" y="895017"/>
                </a:lnTo>
                <a:cubicBezTo>
                  <a:pt x="537681" y="884743"/>
                  <a:pt x="536872" y="871852"/>
                  <a:pt x="544530" y="864194"/>
                </a:cubicBezTo>
                <a:cubicBezTo>
                  <a:pt x="561611" y="847114"/>
                  <a:pt x="575257" y="836155"/>
                  <a:pt x="585627" y="812823"/>
                </a:cubicBezTo>
                <a:cubicBezTo>
                  <a:pt x="594424" y="793030"/>
                  <a:pt x="599325" y="771726"/>
                  <a:pt x="606175" y="751178"/>
                </a:cubicBezTo>
                <a:cubicBezTo>
                  <a:pt x="609600" y="740904"/>
                  <a:pt x="608792" y="728014"/>
                  <a:pt x="616450" y="720356"/>
                </a:cubicBezTo>
                <a:lnTo>
                  <a:pt x="647272" y="689533"/>
                </a:lnTo>
                <a:lnTo>
                  <a:pt x="667820" y="627888"/>
                </a:lnTo>
                <a:cubicBezTo>
                  <a:pt x="671245" y="617614"/>
                  <a:pt x="672088" y="606077"/>
                  <a:pt x="678095" y="597066"/>
                </a:cubicBezTo>
                <a:lnTo>
                  <a:pt x="698643" y="566244"/>
                </a:lnTo>
                <a:cubicBezTo>
                  <a:pt x="705492" y="545696"/>
                  <a:pt x="713938" y="525612"/>
                  <a:pt x="719191" y="504599"/>
                </a:cubicBezTo>
                <a:cubicBezTo>
                  <a:pt x="732092" y="452995"/>
                  <a:pt x="725000" y="476898"/>
                  <a:pt x="739739" y="432679"/>
                </a:cubicBezTo>
                <a:cubicBezTo>
                  <a:pt x="754975" y="295563"/>
                  <a:pt x="772234" y="180538"/>
                  <a:pt x="739739" y="31987"/>
                </a:cubicBezTo>
                <a:cubicBezTo>
                  <a:pt x="735110" y="10828"/>
                  <a:pt x="699754" y="11439"/>
                  <a:pt x="678095" y="11439"/>
                </a:cubicBezTo>
                <a:lnTo>
                  <a:pt x="585627" y="114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2713662" y="3973568"/>
            <a:ext cx="791110" cy="1145720"/>
          </a:xfrm>
          <a:custGeom>
            <a:avLst/>
            <a:gdLst>
              <a:gd name="connsiteX0" fmla="*/ 688369 w 791110"/>
              <a:gd name="connsiteY0" fmla="*/ 0 h 1145720"/>
              <a:gd name="connsiteX1" fmla="*/ 585627 w 791110"/>
              <a:gd name="connsiteY1" fmla="*/ 30823 h 1145720"/>
              <a:gd name="connsiteX2" fmla="*/ 462337 w 791110"/>
              <a:gd name="connsiteY2" fmla="*/ 61645 h 1145720"/>
              <a:gd name="connsiteX3" fmla="*/ 359596 w 791110"/>
              <a:gd name="connsiteY3" fmla="*/ 92468 h 1145720"/>
              <a:gd name="connsiteX4" fmla="*/ 287677 w 791110"/>
              <a:gd name="connsiteY4" fmla="*/ 113016 h 1145720"/>
              <a:gd name="connsiteX5" fmla="*/ 215758 w 791110"/>
              <a:gd name="connsiteY5" fmla="*/ 184935 h 1145720"/>
              <a:gd name="connsiteX6" fmla="*/ 174661 w 791110"/>
              <a:gd name="connsiteY6" fmla="*/ 226032 h 1145720"/>
              <a:gd name="connsiteX7" fmla="*/ 154113 w 791110"/>
              <a:gd name="connsiteY7" fmla="*/ 256854 h 1145720"/>
              <a:gd name="connsiteX8" fmla="*/ 102742 w 791110"/>
              <a:gd name="connsiteY8" fmla="*/ 308225 h 1145720"/>
              <a:gd name="connsiteX9" fmla="*/ 61645 w 791110"/>
              <a:gd name="connsiteY9" fmla="*/ 380144 h 1145720"/>
              <a:gd name="connsiteX10" fmla="*/ 41097 w 791110"/>
              <a:gd name="connsiteY10" fmla="*/ 410967 h 1145720"/>
              <a:gd name="connsiteX11" fmla="*/ 10274 w 791110"/>
              <a:gd name="connsiteY11" fmla="*/ 523982 h 1145720"/>
              <a:gd name="connsiteX12" fmla="*/ 0 w 791110"/>
              <a:gd name="connsiteY12" fmla="*/ 606176 h 1145720"/>
              <a:gd name="connsiteX13" fmla="*/ 10274 w 791110"/>
              <a:gd name="connsiteY13" fmla="*/ 965771 h 1145720"/>
              <a:gd name="connsiteX14" fmla="*/ 30823 w 791110"/>
              <a:gd name="connsiteY14" fmla="*/ 1078787 h 1145720"/>
              <a:gd name="connsiteX15" fmla="*/ 51371 w 791110"/>
              <a:gd name="connsiteY15" fmla="*/ 1109609 h 1145720"/>
              <a:gd name="connsiteX16" fmla="*/ 82193 w 791110"/>
              <a:gd name="connsiteY16" fmla="*/ 1119883 h 1145720"/>
              <a:gd name="connsiteX17" fmla="*/ 154113 w 791110"/>
              <a:gd name="connsiteY17" fmla="*/ 1140432 h 1145720"/>
              <a:gd name="connsiteX18" fmla="*/ 380144 w 791110"/>
              <a:gd name="connsiteY18" fmla="*/ 1109609 h 1145720"/>
              <a:gd name="connsiteX19" fmla="*/ 410966 w 791110"/>
              <a:gd name="connsiteY19" fmla="*/ 1089061 h 1145720"/>
              <a:gd name="connsiteX20" fmla="*/ 421241 w 791110"/>
              <a:gd name="connsiteY20" fmla="*/ 1047964 h 1145720"/>
              <a:gd name="connsiteX21" fmla="*/ 410966 w 791110"/>
              <a:gd name="connsiteY21" fmla="*/ 893852 h 1145720"/>
              <a:gd name="connsiteX22" fmla="*/ 400692 w 791110"/>
              <a:gd name="connsiteY22" fmla="*/ 863029 h 1145720"/>
              <a:gd name="connsiteX23" fmla="*/ 390418 w 791110"/>
              <a:gd name="connsiteY23" fmla="*/ 821933 h 1145720"/>
              <a:gd name="connsiteX24" fmla="*/ 380144 w 791110"/>
              <a:gd name="connsiteY24" fmla="*/ 750014 h 1145720"/>
              <a:gd name="connsiteX25" fmla="*/ 390418 w 791110"/>
              <a:gd name="connsiteY25" fmla="*/ 647272 h 1145720"/>
              <a:gd name="connsiteX26" fmla="*/ 493160 w 791110"/>
              <a:gd name="connsiteY26" fmla="*/ 616450 h 1145720"/>
              <a:gd name="connsiteX27" fmla="*/ 554805 w 791110"/>
              <a:gd name="connsiteY27" fmla="*/ 606176 h 1145720"/>
              <a:gd name="connsiteX28" fmla="*/ 616450 w 791110"/>
              <a:gd name="connsiteY28" fmla="*/ 585627 h 1145720"/>
              <a:gd name="connsiteX29" fmla="*/ 647272 w 791110"/>
              <a:gd name="connsiteY29" fmla="*/ 575353 h 1145720"/>
              <a:gd name="connsiteX30" fmla="*/ 698643 w 791110"/>
              <a:gd name="connsiteY30" fmla="*/ 523982 h 1145720"/>
              <a:gd name="connsiteX31" fmla="*/ 729465 w 791110"/>
              <a:gd name="connsiteY31" fmla="*/ 493160 h 1145720"/>
              <a:gd name="connsiteX32" fmla="*/ 750014 w 791110"/>
              <a:gd name="connsiteY32" fmla="*/ 431515 h 1145720"/>
              <a:gd name="connsiteX33" fmla="*/ 760288 w 791110"/>
              <a:gd name="connsiteY33" fmla="*/ 400692 h 1145720"/>
              <a:gd name="connsiteX34" fmla="*/ 770562 w 791110"/>
              <a:gd name="connsiteY34" fmla="*/ 359596 h 1145720"/>
              <a:gd name="connsiteX35" fmla="*/ 791110 w 791110"/>
              <a:gd name="connsiteY35" fmla="*/ 246580 h 1145720"/>
              <a:gd name="connsiteX36" fmla="*/ 780836 w 791110"/>
              <a:gd name="connsiteY36" fmla="*/ 102742 h 1145720"/>
              <a:gd name="connsiteX37" fmla="*/ 750014 w 791110"/>
              <a:gd name="connsiteY37" fmla="*/ 82194 h 1145720"/>
              <a:gd name="connsiteX38" fmla="*/ 729465 w 791110"/>
              <a:gd name="connsiteY38" fmla="*/ 61645 h 1145720"/>
              <a:gd name="connsiteX39" fmla="*/ 636998 w 791110"/>
              <a:gd name="connsiteY39" fmla="*/ 10274 h 1145720"/>
              <a:gd name="connsiteX40" fmla="*/ 606175 w 791110"/>
              <a:gd name="connsiteY40" fmla="*/ 10274 h 11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91110" h="1145720">
                <a:moveTo>
                  <a:pt x="688369" y="0"/>
                </a:moveTo>
                <a:cubicBezTo>
                  <a:pt x="578874" y="43799"/>
                  <a:pt x="694766" y="1058"/>
                  <a:pt x="585627" y="30823"/>
                </a:cubicBezTo>
                <a:cubicBezTo>
                  <a:pt x="396816" y="82316"/>
                  <a:pt x="648644" y="24384"/>
                  <a:pt x="462337" y="61645"/>
                </a:cubicBezTo>
                <a:cubicBezTo>
                  <a:pt x="380789" y="77955"/>
                  <a:pt x="464455" y="66254"/>
                  <a:pt x="359596" y="92468"/>
                </a:cubicBezTo>
                <a:cubicBezTo>
                  <a:pt x="307993" y="105369"/>
                  <a:pt x="331895" y="98277"/>
                  <a:pt x="287677" y="113016"/>
                </a:cubicBezTo>
                <a:lnTo>
                  <a:pt x="215758" y="184935"/>
                </a:lnTo>
                <a:lnTo>
                  <a:pt x="174661" y="226032"/>
                </a:lnTo>
                <a:cubicBezTo>
                  <a:pt x="167812" y="236306"/>
                  <a:pt x="162244" y="247561"/>
                  <a:pt x="154113" y="256854"/>
                </a:cubicBezTo>
                <a:cubicBezTo>
                  <a:pt x="138166" y="275079"/>
                  <a:pt x="116175" y="288076"/>
                  <a:pt x="102742" y="308225"/>
                </a:cubicBezTo>
                <a:cubicBezTo>
                  <a:pt x="52689" y="383301"/>
                  <a:pt x="113772" y="288918"/>
                  <a:pt x="61645" y="380144"/>
                </a:cubicBezTo>
                <a:cubicBezTo>
                  <a:pt x="55519" y="390865"/>
                  <a:pt x="46112" y="399683"/>
                  <a:pt x="41097" y="410967"/>
                </a:cubicBezTo>
                <a:cubicBezTo>
                  <a:pt x="25987" y="444965"/>
                  <a:pt x="15961" y="487019"/>
                  <a:pt x="10274" y="523982"/>
                </a:cubicBezTo>
                <a:cubicBezTo>
                  <a:pt x="6075" y="551272"/>
                  <a:pt x="3425" y="578778"/>
                  <a:pt x="0" y="606176"/>
                </a:cubicBezTo>
                <a:cubicBezTo>
                  <a:pt x="3425" y="726041"/>
                  <a:pt x="4570" y="845993"/>
                  <a:pt x="10274" y="965771"/>
                </a:cubicBezTo>
                <a:cubicBezTo>
                  <a:pt x="10869" y="978267"/>
                  <a:pt x="21485" y="1056997"/>
                  <a:pt x="30823" y="1078787"/>
                </a:cubicBezTo>
                <a:cubicBezTo>
                  <a:pt x="35687" y="1090136"/>
                  <a:pt x="41729" y="1101895"/>
                  <a:pt x="51371" y="1109609"/>
                </a:cubicBezTo>
                <a:cubicBezTo>
                  <a:pt x="59828" y="1116374"/>
                  <a:pt x="71780" y="1116908"/>
                  <a:pt x="82193" y="1119883"/>
                </a:cubicBezTo>
                <a:cubicBezTo>
                  <a:pt x="172507" y="1145688"/>
                  <a:pt x="80204" y="1115797"/>
                  <a:pt x="154113" y="1140432"/>
                </a:cubicBezTo>
                <a:cubicBezTo>
                  <a:pt x="499631" y="1123156"/>
                  <a:pt x="292691" y="1179573"/>
                  <a:pt x="380144" y="1109609"/>
                </a:cubicBezTo>
                <a:cubicBezTo>
                  <a:pt x="389786" y="1101895"/>
                  <a:pt x="400692" y="1095910"/>
                  <a:pt x="410966" y="1089061"/>
                </a:cubicBezTo>
                <a:cubicBezTo>
                  <a:pt x="414391" y="1075362"/>
                  <a:pt x="421241" y="1062085"/>
                  <a:pt x="421241" y="1047964"/>
                </a:cubicBezTo>
                <a:cubicBezTo>
                  <a:pt x="421241" y="996479"/>
                  <a:pt x="416652" y="945022"/>
                  <a:pt x="410966" y="893852"/>
                </a:cubicBezTo>
                <a:cubicBezTo>
                  <a:pt x="409770" y="883088"/>
                  <a:pt x="403667" y="873442"/>
                  <a:pt x="400692" y="863029"/>
                </a:cubicBezTo>
                <a:cubicBezTo>
                  <a:pt x="396813" y="849452"/>
                  <a:pt x="392944" y="835826"/>
                  <a:pt x="390418" y="821933"/>
                </a:cubicBezTo>
                <a:cubicBezTo>
                  <a:pt x="386086" y="798107"/>
                  <a:pt x="383569" y="773987"/>
                  <a:pt x="380144" y="750014"/>
                </a:cubicBezTo>
                <a:cubicBezTo>
                  <a:pt x="383569" y="715767"/>
                  <a:pt x="373076" y="677002"/>
                  <a:pt x="390418" y="647272"/>
                </a:cubicBezTo>
                <a:cubicBezTo>
                  <a:pt x="393880" y="641338"/>
                  <a:pt x="477714" y="619539"/>
                  <a:pt x="493160" y="616450"/>
                </a:cubicBezTo>
                <a:cubicBezTo>
                  <a:pt x="513587" y="612365"/>
                  <a:pt x="534257" y="609601"/>
                  <a:pt x="554805" y="606176"/>
                </a:cubicBezTo>
                <a:lnTo>
                  <a:pt x="616450" y="585627"/>
                </a:lnTo>
                <a:lnTo>
                  <a:pt x="647272" y="575353"/>
                </a:lnTo>
                <a:lnTo>
                  <a:pt x="698643" y="523982"/>
                </a:lnTo>
                <a:lnTo>
                  <a:pt x="729465" y="493160"/>
                </a:lnTo>
                <a:lnTo>
                  <a:pt x="750014" y="431515"/>
                </a:lnTo>
                <a:cubicBezTo>
                  <a:pt x="753439" y="421241"/>
                  <a:pt x="757661" y="411199"/>
                  <a:pt x="760288" y="400692"/>
                </a:cubicBezTo>
                <a:cubicBezTo>
                  <a:pt x="763713" y="386993"/>
                  <a:pt x="767499" y="373380"/>
                  <a:pt x="770562" y="359596"/>
                </a:cubicBezTo>
                <a:cubicBezTo>
                  <a:pt x="780135" y="316519"/>
                  <a:pt x="783675" y="291188"/>
                  <a:pt x="791110" y="246580"/>
                </a:cubicBezTo>
                <a:cubicBezTo>
                  <a:pt x="787685" y="198634"/>
                  <a:pt x="792494" y="149375"/>
                  <a:pt x="780836" y="102742"/>
                </a:cubicBezTo>
                <a:cubicBezTo>
                  <a:pt x="777841" y="90763"/>
                  <a:pt x="759656" y="89908"/>
                  <a:pt x="750014" y="82194"/>
                </a:cubicBezTo>
                <a:cubicBezTo>
                  <a:pt x="742450" y="76143"/>
                  <a:pt x="737215" y="67457"/>
                  <a:pt x="729465" y="61645"/>
                </a:cubicBezTo>
                <a:cubicBezTo>
                  <a:pt x="704255" y="42737"/>
                  <a:pt x="671319" y="15995"/>
                  <a:pt x="636998" y="10274"/>
                </a:cubicBezTo>
                <a:cubicBezTo>
                  <a:pt x="626863" y="8585"/>
                  <a:pt x="616449" y="10274"/>
                  <a:pt x="606175" y="102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339101" y="4921321"/>
            <a:ext cx="504785" cy="1222625"/>
          </a:xfrm>
          <a:custGeom>
            <a:avLst/>
            <a:gdLst>
              <a:gd name="connsiteX0" fmla="*/ 339047 w 504785"/>
              <a:gd name="connsiteY0" fmla="*/ 41097 h 1222625"/>
              <a:gd name="connsiteX1" fmla="*/ 256854 w 504785"/>
              <a:gd name="connsiteY1" fmla="*/ 10275 h 1222625"/>
              <a:gd name="connsiteX2" fmla="*/ 205483 w 504785"/>
              <a:gd name="connsiteY2" fmla="*/ 0 h 1222625"/>
              <a:gd name="connsiteX3" fmla="*/ 61645 w 504785"/>
              <a:gd name="connsiteY3" fmla="*/ 10275 h 1222625"/>
              <a:gd name="connsiteX4" fmla="*/ 30823 w 504785"/>
              <a:gd name="connsiteY4" fmla="*/ 20549 h 1222625"/>
              <a:gd name="connsiteX5" fmla="*/ 10274 w 504785"/>
              <a:gd name="connsiteY5" fmla="*/ 82194 h 1222625"/>
              <a:gd name="connsiteX6" fmla="*/ 0 w 504785"/>
              <a:gd name="connsiteY6" fmla="*/ 113016 h 1222625"/>
              <a:gd name="connsiteX7" fmla="*/ 10274 w 504785"/>
              <a:gd name="connsiteY7" fmla="*/ 441789 h 1222625"/>
              <a:gd name="connsiteX8" fmla="*/ 20548 w 504785"/>
              <a:gd name="connsiteY8" fmla="*/ 523982 h 1222625"/>
              <a:gd name="connsiteX9" fmla="*/ 30823 w 504785"/>
              <a:gd name="connsiteY9" fmla="*/ 626724 h 1222625"/>
              <a:gd name="connsiteX10" fmla="*/ 61645 w 504785"/>
              <a:gd name="connsiteY10" fmla="*/ 791110 h 1222625"/>
              <a:gd name="connsiteX11" fmla="*/ 92468 w 504785"/>
              <a:gd name="connsiteY11" fmla="*/ 893852 h 1222625"/>
              <a:gd name="connsiteX12" fmla="*/ 113016 w 504785"/>
              <a:gd name="connsiteY12" fmla="*/ 986319 h 1222625"/>
              <a:gd name="connsiteX13" fmla="*/ 123290 w 504785"/>
              <a:gd name="connsiteY13" fmla="*/ 1017142 h 1222625"/>
              <a:gd name="connsiteX14" fmla="*/ 143838 w 504785"/>
              <a:gd name="connsiteY14" fmla="*/ 1099335 h 1222625"/>
              <a:gd name="connsiteX15" fmla="*/ 164387 w 504785"/>
              <a:gd name="connsiteY15" fmla="*/ 1119883 h 1222625"/>
              <a:gd name="connsiteX16" fmla="*/ 184935 w 504785"/>
              <a:gd name="connsiteY16" fmla="*/ 1150706 h 1222625"/>
              <a:gd name="connsiteX17" fmla="*/ 215757 w 504785"/>
              <a:gd name="connsiteY17" fmla="*/ 1171254 h 1222625"/>
              <a:gd name="connsiteX18" fmla="*/ 236306 w 504785"/>
              <a:gd name="connsiteY18" fmla="*/ 1191803 h 1222625"/>
              <a:gd name="connsiteX19" fmla="*/ 297951 w 504785"/>
              <a:gd name="connsiteY19" fmla="*/ 1222625 h 1222625"/>
              <a:gd name="connsiteX20" fmla="*/ 441789 w 504785"/>
              <a:gd name="connsiteY20" fmla="*/ 1212351 h 1222625"/>
              <a:gd name="connsiteX21" fmla="*/ 462337 w 504785"/>
              <a:gd name="connsiteY21" fmla="*/ 1181528 h 1222625"/>
              <a:gd name="connsiteX22" fmla="*/ 493160 w 504785"/>
              <a:gd name="connsiteY22" fmla="*/ 1068513 h 1222625"/>
              <a:gd name="connsiteX23" fmla="*/ 493160 w 504785"/>
              <a:gd name="connsiteY23" fmla="*/ 246580 h 1222625"/>
              <a:gd name="connsiteX24" fmla="*/ 472611 w 504785"/>
              <a:gd name="connsiteY24" fmla="*/ 143839 h 1222625"/>
              <a:gd name="connsiteX25" fmla="*/ 452063 w 504785"/>
              <a:gd name="connsiteY25" fmla="*/ 123290 h 1222625"/>
              <a:gd name="connsiteX26" fmla="*/ 431515 w 504785"/>
              <a:gd name="connsiteY26" fmla="*/ 92468 h 1222625"/>
              <a:gd name="connsiteX27" fmla="*/ 339047 w 504785"/>
              <a:gd name="connsiteY27" fmla="*/ 61645 h 1222625"/>
              <a:gd name="connsiteX28" fmla="*/ 339047 w 504785"/>
              <a:gd name="connsiteY28" fmla="*/ 41097 h 122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4785" h="1222625">
                <a:moveTo>
                  <a:pt x="339047" y="41097"/>
                </a:moveTo>
                <a:cubicBezTo>
                  <a:pt x="325348" y="32535"/>
                  <a:pt x="278333" y="15645"/>
                  <a:pt x="256854" y="10275"/>
                </a:cubicBezTo>
                <a:cubicBezTo>
                  <a:pt x="239913" y="6040"/>
                  <a:pt x="222607" y="3425"/>
                  <a:pt x="205483" y="0"/>
                </a:cubicBezTo>
                <a:cubicBezTo>
                  <a:pt x="157537" y="3425"/>
                  <a:pt x="109384" y="4658"/>
                  <a:pt x="61645" y="10275"/>
                </a:cubicBezTo>
                <a:cubicBezTo>
                  <a:pt x="50889" y="11540"/>
                  <a:pt x="37118" y="11736"/>
                  <a:pt x="30823" y="20549"/>
                </a:cubicBezTo>
                <a:cubicBezTo>
                  <a:pt x="18233" y="38174"/>
                  <a:pt x="17124" y="61646"/>
                  <a:pt x="10274" y="82194"/>
                </a:cubicBezTo>
                <a:lnTo>
                  <a:pt x="0" y="113016"/>
                </a:lnTo>
                <a:cubicBezTo>
                  <a:pt x="3425" y="222607"/>
                  <a:pt x="4799" y="332281"/>
                  <a:pt x="10274" y="441789"/>
                </a:cubicBezTo>
                <a:cubicBezTo>
                  <a:pt x="11653" y="469365"/>
                  <a:pt x="17499" y="496540"/>
                  <a:pt x="20548" y="523982"/>
                </a:cubicBezTo>
                <a:cubicBezTo>
                  <a:pt x="24349" y="558190"/>
                  <a:pt x="26173" y="592621"/>
                  <a:pt x="30823" y="626724"/>
                </a:cubicBezTo>
                <a:cubicBezTo>
                  <a:pt x="36049" y="665044"/>
                  <a:pt x="47246" y="743112"/>
                  <a:pt x="61645" y="791110"/>
                </a:cubicBezTo>
                <a:cubicBezTo>
                  <a:pt x="83592" y="864269"/>
                  <a:pt x="78938" y="832969"/>
                  <a:pt x="92468" y="893852"/>
                </a:cubicBezTo>
                <a:cubicBezTo>
                  <a:pt x="103064" y="941533"/>
                  <a:pt x="100485" y="942461"/>
                  <a:pt x="113016" y="986319"/>
                </a:cubicBezTo>
                <a:cubicBezTo>
                  <a:pt x="115991" y="996732"/>
                  <a:pt x="120663" y="1006635"/>
                  <a:pt x="123290" y="1017142"/>
                </a:cubicBezTo>
                <a:cubicBezTo>
                  <a:pt x="126446" y="1029768"/>
                  <a:pt x="133773" y="1082561"/>
                  <a:pt x="143838" y="1099335"/>
                </a:cubicBezTo>
                <a:cubicBezTo>
                  <a:pt x="148822" y="1107641"/>
                  <a:pt x="158336" y="1112319"/>
                  <a:pt x="164387" y="1119883"/>
                </a:cubicBezTo>
                <a:cubicBezTo>
                  <a:pt x="172101" y="1129525"/>
                  <a:pt x="176204" y="1141974"/>
                  <a:pt x="184935" y="1150706"/>
                </a:cubicBezTo>
                <a:cubicBezTo>
                  <a:pt x="193666" y="1159437"/>
                  <a:pt x="206115" y="1163540"/>
                  <a:pt x="215757" y="1171254"/>
                </a:cubicBezTo>
                <a:cubicBezTo>
                  <a:pt x="223321" y="1177305"/>
                  <a:pt x="228742" y="1185752"/>
                  <a:pt x="236306" y="1191803"/>
                </a:cubicBezTo>
                <a:cubicBezTo>
                  <a:pt x="264758" y="1214565"/>
                  <a:pt x="265396" y="1211774"/>
                  <a:pt x="297951" y="1222625"/>
                </a:cubicBezTo>
                <a:cubicBezTo>
                  <a:pt x="345897" y="1219200"/>
                  <a:pt x="395156" y="1224009"/>
                  <a:pt x="441789" y="1212351"/>
                </a:cubicBezTo>
                <a:cubicBezTo>
                  <a:pt x="453768" y="1209356"/>
                  <a:pt x="457322" y="1192812"/>
                  <a:pt x="462337" y="1181528"/>
                </a:cubicBezTo>
                <a:cubicBezTo>
                  <a:pt x="481299" y="1138864"/>
                  <a:pt x="484370" y="1112464"/>
                  <a:pt x="493160" y="1068513"/>
                </a:cubicBezTo>
                <a:cubicBezTo>
                  <a:pt x="507237" y="674362"/>
                  <a:pt x="510021" y="743989"/>
                  <a:pt x="493160" y="246580"/>
                </a:cubicBezTo>
                <a:cubicBezTo>
                  <a:pt x="492818" y="236503"/>
                  <a:pt x="485418" y="165183"/>
                  <a:pt x="472611" y="143839"/>
                </a:cubicBezTo>
                <a:cubicBezTo>
                  <a:pt x="467627" y="135533"/>
                  <a:pt x="458114" y="130854"/>
                  <a:pt x="452063" y="123290"/>
                </a:cubicBezTo>
                <a:cubicBezTo>
                  <a:pt x="444349" y="113648"/>
                  <a:pt x="441986" y="99012"/>
                  <a:pt x="431515" y="92468"/>
                </a:cubicBezTo>
                <a:cubicBezTo>
                  <a:pt x="431509" y="92464"/>
                  <a:pt x="354461" y="66783"/>
                  <a:pt x="339047" y="61645"/>
                </a:cubicBezTo>
                <a:cubicBezTo>
                  <a:pt x="303631" y="49840"/>
                  <a:pt x="352746" y="49659"/>
                  <a:pt x="339047" y="410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4428162" y="4191856"/>
            <a:ext cx="717070" cy="1808252"/>
          </a:xfrm>
          <a:custGeom>
            <a:avLst/>
            <a:gdLst>
              <a:gd name="connsiteX0" fmla="*/ 359595 w 717070"/>
              <a:gd name="connsiteY0" fmla="*/ 0 h 1808252"/>
              <a:gd name="connsiteX1" fmla="*/ 328773 w 717070"/>
              <a:gd name="connsiteY1" fmla="*/ 51371 h 1808252"/>
              <a:gd name="connsiteX2" fmla="*/ 246580 w 717070"/>
              <a:gd name="connsiteY2" fmla="*/ 123290 h 1808252"/>
              <a:gd name="connsiteX3" fmla="*/ 184935 w 717070"/>
              <a:gd name="connsiteY3" fmla="*/ 195209 h 1808252"/>
              <a:gd name="connsiteX4" fmla="*/ 143838 w 717070"/>
              <a:gd name="connsiteY4" fmla="*/ 236306 h 1808252"/>
              <a:gd name="connsiteX5" fmla="*/ 123290 w 717070"/>
              <a:gd name="connsiteY5" fmla="*/ 267128 h 1808252"/>
              <a:gd name="connsiteX6" fmla="*/ 82193 w 717070"/>
              <a:gd name="connsiteY6" fmla="*/ 318499 h 1808252"/>
              <a:gd name="connsiteX7" fmla="*/ 61645 w 717070"/>
              <a:gd name="connsiteY7" fmla="*/ 380144 h 1808252"/>
              <a:gd name="connsiteX8" fmla="*/ 51371 w 717070"/>
              <a:gd name="connsiteY8" fmla="*/ 410966 h 1808252"/>
              <a:gd name="connsiteX9" fmla="*/ 30822 w 717070"/>
              <a:gd name="connsiteY9" fmla="*/ 554805 h 1808252"/>
              <a:gd name="connsiteX10" fmla="*/ 0 w 717070"/>
              <a:gd name="connsiteY10" fmla="*/ 1037690 h 1808252"/>
              <a:gd name="connsiteX11" fmla="*/ 10274 w 717070"/>
              <a:gd name="connsiteY11" fmla="*/ 1356189 h 1808252"/>
              <a:gd name="connsiteX12" fmla="*/ 30822 w 717070"/>
              <a:gd name="connsiteY12" fmla="*/ 1448656 h 1808252"/>
              <a:gd name="connsiteX13" fmla="*/ 51371 w 717070"/>
              <a:gd name="connsiteY13" fmla="*/ 1469205 h 1808252"/>
              <a:gd name="connsiteX14" fmla="*/ 92467 w 717070"/>
              <a:gd name="connsiteY14" fmla="*/ 1530850 h 1808252"/>
              <a:gd name="connsiteX15" fmla="*/ 123290 w 717070"/>
              <a:gd name="connsiteY15" fmla="*/ 1551398 h 1808252"/>
              <a:gd name="connsiteX16" fmla="*/ 174660 w 717070"/>
              <a:gd name="connsiteY16" fmla="*/ 1602769 h 1808252"/>
              <a:gd name="connsiteX17" fmla="*/ 195209 w 717070"/>
              <a:gd name="connsiteY17" fmla="*/ 1623317 h 1808252"/>
              <a:gd name="connsiteX18" fmla="*/ 226031 w 717070"/>
              <a:gd name="connsiteY18" fmla="*/ 1654140 h 1808252"/>
              <a:gd name="connsiteX19" fmla="*/ 287676 w 717070"/>
              <a:gd name="connsiteY19" fmla="*/ 1695236 h 1808252"/>
              <a:gd name="connsiteX20" fmla="*/ 318499 w 717070"/>
              <a:gd name="connsiteY20" fmla="*/ 1715784 h 1808252"/>
              <a:gd name="connsiteX21" fmla="*/ 380144 w 717070"/>
              <a:gd name="connsiteY21" fmla="*/ 1746607 h 1808252"/>
              <a:gd name="connsiteX22" fmla="*/ 462337 w 717070"/>
              <a:gd name="connsiteY22" fmla="*/ 1797978 h 1808252"/>
              <a:gd name="connsiteX23" fmla="*/ 493159 w 717070"/>
              <a:gd name="connsiteY23" fmla="*/ 1808252 h 1808252"/>
              <a:gd name="connsiteX24" fmla="*/ 626723 w 717070"/>
              <a:gd name="connsiteY24" fmla="*/ 1797978 h 1808252"/>
              <a:gd name="connsiteX25" fmla="*/ 657546 w 717070"/>
              <a:gd name="connsiteY25" fmla="*/ 1787704 h 1808252"/>
              <a:gd name="connsiteX26" fmla="*/ 678094 w 717070"/>
              <a:gd name="connsiteY26" fmla="*/ 1767155 h 1808252"/>
              <a:gd name="connsiteX27" fmla="*/ 698642 w 717070"/>
              <a:gd name="connsiteY27" fmla="*/ 1736333 h 1808252"/>
              <a:gd name="connsiteX28" fmla="*/ 698642 w 717070"/>
              <a:gd name="connsiteY28" fmla="*/ 1417834 h 1808252"/>
              <a:gd name="connsiteX29" fmla="*/ 688368 w 717070"/>
              <a:gd name="connsiteY29" fmla="*/ 1345915 h 1808252"/>
              <a:gd name="connsiteX30" fmla="*/ 647272 w 717070"/>
              <a:gd name="connsiteY30" fmla="*/ 1160980 h 1808252"/>
              <a:gd name="connsiteX31" fmla="*/ 636998 w 717070"/>
              <a:gd name="connsiteY31" fmla="*/ 1068513 h 1808252"/>
              <a:gd name="connsiteX32" fmla="*/ 616449 w 717070"/>
              <a:gd name="connsiteY32" fmla="*/ 852755 h 1808252"/>
              <a:gd name="connsiteX33" fmla="*/ 462337 w 717070"/>
              <a:gd name="connsiteY33" fmla="*/ 41097 h 1808252"/>
              <a:gd name="connsiteX34" fmla="*/ 328773 w 717070"/>
              <a:gd name="connsiteY34" fmla="*/ 41097 h 180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070" h="1808252">
                <a:moveTo>
                  <a:pt x="359595" y="0"/>
                </a:moveTo>
                <a:cubicBezTo>
                  <a:pt x="349321" y="17124"/>
                  <a:pt x="341248" y="35778"/>
                  <a:pt x="328773" y="51371"/>
                </a:cubicBezTo>
                <a:cubicBezTo>
                  <a:pt x="258451" y="139274"/>
                  <a:pt x="302762" y="75134"/>
                  <a:pt x="246580" y="123290"/>
                </a:cubicBezTo>
                <a:cubicBezTo>
                  <a:pt x="166871" y="191612"/>
                  <a:pt x="235274" y="136480"/>
                  <a:pt x="184935" y="195209"/>
                </a:cubicBezTo>
                <a:cubicBezTo>
                  <a:pt x="172327" y="209918"/>
                  <a:pt x="154584" y="220186"/>
                  <a:pt x="143838" y="236306"/>
                </a:cubicBezTo>
                <a:cubicBezTo>
                  <a:pt x="136989" y="246580"/>
                  <a:pt x="131004" y="257486"/>
                  <a:pt x="123290" y="267128"/>
                </a:cubicBezTo>
                <a:cubicBezTo>
                  <a:pt x="64731" y="340326"/>
                  <a:pt x="145436" y="223635"/>
                  <a:pt x="82193" y="318499"/>
                </a:cubicBezTo>
                <a:lnTo>
                  <a:pt x="61645" y="380144"/>
                </a:lnTo>
                <a:cubicBezTo>
                  <a:pt x="58220" y="390418"/>
                  <a:pt x="53495" y="400347"/>
                  <a:pt x="51371" y="410966"/>
                </a:cubicBezTo>
                <a:cubicBezTo>
                  <a:pt x="37304" y="481297"/>
                  <a:pt x="38957" y="465315"/>
                  <a:pt x="30822" y="554805"/>
                </a:cubicBezTo>
                <a:cubicBezTo>
                  <a:pt x="5984" y="828023"/>
                  <a:pt x="11698" y="768627"/>
                  <a:pt x="0" y="1037690"/>
                </a:cubicBezTo>
                <a:cubicBezTo>
                  <a:pt x="3425" y="1143856"/>
                  <a:pt x="4541" y="1250122"/>
                  <a:pt x="10274" y="1356189"/>
                </a:cubicBezTo>
                <a:cubicBezTo>
                  <a:pt x="10808" y="1366070"/>
                  <a:pt x="19949" y="1430535"/>
                  <a:pt x="30822" y="1448656"/>
                </a:cubicBezTo>
                <a:cubicBezTo>
                  <a:pt x="35806" y="1456962"/>
                  <a:pt x="45559" y="1461455"/>
                  <a:pt x="51371" y="1469205"/>
                </a:cubicBezTo>
                <a:cubicBezTo>
                  <a:pt x="66188" y="1488962"/>
                  <a:pt x="71919" y="1517151"/>
                  <a:pt x="92467" y="1530850"/>
                </a:cubicBezTo>
                <a:cubicBezTo>
                  <a:pt x="102741" y="1537699"/>
                  <a:pt x="113997" y="1543267"/>
                  <a:pt x="123290" y="1551398"/>
                </a:cubicBezTo>
                <a:cubicBezTo>
                  <a:pt x="141515" y="1567345"/>
                  <a:pt x="157536" y="1585645"/>
                  <a:pt x="174660" y="1602769"/>
                </a:cubicBezTo>
                <a:lnTo>
                  <a:pt x="195209" y="1623317"/>
                </a:lnTo>
                <a:cubicBezTo>
                  <a:pt x="205483" y="1633591"/>
                  <a:pt x="213941" y="1646080"/>
                  <a:pt x="226031" y="1654140"/>
                </a:cubicBezTo>
                <a:lnTo>
                  <a:pt x="287676" y="1695236"/>
                </a:lnTo>
                <a:cubicBezTo>
                  <a:pt x="297950" y="1702085"/>
                  <a:pt x="306785" y="1711879"/>
                  <a:pt x="318499" y="1715784"/>
                </a:cubicBezTo>
                <a:cubicBezTo>
                  <a:pt x="361035" y="1729964"/>
                  <a:pt x="340310" y="1720052"/>
                  <a:pt x="380144" y="1746607"/>
                </a:cubicBezTo>
                <a:cubicBezTo>
                  <a:pt x="412707" y="1795451"/>
                  <a:pt x="388978" y="1773525"/>
                  <a:pt x="462337" y="1797978"/>
                </a:cubicBezTo>
                <a:lnTo>
                  <a:pt x="493159" y="1808252"/>
                </a:lnTo>
                <a:cubicBezTo>
                  <a:pt x="537680" y="1804827"/>
                  <a:pt x="582415" y="1803516"/>
                  <a:pt x="626723" y="1797978"/>
                </a:cubicBezTo>
                <a:cubicBezTo>
                  <a:pt x="637469" y="1796635"/>
                  <a:pt x="648259" y="1793276"/>
                  <a:pt x="657546" y="1787704"/>
                </a:cubicBezTo>
                <a:cubicBezTo>
                  <a:pt x="665852" y="1782720"/>
                  <a:pt x="672043" y="1774719"/>
                  <a:pt x="678094" y="1767155"/>
                </a:cubicBezTo>
                <a:cubicBezTo>
                  <a:pt x="685808" y="1757513"/>
                  <a:pt x="691793" y="1746607"/>
                  <a:pt x="698642" y="1736333"/>
                </a:cubicBezTo>
                <a:cubicBezTo>
                  <a:pt x="730576" y="1608606"/>
                  <a:pt x="714581" y="1688784"/>
                  <a:pt x="698642" y="1417834"/>
                </a:cubicBezTo>
                <a:cubicBezTo>
                  <a:pt x="697220" y="1393659"/>
                  <a:pt x="693117" y="1369661"/>
                  <a:pt x="688368" y="1345915"/>
                </a:cubicBezTo>
                <a:cubicBezTo>
                  <a:pt x="673188" y="1270014"/>
                  <a:pt x="656244" y="1241730"/>
                  <a:pt x="647272" y="1160980"/>
                </a:cubicBezTo>
                <a:cubicBezTo>
                  <a:pt x="643847" y="1130158"/>
                  <a:pt x="640084" y="1099371"/>
                  <a:pt x="636998" y="1068513"/>
                </a:cubicBezTo>
                <a:cubicBezTo>
                  <a:pt x="629809" y="996627"/>
                  <a:pt x="616449" y="852755"/>
                  <a:pt x="616449" y="852755"/>
                </a:cubicBezTo>
                <a:cubicBezTo>
                  <a:pt x="597119" y="98887"/>
                  <a:pt x="861935" y="56466"/>
                  <a:pt x="462337" y="41097"/>
                </a:cubicBezTo>
                <a:cubicBezTo>
                  <a:pt x="417849" y="39386"/>
                  <a:pt x="373294" y="41097"/>
                  <a:pt x="328773" y="410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4362602" y="2753474"/>
            <a:ext cx="1411474" cy="1181528"/>
          </a:xfrm>
          <a:custGeom>
            <a:avLst/>
            <a:gdLst>
              <a:gd name="connsiteX0" fmla="*/ 353236 w 1411474"/>
              <a:gd name="connsiteY0" fmla="*/ 41097 h 1181528"/>
              <a:gd name="connsiteX1" fmla="*/ 209398 w 1411474"/>
              <a:gd name="connsiteY1" fmla="*/ 10274 h 1181528"/>
              <a:gd name="connsiteX2" fmla="*/ 178576 w 1411474"/>
              <a:gd name="connsiteY2" fmla="*/ 0 h 1181528"/>
              <a:gd name="connsiteX3" fmla="*/ 55286 w 1411474"/>
              <a:gd name="connsiteY3" fmla="*/ 61645 h 1181528"/>
              <a:gd name="connsiteX4" fmla="*/ 34737 w 1411474"/>
              <a:gd name="connsiteY4" fmla="*/ 82193 h 1181528"/>
              <a:gd name="connsiteX5" fmla="*/ 14189 w 1411474"/>
              <a:gd name="connsiteY5" fmla="*/ 102742 h 1181528"/>
              <a:gd name="connsiteX6" fmla="*/ 14189 w 1411474"/>
              <a:gd name="connsiteY6" fmla="*/ 400692 h 1181528"/>
              <a:gd name="connsiteX7" fmla="*/ 45011 w 1411474"/>
              <a:gd name="connsiteY7" fmla="*/ 534256 h 1181528"/>
              <a:gd name="connsiteX8" fmla="*/ 86108 w 1411474"/>
              <a:gd name="connsiteY8" fmla="*/ 585627 h 1181528"/>
              <a:gd name="connsiteX9" fmla="*/ 106656 w 1411474"/>
              <a:gd name="connsiteY9" fmla="*/ 904126 h 1181528"/>
              <a:gd name="connsiteX10" fmla="*/ 137479 w 1411474"/>
              <a:gd name="connsiteY10" fmla="*/ 1037690 h 1181528"/>
              <a:gd name="connsiteX11" fmla="*/ 219672 w 1411474"/>
              <a:gd name="connsiteY11" fmla="*/ 1109609 h 1181528"/>
              <a:gd name="connsiteX12" fmla="*/ 250495 w 1411474"/>
              <a:gd name="connsiteY12" fmla="*/ 1130157 h 1181528"/>
              <a:gd name="connsiteX13" fmla="*/ 281317 w 1411474"/>
              <a:gd name="connsiteY13" fmla="*/ 1150706 h 1181528"/>
              <a:gd name="connsiteX14" fmla="*/ 342962 w 1411474"/>
              <a:gd name="connsiteY14" fmla="*/ 1171254 h 1181528"/>
              <a:gd name="connsiteX15" fmla="*/ 373785 w 1411474"/>
              <a:gd name="connsiteY15" fmla="*/ 1181528 h 1181528"/>
              <a:gd name="connsiteX16" fmla="*/ 589542 w 1411474"/>
              <a:gd name="connsiteY16" fmla="*/ 1171254 h 1181528"/>
              <a:gd name="connsiteX17" fmla="*/ 620364 w 1411474"/>
              <a:gd name="connsiteY17" fmla="*/ 1150706 h 1181528"/>
              <a:gd name="connsiteX18" fmla="*/ 661461 w 1411474"/>
              <a:gd name="connsiteY18" fmla="*/ 1099335 h 1181528"/>
              <a:gd name="connsiteX19" fmla="*/ 723106 w 1411474"/>
              <a:gd name="connsiteY19" fmla="*/ 1037690 h 1181528"/>
              <a:gd name="connsiteX20" fmla="*/ 743654 w 1411474"/>
              <a:gd name="connsiteY20" fmla="*/ 996593 h 1181528"/>
              <a:gd name="connsiteX21" fmla="*/ 815573 w 1411474"/>
              <a:gd name="connsiteY21" fmla="*/ 945223 h 1181528"/>
              <a:gd name="connsiteX22" fmla="*/ 866944 w 1411474"/>
              <a:gd name="connsiteY22" fmla="*/ 904126 h 1181528"/>
              <a:gd name="connsiteX23" fmla="*/ 928589 w 1411474"/>
              <a:gd name="connsiteY23" fmla="*/ 883578 h 1181528"/>
              <a:gd name="connsiteX24" fmla="*/ 1000508 w 1411474"/>
              <a:gd name="connsiteY24" fmla="*/ 863029 h 1181528"/>
              <a:gd name="connsiteX25" fmla="*/ 1164895 w 1411474"/>
              <a:gd name="connsiteY25" fmla="*/ 852755 h 1181528"/>
              <a:gd name="connsiteX26" fmla="*/ 1267636 w 1411474"/>
              <a:gd name="connsiteY26" fmla="*/ 842481 h 1181528"/>
              <a:gd name="connsiteX27" fmla="*/ 1339555 w 1411474"/>
              <a:gd name="connsiteY27" fmla="*/ 821933 h 1181528"/>
              <a:gd name="connsiteX28" fmla="*/ 1360104 w 1411474"/>
              <a:gd name="connsiteY28" fmla="*/ 801384 h 1181528"/>
              <a:gd name="connsiteX29" fmla="*/ 1370378 w 1411474"/>
              <a:gd name="connsiteY29" fmla="*/ 770562 h 1181528"/>
              <a:gd name="connsiteX30" fmla="*/ 1390926 w 1411474"/>
              <a:gd name="connsiteY30" fmla="*/ 739739 h 1181528"/>
              <a:gd name="connsiteX31" fmla="*/ 1411474 w 1411474"/>
              <a:gd name="connsiteY31" fmla="*/ 606175 h 1181528"/>
              <a:gd name="connsiteX32" fmla="*/ 1401200 w 1411474"/>
              <a:gd name="connsiteY32" fmla="*/ 328773 h 1181528"/>
              <a:gd name="connsiteX33" fmla="*/ 1390926 w 1411474"/>
              <a:gd name="connsiteY33" fmla="*/ 297951 h 1181528"/>
              <a:gd name="connsiteX34" fmla="*/ 1360104 w 1411474"/>
              <a:gd name="connsiteY34" fmla="*/ 277402 h 1181528"/>
              <a:gd name="connsiteX35" fmla="*/ 1288185 w 1411474"/>
              <a:gd name="connsiteY35" fmla="*/ 246580 h 1181528"/>
              <a:gd name="connsiteX36" fmla="*/ 1247088 w 1411474"/>
              <a:gd name="connsiteY36" fmla="*/ 236306 h 1181528"/>
              <a:gd name="connsiteX37" fmla="*/ 1185443 w 1411474"/>
              <a:gd name="connsiteY37" fmla="*/ 215757 h 1181528"/>
              <a:gd name="connsiteX38" fmla="*/ 1154620 w 1411474"/>
              <a:gd name="connsiteY38" fmla="*/ 205483 h 1181528"/>
              <a:gd name="connsiteX39" fmla="*/ 918315 w 1411474"/>
              <a:gd name="connsiteY39" fmla="*/ 184935 h 1181528"/>
              <a:gd name="connsiteX40" fmla="*/ 856670 w 1411474"/>
              <a:gd name="connsiteY40" fmla="*/ 174661 h 1181528"/>
              <a:gd name="connsiteX41" fmla="*/ 712832 w 1411474"/>
              <a:gd name="connsiteY41" fmla="*/ 154113 h 1181528"/>
              <a:gd name="connsiteX42" fmla="*/ 610090 w 1411474"/>
              <a:gd name="connsiteY42" fmla="*/ 123290 h 1181528"/>
              <a:gd name="connsiteX43" fmla="*/ 568994 w 1411474"/>
              <a:gd name="connsiteY43" fmla="*/ 113016 h 1181528"/>
              <a:gd name="connsiteX44" fmla="*/ 507349 w 1411474"/>
              <a:gd name="connsiteY44" fmla="*/ 92468 h 1181528"/>
              <a:gd name="connsiteX45" fmla="*/ 414881 w 1411474"/>
              <a:gd name="connsiteY45" fmla="*/ 61645 h 1181528"/>
              <a:gd name="connsiteX46" fmla="*/ 353236 w 1411474"/>
              <a:gd name="connsiteY46" fmla="*/ 41097 h 1181528"/>
              <a:gd name="connsiteX47" fmla="*/ 353236 w 1411474"/>
              <a:gd name="connsiteY47" fmla="*/ 41097 h 1181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411474" h="1181528">
                <a:moveTo>
                  <a:pt x="353236" y="41097"/>
                </a:moveTo>
                <a:cubicBezTo>
                  <a:pt x="249548" y="28136"/>
                  <a:pt x="297238" y="39555"/>
                  <a:pt x="209398" y="10274"/>
                </a:cubicBezTo>
                <a:lnTo>
                  <a:pt x="178576" y="0"/>
                </a:lnTo>
                <a:cubicBezTo>
                  <a:pt x="82682" y="13699"/>
                  <a:pt x="123781" y="-6850"/>
                  <a:pt x="55286" y="61645"/>
                </a:cubicBezTo>
                <a:lnTo>
                  <a:pt x="34737" y="82193"/>
                </a:lnTo>
                <a:lnTo>
                  <a:pt x="14189" y="102742"/>
                </a:lnTo>
                <a:cubicBezTo>
                  <a:pt x="-7921" y="235406"/>
                  <a:pt x="-1248" y="169127"/>
                  <a:pt x="14189" y="400692"/>
                </a:cubicBezTo>
                <a:cubicBezTo>
                  <a:pt x="15400" y="418855"/>
                  <a:pt x="27651" y="516896"/>
                  <a:pt x="45011" y="534256"/>
                </a:cubicBezTo>
                <a:cubicBezTo>
                  <a:pt x="74291" y="563536"/>
                  <a:pt x="60187" y="546745"/>
                  <a:pt x="86108" y="585627"/>
                </a:cubicBezTo>
                <a:cubicBezTo>
                  <a:pt x="120091" y="721563"/>
                  <a:pt x="87553" y="579387"/>
                  <a:pt x="106656" y="904126"/>
                </a:cubicBezTo>
                <a:cubicBezTo>
                  <a:pt x="108337" y="932697"/>
                  <a:pt x="119700" y="1011021"/>
                  <a:pt x="137479" y="1037690"/>
                </a:cubicBezTo>
                <a:cubicBezTo>
                  <a:pt x="171725" y="1089061"/>
                  <a:pt x="147753" y="1061664"/>
                  <a:pt x="219672" y="1109609"/>
                </a:cubicBezTo>
                <a:lnTo>
                  <a:pt x="250495" y="1130157"/>
                </a:lnTo>
                <a:cubicBezTo>
                  <a:pt x="260769" y="1137006"/>
                  <a:pt x="269603" y="1146801"/>
                  <a:pt x="281317" y="1150706"/>
                </a:cubicBezTo>
                <a:lnTo>
                  <a:pt x="342962" y="1171254"/>
                </a:lnTo>
                <a:lnTo>
                  <a:pt x="373785" y="1181528"/>
                </a:lnTo>
                <a:cubicBezTo>
                  <a:pt x="445704" y="1178103"/>
                  <a:pt x="518097" y="1180184"/>
                  <a:pt x="589542" y="1171254"/>
                </a:cubicBezTo>
                <a:cubicBezTo>
                  <a:pt x="601794" y="1169722"/>
                  <a:pt x="610722" y="1158420"/>
                  <a:pt x="620364" y="1150706"/>
                </a:cubicBezTo>
                <a:cubicBezTo>
                  <a:pt x="655090" y="1122925"/>
                  <a:pt x="628598" y="1136306"/>
                  <a:pt x="661461" y="1099335"/>
                </a:cubicBezTo>
                <a:cubicBezTo>
                  <a:pt x="680767" y="1077615"/>
                  <a:pt x="723106" y="1037690"/>
                  <a:pt x="723106" y="1037690"/>
                </a:cubicBezTo>
                <a:cubicBezTo>
                  <a:pt x="729955" y="1023991"/>
                  <a:pt x="733687" y="1008222"/>
                  <a:pt x="743654" y="996593"/>
                </a:cubicBezTo>
                <a:cubicBezTo>
                  <a:pt x="759428" y="978189"/>
                  <a:pt x="795887" y="960972"/>
                  <a:pt x="815573" y="945223"/>
                </a:cubicBezTo>
                <a:cubicBezTo>
                  <a:pt x="842258" y="923875"/>
                  <a:pt x="831370" y="919937"/>
                  <a:pt x="866944" y="904126"/>
                </a:cubicBezTo>
                <a:cubicBezTo>
                  <a:pt x="886737" y="895329"/>
                  <a:pt x="908041" y="890427"/>
                  <a:pt x="928589" y="883578"/>
                </a:cubicBezTo>
                <a:cubicBezTo>
                  <a:pt x="947362" y="877320"/>
                  <a:pt x="982082" y="864872"/>
                  <a:pt x="1000508" y="863029"/>
                </a:cubicBezTo>
                <a:cubicBezTo>
                  <a:pt x="1055138" y="857566"/>
                  <a:pt x="1110154" y="856966"/>
                  <a:pt x="1164895" y="852755"/>
                </a:cubicBezTo>
                <a:cubicBezTo>
                  <a:pt x="1199211" y="850115"/>
                  <a:pt x="1233389" y="845906"/>
                  <a:pt x="1267636" y="842481"/>
                </a:cubicBezTo>
                <a:cubicBezTo>
                  <a:pt x="1275313" y="840562"/>
                  <a:pt x="1329027" y="828250"/>
                  <a:pt x="1339555" y="821933"/>
                </a:cubicBezTo>
                <a:cubicBezTo>
                  <a:pt x="1347861" y="816949"/>
                  <a:pt x="1353254" y="808234"/>
                  <a:pt x="1360104" y="801384"/>
                </a:cubicBezTo>
                <a:cubicBezTo>
                  <a:pt x="1363529" y="791110"/>
                  <a:pt x="1365535" y="780248"/>
                  <a:pt x="1370378" y="770562"/>
                </a:cubicBezTo>
                <a:cubicBezTo>
                  <a:pt x="1375900" y="759517"/>
                  <a:pt x="1386590" y="751301"/>
                  <a:pt x="1390926" y="739739"/>
                </a:cubicBezTo>
                <a:cubicBezTo>
                  <a:pt x="1399751" y="716204"/>
                  <a:pt x="1409887" y="618874"/>
                  <a:pt x="1411474" y="606175"/>
                </a:cubicBezTo>
                <a:cubicBezTo>
                  <a:pt x="1408049" y="513708"/>
                  <a:pt x="1407355" y="421099"/>
                  <a:pt x="1401200" y="328773"/>
                </a:cubicBezTo>
                <a:cubicBezTo>
                  <a:pt x="1400480" y="317967"/>
                  <a:pt x="1397691" y="306408"/>
                  <a:pt x="1390926" y="297951"/>
                </a:cubicBezTo>
                <a:cubicBezTo>
                  <a:pt x="1383212" y="288309"/>
                  <a:pt x="1370825" y="283528"/>
                  <a:pt x="1360104" y="277402"/>
                </a:cubicBezTo>
                <a:cubicBezTo>
                  <a:pt x="1332709" y="261748"/>
                  <a:pt x="1316999" y="254812"/>
                  <a:pt x="1288185" y="246580"/>
                </a:cubicBezTo>
                <a:cubicBezTo>
                  <a:pt x="1274608" y="242701"/>
                  <a:pt x="1260613" y="240364"/>
                  <a:pt x="1247088" y="236306"/>
                </a:cubicBezTo>
                <a:cubicBezTo>
                  <a:pt x="1226342" y="230082"/>
                  <a:pt x="1205991" y="222607"/>
                  <a:pt x="1185443" y="215757"/>
                </a:cubicBezTo>
                <a:cubicBezTo>
                  <a:pt x="1175169" y="212332"/>
                  <a:pt x="1165341" y="207015"/>
                  <a:pt x="1154620" y="205483"/>
                </a:cubicBezTo>
                <a:cubicBezTo>
                  <a:pt x="1028351" y="187445"/>
                  <a:pt x="1106870" y="196720"/>
                  <a:pt x="918315" y="184935"/>
                </a:cubicBezTo>
                <a:cubicBezTo>
                  <a:pt x="897767" y="181510"/>
                  <a:pt x="877292" y="177607"/>
                  <a:pt x="856670" y="174661"/>
                </a:cubicBezTo>
                <a:cubicBezTo>
                  <a:pt x="790393" y="165193"/>
                  <a:pt x="774108" y="166369"/>
                  <a:pt x="712832" y="154113"/>
                </a:cubicBezTo>
                <a:cubicBezTo>
                  <a:pt x="631315" y="137809"/>
                  <a:pt x="714900" y="149493"/>
                  <a:pt x="610090" y="123290"/>
                </a:cubicBezTo>
                <a:cubicBezTo>
                  <a:pt x="596391" y="119865"/>
                  <a:pt x="582519" y="117073"/>
                  <a:pt x="568994" y="113016"/>
                </a:cubicBezTo>
                <a:cubicBezTo>
                  <a:pt x="548248" y="106792"/>
                  <a:pt x="527897" y="99317"/>
                  <a:pt x="507349" y="92468"/>
                </a:cubicBezTo>
                <a:lnTo>
                  <a:pt x="414881" y="61645"/>
                </a:lnTo>
                <a:cubicBezTo>
                  <a:pt x="414879" y="61644"/>
                  <a:pt x="353237" y="41097"/>
                  <a:pt x="353236" y="41097"/>
                </a:cubicBezTo>
                <a:lnTo>
                  <a:pt x="353236" y="4109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27"/>
          <p:cNvSpPr>
            <a:spLocks noChangeArrowheads="1"/>
          </p:cNvSpPr>
          <p:nvPr/>
        </p:nvSpPr>
        <p:spPr bwMode="auto">
          <a:xfrm flipH="1">
            <a:off x="3709675" y="4390529"/>
            <a:ext cx="73152" cy="76428"/>
          </a:xfrm>
          <a:prstGeom prst="ellipse">
            <a:avLst/>
          </a:prstGeom>
          <a:solidFill>
            <a:schemeClr val="tx1"/>
          </a:solidFill>
          <a:ln w="9525">
            <a:solidFill>
              <a:schemeClr val="tx1"/>
            </a:solidFill>
            <a:round/>
            <a:headEnd/>
            <a:tailEnd/>
          </a:ln>
        </p:spPr>
        <p:txBody>
          <a:bodyPr wrap="none" anchor="ctr"/>
          <a:lstStyle/>
          <a:p>
            <a:endParaRPr lang="en-US"/>
          </a:p>
        </p:txBody>
      </p:sp>
      <p:sp>
        <p:nvSpPr>
          <p:cNvPr id="99" name="Oval 27"/>
          <p:cNvSpPr>
            <a:spLocks noChangeArrowheads="1"/>
          </p:cNvSpPr>
          <p:nvPr/>
        </p:nvSpPr>
        <p:spPr bwMode="auto">
          <a:xfrm>
            <a:off x="3981580" y="4663249"/>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0" name="Freeform 99"/>
          <p:cNvSpPr/>
          <p:nvPr/>
        </p:nvSpPr>
        <p:spPr>
          <a:xfrm>
            <a:off x="3538838" y="4246491"/>
            <a:ext cx="702098" cy="647490"/>
          </a:xfrm>
          <a:custGeom>
            <a:avLst/>
            <a:gdLst>
              <a:gd name="connsiteX0" fmla="*/ 506889 w 702098"/>
              <a:gd name="connsiteY0" fmla="*/ 636997 h 647490"/>
              <a:gd name="connsiteX1" fmla="*/ 568534 w 702098"/>
              <a:gd name="connsiteY1" fmla="*/ 626723 h 647490"/>
              <a:gd name="connsiteX2" fmla="*/ 640453 w 702098"/>
              <a:gd name="connsiteY2" fmla="*/ 606175 h 647490"/>
              <a:gd name="connsiteX3" fmla="*/ 691823 w 702098"/>
              <a:gd name="connsiteY3" fmla="*/ 544530 h 647490"/>
              <a:gd name="connsiteX4" fmla="*/ 702098 w 702098"/>
              <a:gd name="connsiteY4" fmla="*/ 513708 h 647490"/>
              <a:gd name="connsiteX5" fmla="*/ 691823 w 702098"/>
              <a:gd name="connsiteY5" fmla="*/ 369869 h 647490"/>
              <a:gd name="connsiteX6" fmla="*/ 661001 w 702098"/>
              <a:gd name="connsiteY6" fmla="*/ 267128 h 647490"/>
              <a:gd name="connsiteX7" fmla="*/ 609630 w 702098"/>
              <a:gd name="connsiteY7" fmla="*/ 174660 h 647490"/>
              <a:gd name="connsiteX8" fmla="*/ 578808 w 702098"/>
              <a:gd name="connsiteY8" fmla="*/ 154112 h 647490"/>
              <a:gd name="connsiteX9" fmla="*/ 558259 w 702098"/>
              <a:gd name="connsiteY9" fmla="*/ 133564 h 647490"/>
              <a:gd name="connsiteX10" fmla="*/ 496614 w 702098"/>
              <a:gd name="connsiteY10" fmla="*/ 113015 h 647490"/>
              <a:gd name="connsiteX11" fmla="*/ 434969 w 702098"/>
              <a:gd name="connsiteY11" fmla="*/ 71919 h 647490"/>
              <a:gd name="connsiteX12" fmla="*/ 373325 w 702098"/>
              <a:gd name="connsiteY12" fmla="*/ 51370 h 647490"/>
              <a:gd name="connsiteX13" fmla="*/ 352776 w 702098"/>
              <a:gd name="connsiteY13" fmla="*/ 30822 h 647490"/>
              <a:gd name="connsiteX14" fmla="*/ 250035 w 702098"/>
              <a:gd name="connsiteY14" fmla="*/ 0 h 647490"/>
              <a:gd name="connsiteX15" fmla="*/ 95922 w 702098"/>
              <a:gd name="connsiteY15" fmla="*/ 10274 h 647490"/>
              <a:gd name="connsiteX16" fmla="*/ 34277 w 702098"/>
              <a:gd name="connsiteY16" fmla="*/ 30822 h 647490"/>
              <a:gd name="connsiteX17" fmla="*/ 13729 w 702098"/>
              <a:gd name="connsiteY17" fmla="*/ 61645 h 647490"/>
              <a:gd name="connsiteX18" fmla="*/ 13729 w 702098"/>
              <a:gd name="connsiteY18" fmla="*/ 226031 h 647490"/>
              <a:gd name="connsiteX19" fmla="*/ 44551 w 702098"/>
              <a:gd name="connsiteY19" fmla="*/ 256854 h 647490"/>
              <a:gd name="connsiteX20" fmla="*/ 137019 w 702098"/>
              <a:gd name="connsiteY20" fmla="*/ 297950 h 647490"/>
              <a:gd name="connsiteX21" fmla="*/ 167841 w 702098"/>
              <a:gd name="connsiteY21" fmla="*/ 308224 h 647490"/>
              <a:gd name="connsiteX22" fmla="*/ 188390 w 702098"/>
              <a:gd name="connsiteY22" fmla="*/ 328773 h 647490"/>
              <a:gd name="connsiteX23" fmla="*/ 219212 w 702098"/>
              <a:gd name="connsiteY23" fmla="*/ 339047 h 647490"/>
              <a:gd name="connsiteX24" fmla="*/ 270583 w 702098"/>
              <a:gd name="connsiteY24" fmla="*/ 380144 h 647490"/>
              <a:gd name="connsiteX25" fmla="*/ 311680 w 702098"/>
              <a:gd name="connsiteY25" fmla="*/ 441788 h 647490"/>
              <a:gd name="connsiteX26" fmla="*/ 342502 w 702098"/>
              <a:gd name="connsiteY26" fmla="*/ 503433 h 647490"/>
              <a:gd name="connsiteX27" fmla="*/ 383599 w 702098"/>
              <a:gd name="connsiteY27" fmla="*/ 544530 h 647490"/>
              <a:gd name="connsiteX28" fmla="*/ 434969 w 702098"/>
              <a:gd name="connsiteY28" fmla="*/ 595901 h 647490"/>
              <a:gd name="connsiteX29" fmla="*/ 455518 w 702098"/>
              <a:gd name="connsiteY29" fmla="*/ 616449 h 647490"/>
              <a:gd name="connsiteX30" fmla="*/ 517163 w 702098"/>
              <a:gd name="connsiteY30" fmla="*/ 647272 h 647490"/>
              <a:gd name="connsiteX31" fmla="*/ 506889 w 702098"/>
              <a:gd name="connsiteY31" fmla="*/ 636997 h 6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2098" h="647490">
                <a:moveTo>
                  <a:pt x="506889" y="636997"/>
                </a:moveTo>
                <a:cubicBezTo>
                  <a:pt x="515451" y="633572"/>
                  <a:pt x="548107" y="630808"/>
                  <a:pt x="568534" y="626723"/>
                </a:cubicBezTo>
                <a:cubicBezTo>
                  <a:pt x="600784" y="620273"/>
                  <a:pt x="611078" y="615966"/>
                  <a:pt x="640453" y="606175"/>
                </a:cubicBezTo>
                <a:cubicBezTo>
                  <a:pt x="663178" y="583450"/>
                  <a:pt x="677517" y="573141"/>
                  <a:pt x="691823" y="544530"/>
                </a:cubicBezTo>
                <a:cubicBezTo>
                  <a:pt x="696666" y="534844"/>
                  <a:pt x="698673" y="523982"/>
                  <a:pt x="702098" y="513708"/>
                </a:cubicBezTo>
                <a:cubicBezTo>
                  <a:pt x="698673" y="465762"/>
                  <a:pt x="697131" y="417643"/>
                  <a:pt x="691823" y="369869"/>
                </a:cubicBezTo>
                <a:cubicBezTo>
                  <a:pt x="689235" y="346579"/>
                  <a:pt x="666166" y="282623"/>
                  <a:pt x="661001" y="267128"/>
                </a:cubicBezTo>
                <a:cubicBezTo>
                  <a:pt x="650295" y="235008"/>
                  <a:pt x="639913" y="194848"/>
                  <a:pt x="609630" y="174660"/>
                </a:cubicBezTo>
                <a:cubicBezTo>
                  <a:pt x="599356" y="167811"/>
                  <a:pt x="588450" y="161826"/>
                  <a:pt x="578808" y="154112"/>
                </a:cubicBezTo>
                <a:cubicBezTo>
                  <a:pt x="571244" y="148061"/>
                  <a:pt x="566923" y="137896"/>
                  <a:pt x="558259" y="133564"/>
                </a:cubicBezTo>
                <a:cubicBezTo>
                  <a:pt x="538886" y="123877"/>
                  <a:pt x="514636" y="125030"/>
                  <a:pt x="496614" y="113015"/>
                </a:cubicBezTo>
                <a:cubicBezTo>
                  <a:pt x="476066" y="99316"/>
                  <a:pt x="458397" y="79729"/>
                  <a:pt x="434969" y="71919"/>
                </a:cubicBezTo>
                <a:lnTo>
                  <a:pt x="373325" y="51370"/>
                </a:lnTo>
                <a:cubicBezTo>
                  <a:pt x="366475" y="44521"/>
                  <a:pt x="361440" y="35154"/>
                  <a:pt x="352776" y="30822"/>
                </a:cubicBezTo>
                <a:cubicBezTo>
                  <a:pt x="327763" y="18316"/>
                  <a:pt x="279531" y="7374"/>
                  <a:pt x="250035" y="0"/>
                </a:cubicBezTo>
                <a:cubicBezTo>
                  <a:pt x="198664" y="3425"/>
                  <a:pt x="146890" y="2993"/>
                  <a:pt x="95922" y="10274"/>
                </a:cubicBezTo>
                <a:cubicBezTo>
                  <a:pt x="74480" y="13337"/>
                  <a:pt x="34277" y="30822"/>
                  <a:pt x="34277" y="30822"/>
                </a:cubicBezTo>
                <a:cubicBezTo>
                  <a:pt x="27428" y="41096"/>
                  <a:pt x="19251" y="50600"/>
                  <a:pt x="13729" y="61645"/>
                </a:cubicBezTo>
                <a:cubicBezTo>
                  <a:pt x="-10691" y="110486"/>
                  <a:pt x="2730" y="182036"/>
                  <a:pt x="13729" y="226031"/>
                </a:cubicBezTo>
                <a:cubicBezTo>
                  <a:pt x="17253" y="240127"/>
                  <a:pt x="33389" y="247552"/>
                  <a:pt x="44551" y="256854"/>
                </a:cubicBezTo>
                <a:cubicBezTo>
                  <a:pt x="77112" y="283989"/>
                  <a:pt x="92223" y="283018"/>
                  <a:pt x="137019" y="297950"/>
                </a:cubicBezTo>
                <a:lnTo>
                  <a:pt x="167841" y="308224"/>
                </a:lnTo>
                <a:cubicBezTo>
                  <a:pt x="174691" y="315074"/>
                  <a:pt x="180084" y="323789"/>
                  <a:pt x="188390" y="328773"/>
                </a:cubicBezTo>
                <a:cubicBezTo>
                  <a:pt x="197676" y="334345"/>
                  <a:pt x="209526" y="334204"/>
                  <a:pt x="219212" y="339047"/>
                </a:cubicBezTo>
                <a:cubicBezTo>
                  <a:pt x="235392" y="347137"/>
                  <a:pt x="259113" y="364851"/>
                  <a:pt x="270583" y="380144"/>
                </a:cubicBezTo>
                <a:cubicBezTo>
                  <a:pt x="285401" y="399901"/>
                  <a:pt x="311680" y="441788"/>
                  <a:pt x="311680" y="441788"/>
                </a:cubicBezTo>
                <a:cubicBezTo>
                  <a:pt x="321624" y="471621"/>
                  <a:pt x="320775" y="478084"/>
                  <a:pt x="342502" y="503433"/>
                </a:cubicBezTo>
                <a:cubicBezTo>
                  <a:pt x="355110" y="518142"/>
                  <a:pt x="372853" y="528410"/>
                  <a:pt x="383599" y="544530"/>
                </a:cubicBezTo>
                <a:cubicBezTo>
                  <a:pt x="418823" y="597367"/>
                  <a:pt x="386047" y="556764"/>
                  <a:pt x="434969" y="595901"/>
                </a:cubicBezTo>
                <a:cubicBezTo>
                  <a:pt x="442533" y="601952"/>
                  <a:pt x="447954" y="610398"/>
                  <a:pt x="455518" y="616449"/>
                </a:cubicBezTo>
                <a:cubicBezTo>
                  <a:pt x="474202" y="631396"/>
                  <a:pt x="493176" y="643274"/>
                  <a:pt x="517163" y="647272"/>
                </a:cubicBezTo>
                <a:cubicBezTo>
                  <a:pt x="527297" y="648961"/>
                  <a:pt x="498327" y="640422"/>
                  <a:pt x="506889" y="636997"/>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28"/>
          <p:cNvSpPr>
            <a:spLocks noChangeArrowheads="1"/>
          </p:cNvSpPr>
          <p:nvPr/>
        </p:nvSpPr>
        <p:spPr bwMode="auto">
          <a:xfrm>
            <a:off x="5873783" y="4515440"/>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2" name="Oval 28"/>
          <p:cNvSpPr>
            <a:spLocks noChangeArrowheads="1"/>
          </p:cNvSpPr>
          <p:nvPr/>
        </p:nvSpPr>
        <p:spPr bwMode="auto">
          <a:xfrm>
            <a:off x="5633213" y="4991586"/>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3" name="Oval 28"/>
          <p:cNvSpPr>
            <a:spLocks noChangeArrowheads="1"/>
          </p:cNvSpPr>
          <p:nvPr/>
        </p:nvSpPr>
        <p:spPr bwMode="auto">
          <a:xfrm>
            <a:off x="6168294" y="4964507"/>
            <a:ext cx="73152" cy="73152"/>
          </a:xfrm>
          <a:prstGeom prst="ellipse">
            <a:avLst/>
          </a:prstGeom>
          <a:solidFill>
            <a:schemeClr val="tx1"/>
          </a:solidFill>
          <a:ln w="9525">
            <a:solidFill>
              <a:schemeClr val="tx1"/>
            </a:solidFill>
            <a:round/>
            <a:headEnd/>
            <a:tailEnd/>
          </a:ln>
        </p:spPr>
        <p:txBody>
          <a:bodyPr wrap="none" anchor="ctr"/>
          <a:lstStyle/>
          <a:p>
            <a:endParaRPr lang="en-US"/>
          </a:p>
        </p:txBody>
      </p:sp>
      <p:sp>
        <p:nvSpPr>
          <p:cNvPr id="104" name="Freeform 103"/>
          <p:cNvSpPr/>
          <p:nvPr/>
        </p:nvSpPr>
        <p:spPr>
          <a:xfrm>
            <a:off x="5514189" y="3702121"/>
            <a:ext cx="863029" cy="1596724"/>
          </a:xfrm>
          <a:custGeom>
            <a:avLst/>
            <a:gdLst>
              <a:gd name="connsiteX0" fmla="*/ 297951 w 863029"/>
              <a:gd name="connsiteY0" fmla="*/ 14504 h 1596724"/>
              <a:gd name="connsiteX1" fmla="*/ 123290 w 863029"/>
              <a:gd name="connsiteY1" fmla="*/ 35052 h 1596724"/>
              <a:gd name="connsiteX2" fmla="*/ 61645 w 863029"/>
              <a:gd name="connsiteY2" fmla="*/ 55601 h 1596724"/>
              <a:gd name="connsiteX3" fmla="*/ 20548 w 863029"/>
              <a:gd name="connsiteY3" fmla="*/ 117246 h 1596724"/>
              <a:gd name="connsiteX4" fmla="*/ 0 w 863029"/>
              <a:gd name="connsiteY4" fmla="*/ 178890 h 1596724"/>
              <a:gd name="connsiteX5" fmla="*/ 10274 w 863029"/>
              <a:gd name="connsiteY5" fmla="*/ 898082 h 1596724"/>
              <a:gd name="connsiteX6" fmla="*/ 20548 w 863029"/>
              <a:gd name="connsiteY6" fmla="*/ 1000823 h 1596724"/>
              <a:gd name="connsiteX7" fmla="*/ 41097 w 863029"/>
              <a:gd name="connsiteY7" fmla="*/ 1144661 h 1596724"/>
              <a:gd name="connsiteX8" fmla="*/ 61645 w 863029"/>
              <a:gd name="connsiteY8" fmla="*/ 1401515 h 1596724"/>
              <a:gd name="connsiteX9" fmla="*/ 71919 w 863029"/>
              <a:gd name="connsiteY9" fmla="*/ 1473434 h 1596724"/>
              <a:gd name="connsiteX10" fmla="*/ 82193 w 863029"/>
              <a:gd name="connsiteY10" fmla="*/ 1504257 h 1596724"/>
              <a:gd name="connsiteX11" fmla="*/ 113016 w 863029"/>
              <a:gd name="connsiteY11" fmla="*/ 1514531 h 1596724"/>
              <a:gd name="connsiteX12" fmla="*/ 143838 w 863029"/>
              <a:gd name="connsiteY12" fmla="*/ 1535079 h 1596724"/>
              <a:gd name="connsiteX13" fmla="*/ 164387 w 863029"/>
              <a:gd name="connsiteY13" fmla="*/ 1555628 h 1596724"/>
              <a:gd name="connsiteX14" fmla="*/ 226032 w 863029"/>
              <a:gd name="connsiteY14" fmla="*/ 1576176 h 1596724"/>
              <a:gd name="connsiteX15" fmla="*/ 421241 w 863029"/>
              <a:gd name="connsiteY15" fmla="*/ 1596724 h 1596724"/>
              <a:gd name="connsiteX16" fmla="*/ 750014 w 863029"/>
              <a:gd name="connsiteY16" fmla="*/ 1576176 h 1596724"/>
              <a:gd name="connsiteX17" fmla="*/ 780836 w 863029"/>
              <a:gd name="connsiteY17" fmla="*/ 1565902 h 1596724"/>
              <a:gd name="connsiteX18" fmla="*/ 842481 w 863029"/>
              <a:gd name="connsiteY18" fmla="*/ 1463160 h 1596724"/>
              <a:gd name="connsiteX19" fmla="*/ 852755 w 863029"/>
              <a:gd name="connsiteY19" fmla="*/ 1432338 h 1596724"/>
              <a:gd name="connsiteX20" fmla="*/ 863029 w 863029"/>
              <a:gd name="connsiteY20" fmla="*/ 1401515 h 1596724"/>
              <a:gd name="connsiteX21" fmla="*/ 852755 w 863029"/>
              <a:gd name="connsiteY21" fmla="*/ 1196032 h 1596724"/>
              <a:gd name="connsiteX22" fmla="*/ 832207 w 863029"/>
              <a:gd name="connsiteY22" fmla="*/ 1093290 h 1596724"/>
              <a:gd name="connsiteX23" fmla="*/ 821933 w 863029"/>
              <a:gd name="connsiteY23" fmla="*/ 1041920 h 1596724"/>
              <a:gd name="connsiteX24" fmla="*/ 811659 w 863029"/>
              <a:gd name="connsiteY24" fmla="*/ 1011097 h 1596724"/>
              <a:gd name="connsiteX25" fmla="*/ 791110 w 863029"/>
              <a:gd name="connsiteY25" fmla="*/ 918630 h 1596724"/>
              <a:gd name="connsiteX26" fmla="*/ 780836 w 863029"/>
              <a:gd name="connsiteY26" fmla="*/ 836437 h 1596724"/>
              <a:gd name="connsiteX27" fmla="*/ 770562 w 863029"/>
              <a:gd name="connsiteY27" fmla="*/ 774792 h 1596724"/>
              <a:gd name="connsiteX28" fmla="*/ 760288 w 863029"/>
              <a:gd name="connsiteY28" fmla="*/ 548760 h 1596724"/>
              <a:gd name="connsiteX29" fmla="*/ 739739 w 863029"/>
              <a:gd name="connsiteY29" fmla="*/ 353551 h 1596724"/>
              <a:gd name="connsiteX30" fmla="*/ 698643 w 863029"/>
              <a:gd name="connsiteY30" fmla="*/ 209713 h 1596724"/>
              <a:gd name="connsiteX31" fmla="*/ 678095 w 863029"/>
              <a:gd name="connsiteY31" fmla="*/ 148068 h 1596724"/>
              <a:gd name="connsiteX32" fmla="*/ 636998 w 863029"/>
              <a:gd name="connsiteY32" fmla="*/ 106971 h 1596724"/>
              <a:gd name="connsiteX33" fmla="*/ 585627 w 863029"/>
              <a:gd name="connsiteY33" fmla="*/ 55601 h 1596724"/>
              <a:gd name="connsiteX34" fmla="*/ 565079 w 863029"/>
              <a:gd name="connsiteY34" fmla="*/ 35052 h 1596724"/>
              <a:gd name="connsiteX35" fmla="*/ 503434 w 863029"/>
              <a:gd name="connsiteY35" fmla="*/ 14504 h 1596724"/>
              <a:gd name="connsiteX36" fmla="*/ 297951 w 863029"/>
              <a:gd name="connsiteY36" fmla="*/ 14504 h 1596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3029" h="1596724">
                <a:moveTo>
                  <a:pt x="297951" y="14504"/>
                </a:moveTo>
                <a:cubicBezTo>
                  <a:pt x="234594" y="17929"/>
                  <a:pt x="179842" y="19629"/>
                  <a:pt x="123290" y="35052"/>
                </a:cubicBezTo>
                <a:cubicBezTo>
                  <a:pt x="102393" y="40751"/>
                  <a:pt x="61645" y="55601"/>
                  <a:pt x="61645" y="55601"/>
                </a:cubicBezTo>
                <a:cubicBezTo>
                  <a:pt x="47946" y="76149"/>
                  <a:pt x="28358" y="93817"/>
                  <a:pt x="20548" y="117246"/>
                </a:cubicBezTo>
                <a:lnTo>
                  <a:pt x="0" y="178890"/>
                </a:lnTo>
                <a:cubicBezTo>
                  <a:pt x="3425" y="418621"/>
                  <a:pt x="4282" y="658402"/>
                  <a:pt x="10274" y="898082"/>
                </a:cubicBezTo>
                <a:cubicBezTo>
                  <a:pt x="11134" y="932489"/>
                  <a:pt x="16747" y="966616"/>
                  <a:pt x="20548" y="1000823"/>
                </a:cubicBezTo>
                <a:cubicBezTo>
                  <a:pt x="29119" y="1077956"/>
                  <a:pt x="29519" y="1075194"/>
                  <a:pt x="41097" y="1144661"/>
                </a:cubicBezTo>
                <a:cubicBezTo>
                  <a:pt x="47946" y="1230279"/>
                  <a:pt x="49498" y="1316487"/>
                  <a:pt x="61645" y="1401515"/>
                </a:cubicBezTo>
                <a:cubicBezTo>
                  <a:pt x="65070" y="1425488"/>
                  <a:pt x="67170" y="1449688"/>
                  <a:pt x="71919" y="1473434"/>
                </a:cubicBezTo>
                <a:cubicBezTo>
                  <a:pt x="74043" y="1484054"/>
                  <a:pt x="74535" y="1496599"/>
                  <a:pt x="82193" y="1504257"/>
                </a:cubicBezTo>
                <a:cubicBezTo>
                  <a:pt x="89851" y="1511915"/>
                  <a:pt x="102742" y="1511106"/>
                  <a:pt x="113016" y="1514531"/>
                </a:cubicBezTo>
                <a:cubicBezTo>
                  <a:pt x="123290" y="1521380"/>
                  <a:pt x="134196" y="1527365"/>
                  <a:pt x="143838" y="1535079"/>
                </a:cubicBezTo>
                <a:cubicBezTo>
                  <a:pt x="151402" y="1541130"/>
                  <a:pt x="155723" y="1551296"/>
                  <a:pt x="164387" y="1555628"/>
                </a:cubicBezTo>
                <a:cubicBezTo>
                  <a:pt x="183760" y="1565315"/>
                  <a:pt x="204793" y="1571928"/>
                  <a:pt x="226032" y="1576176"/>
                </a:cubicBezTo>
                <a:cubicBezTo>
                  <a:pt x="324537" y="1595877"/>
                  <a:pt x="259984" y="1585206"/>
                  <a:pt x="421241" y="1596724"/>
                </a:cubicBezTo>
                <a:cubicBezTo>
                  <a:pt x="592758" y="1590598"/>
                  <a:pt x="634999" y="1609037"/>
                  <a:pt x="750014" y="1576176"/>
                </a:cubicBezTo>
                <a:cubicBezTo>
                  <a:pt x="760427" y="1573201"/>
                  <a:pt x="770562" y="1569327"/>
                  <a:pt x="780836" y="1565902"/>
                </a:cubicBezTo>
                <a:cubicBezTo>
                  <a:pt x="837249" y="1509489"/>
                  <a:pt x="815806" y="1543184"/>
                  <a:pt x="842481" y="1463160"/>
                </a:cubicBezTo>
                <a:lnTo>
                  <a:pt x="852755" y="1432338"/>
                </a:lnTo>
                <a:lnTo>
                  <a:pt x="863029" y="1401515"/>
                </a:lnTo>
                <a:cubicBezTo>
                  <a:pt x="859604" y="1333021"/>
                  <a:pt x="859579" y="1264272"/>
                  <a:pt x="852755" y="1196032"/>
                </a:cubicBezTo>
                <a:cubicBezTo>
                  <a:pt x="849280" y="1161280"/>
                  <a:pt x="839056" y="1127537"/>
                  <a:pt x="832207" y="1093290"/>
                </a:cubicBezTo>
                <a:cubicBezTo>
                  <a:pt x="828782" y="1076167"/>
                  <a:pt x="827455" y="1058486"/>
                  <a:pt x="821933" y="1041920"/>
                </a:cubicBezTo>
                <a:cubicBezTo>
                  <a:pt x="818508" y="1031646"/>
                  <a:pt x="814008" y="1021669"/>
                  <a:pt x="811659" y="1011097"/>
                </a:cubicBezTo>
                <a:cubicBezTo>
                  <a:pt x="787550" y="902609"/>
                  <a:pt x="814238" y="988014"/>
                  <a:pt x="791110" y="918630"/>
                </a:cubicBezTo>
                <a:cubicBezTo>
                  <a:pt x="787685" y="891232"/>
                  <a:pt x="784741" y="863770"/>
                  <a:pt x="780836" y="836437"/>
                </a:cubicBezTo>
                <a:cubicBezTo>
                  <a:pt x="777890" y="815815"/>
                  <a:pt x="772046" y="795571"/>
                  <a:pt x="770562" y="774792"/>
                </a:cubicBezTo>
                <a:cubicBezTo>
                  <a:pt x="765189" y="699562"/>
                  <a:pt x="764717" y="624052"/>
                  <a:pt x="760288" y="548760"/>
                </a:cubicBezTo>
                <a:cubicBezTo>
                  <a:pt x="757692" y="504629"/>
                  <a:pt x="750157" y="405640"/>
                  <a:pt x="739739" y="353551"/>
                </a:cubicBezTo>
                <a:cubicBezTo>
                  <a:pt x="726837" y="289043"/>
                  <a:pt x="718228" y="268469"/>
                  <a:pt x="698643" y="209713"/>
                </a:cubicBezTo>
                <a:lnTo>
                  <a:pt x="678095" y="148068"/>
                </a:lnTo>
                <a:cubicBezTo>
                  <a:pt x="664396" y="134369"/>
                  <a:pt x="647744" y="123091"/>
                  <a:pt x="636998" y="106971"/>
                </a:cubicBezTo>
                <a:cubicBezTo>
                  <a:pt x="601771" y="54131"/>
                  <a:pt x="634554" y="94743"/>
                  <a:pt x="585627" y="55601"/>
                </a:cubicBezTo>
                <a:cubicBezTo>
                  <a:pt x="578063" y="49550"/>
                  <a:pt x="573743" y="39384"/>
                  <a:pt x="565079" y="35052"/>
                </a:cubicBezTo>
                <a:cubicBezTo>
                  <a:pt x="545706" y="25365"/>
                  <a:pt x="523982" y="21353"/>
                  <a:pt x="503434" y="14504"/>
                </a:cubicBezTo>
                <a:cubicBezTo>
                  <a:pt x="410881" y="-16346"/>
                  <a:pt x="361308" y="11079"/>
                  <a:pt x="297951" y="14504"/>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26"/>
          <p:cNvSpPr>
            <a:spLocks noChangeArrowheads="1"/>
          </p:cNvSpPr>
          <p:nvPr/>
        </p:nvSpPr>
        <p:spPr bwMode="auto">
          <a:xfrm>
            <a:off x="3071117" y="4270495"/>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2" name="Oval 27"/>
          <p:cNvSpPr>
            <a:spLocks noChangeArrowheads="1"/>
          </p:cNvSpPr>
          <p:nvPr/>
        </p:nvSpPr>
        <p:spPr bwMode="auto">
          <a:xfrm>
            <a:off x="2895600" y="4883221"/>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3" name="Oval 27"/>
          <p:cNvSpPr>
            <a:spLocks noChangeArrowheads="1"/>
          </p:cNvSpPr>
          <p:nvPr/>
        </p:nvSpPr>
        <p:spPr bwMode="auto">
          <a:xfrm>
            <a:off x="3553393" y="5530920"/>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4" name="Oval 27"/>
          <p:cNvSpPr>
            <a:spLocks noChangeArrowheads="1"/>
          </p:cNvSpPr>
          <p:nvPr/>
        </p:nvSpPr>
        <p:spPr bwMode="auto">
          <a:xfrm>
            <a:off x="4762500" y="5512083"/>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5" name="Oval 27"/>
          <p:cNvSpPr>
            <a:spLocks noChangeArrowheads="1"/>
          </p:cNvSpPr>
          <p:nvPr/>
        </p:nvSpPr>
        <p:spPr bwMode="auto">
          <a:xfrm>
            <a:off x="4606284" y="5057882"/>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6" name="Oval 27"/>
          <p:cNvSpPr>
            <a:spLocks noChangeArrowheads="1"/>
          </p:cNvSpPr>
          <p:nvPr/>
        </p:nvSpPr>
        <p:spPr bwMode="auto">
          <a:xfrm>
            <a:off x="4855824" y="4705818"/>
            <a:ext cx="76200" cy="76200"/>
          </a:xfrm>
          <a:prstGeom prst="ellipse">
            <a:avLst/>
          </a:prstGeom>
          <a:solidFill>
            <a:schemeClr val="tx1"/>
          </a:solidFill>
          <a:ln w="9525">
            <a:solidFill>
              <a:schemeClr val="tx1"/>
            </a:solidFill>
            <a:round/>
            <a:headEnd/>
            <a:tailEnd/>
          </a:ln>
        </p:spPr>
        <p:txBody>
          <a:bodyPr wrap="none" anchor="ctr"/>
          <a:lstStyle/>
          <a:p>
            <a:endParaRPr lang="en-US"/>
          </a:p>
        </p:txBody>
      </p:sp>
      <p:sp>
        <p:nvSpPr>
          <p:cNvPr id="117" name="Oval 28"/>
          <p:cNvSpPr>
            <a:spLocks noChangeArrowheads="1"/>
          </p:cNvSpPr>
          <p:nvPr/>
        </p:nvSpPr>
        <p:spPr bwMode="auto">
          <a:xfrm>
            <a:off x="5228243" y="3290298"/>
            <a:ext cx="73152" cy="73152"/>
          </a:xfrm>
          <a:prstGeom prst="ellipse">
            <a:avLst/>
          </a:prstGeom>
          <a:solidFill>
            <a:schemeClr val="tx1"/>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19938</TotalTime>
  <Words>2816</Words>
  <Application>Microsoft Office PowerPoint</Application>
  <PresentationFormat>On-screen Show (4:3)</PresentationFormat>
  <Paragraphs>484</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Default Design</vt:lpstr>
      <vt:lpstr>Black Box Testing</vt:lpstr>
      <vt:lpstr>Black Box Testing</vt:lpstr>
      <vt:lpstr>Black Box Testing</vt:lpstr>
      <vt:lpstr>The Information Domain:  inputs and outputs</vt:lpstr>
      <vt:lpstr>The Information Domain:  inputs and outputs</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vt:lpstr>
      <vt:lpstr>Equivalence Partitioning - examples</vt:lpstr>
      <vt:lpstr>Equivalence Partitioning - examples</vt:lpstr>
      <vt:lpstr>Equivalence Partitioning - examples</vt:lpstr>
      <vt:lpstr>Equivalence Partitioning - examples</vt:lpstr>
      <vt:lpstr>Equivalence Partitioning - examples</vt:lpstr>
      <vt:lpstr>Boundary Value Analysis</vt:lpstr>
      <vt:lpstr>Boundary Value Analysis</vt:lpstr>
      <vt:lpstr>Boundary Value Analysis - examples</vt:lpstr>
      <vt:lpstr>Boundary Value Analysis - examples</vt:lpstr>
      <vt:lpstr>Boundary Value Analysis - examples</vt:lpstr>
      <vt:lpstr>Boundary Value Analysis - examples</vt:lpstr>
      <vt:lpstr>Mainstream usage testing</vt:lpstr>
      <vt:lpstr>Black Box Testing Examples</vt:lpstr>
      <vt:lpstr>Ad Hoc Exploratory Testing (Error Guessing)</vt:lpstr>
      <vt:lpstr>Comparison Testing</vt:lpstr>
      <vt:lpstr>Testing for race conditions and other timing dependencies</vt:lpstr>
      <vt:lpstr>Performance Testing</vt:lpstr>
      <vt:lpstr>Limit Testing</vt:lpstr>
      <vt:lpstr>Stress Testing</vt:lpstr>
      <vt:lpstr>Random Testing</vt:lpstr>
      <vt:lpstr>Security Testing</vt:lpstr>
      <vt:lpstr>Usability Testing</vt:lpstr>
      <vt:lpstr>Recovery Testing</vt:lpstr>
      <vt:lpstr>Configuration Testing</vt:lpstr>
      <vt:lpstr>Compatibility Testing</vt:lpstr>
      <vt:lpstr>Documentation 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rodham</dc:creator>
  <cp:lastModifiedBy>rodham</cp:lastModifiedBy>
  <cp:revision>922</cp:revision>
  <dcterms:created xsi:type="dcterms:W3CDTF">1601-01-01T00:00:00Z</dcterms:created>
  <dcterms:modified xsi:type="dcterms:W3CDTF">2013-06-12T00:30:47Z</dcterms:modified>
</cp:coreProperties>
</file>