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9" r:id="rId5"/>
    <p:sldId id="260" r:id="rId6"/>
    <p:sldId id="263" r:id="rId7"/>
    <p:sldId id="284" r:id="rId8"/>
    <p:sldId id="288" r:id="rId9"/>
    <p:sldId id="264" r:id="rId10"/>
    <p:sldId id="286" r:id="rId11"/>
    <p:sldId id="261" r:id="rId12"/>
    <p:sldId id="287" r:id="rId13"/>
    <p:sldId id="270" r:id="rId14"/>
    <p:sldId id="275" r:id="rId15"/>
    <p:sldId id="276" r:id="rId16"/>
    <p:sldId id="272" r:id="rId17"/>
    <p:sldId id="273" r:id="rId18"/>
    <p:sldId id="274" r:id="rId19"/>
    <p:sldId id="285" r:id="rId20"/>
    <p:sldId id="265" r:id="rId21"/>
    <p:sldId id="279" r:id="rId22"/>
    <p:sldId id="280" r:id="rId23"/>
    <p:sldId id="281" r:id="rId24"/>
    <p:sldId id="283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FBAB5F-AA35-4626-BCA6-4B0C34E5E87D}" type="datetimeFigureOut">
              <a:rPr lang="en-US"/>
              <a:pPr>
                <a:defRPr/>
              </a:pPr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55668EE-9D77-4E59-AEC4-FE81E05CF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E92D2A-9087-49AB-A276-1CD2FAD8471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4E29B8-9CBF-4EF5-BDE7-D6BE6A14CE8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3A9D97-1C7B-4E15-8690-81208B65802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CC54B5-548A-49F9-9E88-92CF06108E0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B1FCFA-B6F8-4873-8141-3C36110307D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CD5245-BDFD-454C-BB12-0791D495918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E54255-EF6B-461E-9BE1-4AA790904D7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33DA12-BD8B-4AFF-A11C-D4A53CC064B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AF4102-BC0D-40DE-A210-42F0479383F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55E4FA-12E5-4888-B05B-FDE2AD541F5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146F3D-E9BA-415C-8A37-ED21BAFD0C9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7BF5CA-63A7-4FC7-AEE7-026B9022AFD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78D246-5BB4-4679-A401-6478D948E66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1FB47D-8964-4A32-A334-F5019137B9D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2F8817-5AA1-40CD-A63F-7AF384BFACAD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27CCD7-4B8D-4693-BBA5-1FE745815FE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1A5AC1-C378-430C-9CB1-A1CEE57442F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C8C5B4-D85A-482A-B288-72E83BBB96C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C8FB94-A7C3-4C18-982B-E87FFA7A5A0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F57D68-7414-44BC-A621-68BC651078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18C46B-1387-4A57-AEB7-89B45100F8A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C2036-2840-45C4-9395-663745F6B15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82AE75-2B81-4A22-A6C5-87DF78D2852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DA65B1-3C0B-49D7-A0F7-6F97BE55439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A53B-A18E-4F8F-9C92-2DDCB6B09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EE496-778C-4515-8DF0-88DC28F99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32239-6942-4E01-805C-26E2234B5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7CE3-D90F-4F32-B98A-43345F337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562DA-85FF-481E-8C90-02AB70E82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4D47-8F7B-488D-A8DE-A749A525A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D5875-E594-4813-A8ED-3ADCC43BB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438A-0DDB-4DBE-8288-5707DA233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3BB55-FBDF-4D01-9ED9-9FE2299D5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60A06-DF75-48AD-A138-E2ED0CDC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8D47-EE6B-42D8-A44C-DEFCEB400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065E9-C272-4D5A-BD09-90A425D7E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2999EA-0BF5-4F95-A6F7-002664BD9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hite-box-example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hite-box-example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hite-box-example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hite-box-example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hite-box-example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Box Testing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smtClean="0"/>
              <a:t>Sources: 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Code Complete, 2</a:t>
            </a:r>
            <a:r>
              <a:rPr lang="en-US" sz="1400" baseline="30000" smtClean="0"/>
              <a:t>nd</a:t>
            </a:r>
            <a:r>
              <a:rPr lang="en-US" sz="1400" smtClean="0"/>
              <a:t> Ed., Steve McConnell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Software Engineering, 5</a:t>
            </a:r>
            <a:r>
              <a:rPr lang="en-US" sz="1400" baseline="30000" smtClean="0"/>
              <a:t>th</a:t>
            </a:r>
            <a:r>
              <a:rPr lang="en-US" sz="1400" smtClean="0"/>
              <a:t> Ed., Roger Pressman</a:t>
            </a:r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Complete Condition testing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3810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a “truth table” to make sure that all possible combinations are covered by your test cases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Doing this kind of exhaustive condition testing everywhere is usually not feasible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Some combinations might be impossible to achieve (omit these cases, since they are impossible)</a:t>
            </a:r>
          </a:p>
        </p:txBody>
      </p:sp>
      <p:graphicFrame>
        <p:nvGraphicFramePr>
          <p:cNvPr id="150598" name="Group 70"/>
          <p:cNvGraphicFramePr>
            <a:graphicFrameLocks noGrp="1"/>
          </p:cNvGraphicFramePr>
          <p:nvPr>
            <p:ph sz="half" idx="2"/>
          </p:nvPr>
        </p:nvGraphicFramePr>
        <p:xfrm>
          <a:off x="4495800" y="1833563"/>
          <a:ext cx="4038600" cy="3045778"/>
        </p:xfrm>
        <a:graphic>
          <a:graphicData uri="http://schemas.openxmlformats.org/drawingml/2006/table">
            <a:tbl>
              <a:tblPr/>
              <a:tblGrid>
                <a:gridCol w="838200"/>
                <a:gridCol w="990600"/>
                <a:gridCol w="1219200"/>
                <a:gridCol w="990600"/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&lt;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 == 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1: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2: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3: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4: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5: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6: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7: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Case 8: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Partial Condition Testing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 partial, more feasible approach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each condition, C, test the True and False branches of C and </a:t>
            </a:r>
            <a:r>
              <a:rPr lang="en-US" sz="1800" u="sng" dirty="0" smtClean="0"/>
              <a:t>every</a:t>
            </a:r>
            <a:r>
              <a:rPr lang="en-US" sz="1800" dirty="0" smtClean="0"/>
              <a:t> sub-expression (simple or not) within C, but not all possible combinations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(!done &amp;&amp; (value &lt; 100 || c == 'X'))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!done,  both T and F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value &lt; 100,  both T and F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 == 'X',  both T and F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(value &lt; 100 || c == 'X'),  both T and F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(!done &amp;&amp; (value &lt; 100 || c == 'X')),  both T and F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One test case may cover several of these, thus reducing the number of required test cases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Partial Condition testing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This is similar to what </a:t>
            </a:r>
            <a:r>
              <a:rPr lang="en-US" dirty="0" err="1" smtClean="0"/>
              <a:t>Cobertura</a:t>
            </a:r>
            <a:r>
              <a:rPr lang="en-US" dirty="0" smtClean="0"/>
              <a:t> calls </a:t>
            </a:r>
            <a:r>
              <a:rPr lang="en-US" i="1" dirty="0" smtClean="0"/>
              <a:t>branch coverage</a:t>
            </a:r>
            <a:r>
              <a:rPr lang="en-US" dirty="0" smtClean="0"/>
              <a:t>, except that they only consider the True and False cases of </a:t>
            </a:r>
            <a:r>
              <a:rPr lang="en-US" u="sng" dirty="0" smtClean="0"/>
              <a:t>simple</a:t>
            </a:r>
            <a:r>
              <a:rPr lang="en-US" dirty="0" smtClean="0"/>
              <a:t> sub-expressions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test cases for a particular sub-expression must actually execute that sub-expression</a:t>
            </a:r>
          </a:p>
          <a:p>
            <a:pPr lvl="1" eaLnBrk="1" hangingPunct="1"/>
            <a:r>
              <a:rPr lang="en-US" dirty="0" smtClean="0"/>
              <a:t>If (!done &amp;&amp; (value &lt; 100 || c == 'X')) …</a:t>
            </a:r>
          </a:p>
          <a:p>
            <a:pPr lvl="1" eaLnBrk="1" hangingPunct="1"/>
            <a:r>
              <a:rPr lang="en-US" dirty="0" smtClean="0"/>
              <a:t>Think about short-circuiting</a:t>
            </a:r>
          </a:p>
          <a:p>
            <a:pPr lvl="1" eaLnBrk="1" hangingPunct="1"/>
            <a:r>
              <a:rPr lang="en-US" dirty="0" smtClean="0"/>
              <a:t>Above, if done is T, the rest of the expression doesn't matter anyway</a:t>
            </a:r>
          </a:p>
          <a:p>
            <a:pPr lvl="1" eaLnBrk="1" hangingPunct="1"/>
            <a:r>
              <a:rPr lang="en-US" dirty="0" smtClean="0"/>
              <a:t>The test cases for value &lt; 100 would need to set done to F</a:t>
            </a:r>
          </a:p>
          <a:p>
            <a:pPr lvl="1" eaLnBrk="1" hangingPunct="1"/>
            <a:r>
              <a:rPr lang="en-US" dirty="0" smtClean="0"/>
              <a:t>The test cases for c == 'X' would need to set done to F and value &gt;=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273050" y="381000"/>
            <a:ext cx="848995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itchFamily="49" charset="0"/>
              </a:rPr>
              <a:t>// Compute Net Pay</a:t>
            </a:r>
          </a:p>
          <a:p>
            <a:r>
              <a:rPr lang="en-US" sz="1000" dirty="0" err="1">
                <a:latin typeface="Courier New" pitchFamily="49" charset="0"/>
              </a:rPr>
              <a:t>totalWithholdings</a:t>
            </a:r>
            <a:r>
              <a:rPr lang="en-US" sz="1000" dirty="0">
                <a:latin typeface="Courier New" pitchFamily="49" charset="0"/>
              </a:rPr>
              <a:t> = 0;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for ( id = 0; id &lt; </a:t>
            </a:r>
            <a:r>
              <a:rPr lang="en-US" sz="1000" dirty="0" err="1">
                <a:latin typeface="Courier New" pitchFamily="49" charset="0"/>
              </a:rPr>
              <a:t>numEmployees</a:t>
            </a:r>
            <a:r>
              <a:rPr lang="en-US" sz="1000" dirty="0">
                <a:latin typeface="Courier New" pitchFamily="49" charset="0"/>
              </a:rPr>
              <a:t>; ++id) {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compute social security withholding, if below the maximum</a:t>
            </a:r>
          </a:p>
          <a:p>
            <a:r>
              <a:rPr lang="en-US" sz="1000" dirty="0">
                <a:latin typeface="Courier New" pitchFamily="49" charset="0"/>
              </a:rPr>
              <a:t>    if 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].</a:t>
            </a:r>
            <a:r>
              <a:rPr lang="en-US" sz="1000" dirty="0" err="1">
                <a:latin typeface="Courier New" pitchFamily="49" charset="0"/>
              </a:rPr>
              <a:t>governmentRetirementWithheld</a:t>
            </a:r>
            <a:r>
              <a:rPr lang="en-US" sz="1000" dirty="0">
                <a:latin typeface="Courier New" pitchFamily="49" charset="0"/>
              </a:rPr>
              <a:t> &lt; MAX_GOVT_RETIREMENT) {</a:t>
            </a:r>
          </a:p>
          <a:p>
            <a:r>
              <a:rPr lang="en-US" sz="1000" dirty="0">
                <a:latin typeface="Courier New" pitchFamily="49" charset="0"/>
              </a:rPr>
              <a:t>         </a:t>
            </a:r>
            <a:r>
              <a:rPr lang="en-US" sz="1000" dirty="0" err="1">
                <a:latin typeface="Courier New" pitchFamily="49" charset="0"/>
              </a:rPr>
              <a:t>governmentRetirement</a:t>
            </a:r>
            <a:r>
              <a:rPr lang="en-US" sz="1000" dirty="0">
                <a:latin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</a:rPr>
              <a:t>ComputeGovernmentRetirement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);</a:t>
            </a:r>
          </a:p>
          <a:p>
            <a:r>
              <a:rPr lang="en-US" sz="1000" dirty="0">
                <a:latin typeface="Courier New" pitchFamily="49" charset="0"/>
              </a:rPr>
              <a:t>   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set default to no retirement contribution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companyRetirement</a:t>
            </a:r>
            <a:r>
              <a:rPr lang="en-US" sz="1000" dirty="0">
                <a:latin typeface="Courier New" pitchFamily="49" charset="0"/>
              </a:rPr>
              <a:t> = 0;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determine discretionary employee retirement contribution</a:t>
            </a:r>
          </a:p>
          <a:p>
            <a:r>
              <a:rPr lang="en-US" sz="1000" dirty="0">
                <a:latin typeface="Courier New" pitchFamily="49" charset="0"/>
              </a:rPr>
              <a:t>    if 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].</a:t>
            </a:r>
            <a:r>
              <a:rPr lang="en-US" sz="1000" dirty="0" err="1">
                <a:latin typeface="Courier New" pitchFamily="49" charset="0"/>
              </a:rPr>
              <a:t>WantsRetirement</a:t>
            </a:r>
            <a:r>
              <a:rPr lang="en-US" sz="1000" dirty="0">
                <a:latin typeface="Courier New" pitchFamily="49" charset="0"/>
              </a:rPr>
              <a:t> &amp;&amp; </a:t>
            </a:r>
            <a:r>
              <a:rPr lang="en-US" sz="1000" dirty="0" err="1">
                <a:latin typeface="Courier New" pitchFamily="49" charset="0"/>
              </a:rPr>
              <a:t>EligibleForRetirement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 ) {</a:t>
            </a:r>
          </a:p>
          <a:p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companyRetirement</a:t>
            </a:r>
            <a:r>
              <a:rPr lang="en-US" sz="1000" dirty="0">
                <a:latin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</a:rPr>
              <a:t>GetRetirement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);</a:t>
            </a:r>
          </a:p>
          <a:p>
            <a:r>
              <a:rPr lang="en-US" sz="1000" dirty="0">
                <a:latin typeface="Courier New" pitchFamily="49" charset="0"/>
              </a:rPr>
              <a:t>   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grossPay</a:t>
            </a:r>
            <a:r>
              <a:rPr lang="en-US" sz="1000" dirty="0">
                <a:latin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</a:rPr>
              <a:t>ComputeGrossPay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);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determine IRA contribution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personalRetirement</a:t>
            </a:r>
            <a:r>
              <a:rPr lang="en-US" sz="1000" dirty="0">
                <a:latin typeface="Courier New" pitchFamily="49" charset="0"/>
              </a:rPr>
              <a:t> = 0;</a:t>
            </a:r>
          </a:p>
          <a:p>
            <a:r>
              <a:rPr lang="en-US" sz="1000" dirty="0">
                <a:latin typeface="Courier New" pitchFamily="49" charset="0"/>
              </a:rPr>
              <a:t>    if (</a:t>
            </a:r>
            <a:r>
              <a:rPr lang="en-US" sz="1000" dirty="0" err="1">
                <a:latin typeface="Courier New" pitchFamily="49" charset="0"/>
              </a:rPr>
              <a:t>EligibleForPersonalRetirement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 {</a:t>
            </a:r>
          </a:p>
          <a:p>
            <a:r>
              <a:rPr lang="en-US" sz="1000" dirty="0">
                <a:latin typeface="Courier New" pitchFamily="49" charset="0"/>
              </a:rPr>
              <a:t>        </a:t>
            </a:r>
            <a:r>
              <a:rPr lang="en-US" sz="1000" dirty="0" err="1">
                <a:latin typeface="Courier New" pitchFamily="49" charset="0"/>
              </a:rPr>
              <a:t>personalRetirement</a:t>
            </a:r>
            <a:r>
              <a:rPr lang="en-US" sz="1000" dirty="0">
                <a:latin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</a:rPr>
              <a:t>PersonalRetirementContribution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], </a:t>
            </a:r>
            <a:r>
              <a:rPr lang="en-US" sz="1000" dirty="0" err="1">
                <a:latin typeface="Courier New" pitchFamily="49" charset="0"/>
              </a:rPr>
              <a:t>companyRetirement</a:t>
            </a:r>
            <a:r>
              <a:rPr lang="en-US" sz="1000" dirty="0">
                <a:latin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</a:rPr>
              <a:t>grossPay</a:t>
            </a:r>
            <a:r>
              <a:rPr lang="en-US" sz="1000" dirty="0">
                <a:latin typeface="Courier New" pitchFamily="49" charset="0"/>
              </a:rPr>
              <a:t> );</a:t>
            </a:r>
          </a:p>
          <a:p>
            <a:r>
              <a:rPr lang="en-US" sz="1000" dirty="0">
                <a:latin typeface="Courier New" pitchFamily="49" charset="0"/>
              </a:rPr>
              <a:t>   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make weekly paycheck</a:t>
            </a:r>
          </a:p>
          <a:p>
            <a:r>
              <a:rPr lang="en-US" sz="1000" dirty="0">
                <a:latin typeface="Courier New" pitchFamily="49" charset="0"/>
              </a:rPr>
              <a:t>    withholding = </a:t>
            </a:r>
            <a:r>
              <a:rPr lang="en-US" sz="1000" dirty="0" err="1">
                <a:latin typeface="Courier New" pitchFamily="49" charset="0"/>
              </a:rPr>
              <a:t>ComputeWithholding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 );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netPay</a:t>
            </a:r>
            <a:r>
              <a:rPr lang="en-US" sz="1000" dirty="0">
                <a:latin typeface="Courier New" pitchFamily="49" charset="0"/>
              </a:rPr>
              <a:t> = </a:t>
            </a:r>
            <a:r>
              <a:rPr lang="en-US" sz="1000" dirty="0" err="1">
                <a:latin typeface="Courier New" pitchFamily="49" charset="0"/>
              </a:rPr>
              <a:t>grossPay</a:t>
            </a:r>
            <a:r>
              <a:rPr lang="en-US" sz="1000" dirty="0">
                <a:latin typeface="Courier New" pitchFamily="49" charset="0"/>
              </a:rPr>
              <a:t> - withholding - </a:t>
            </a:r>
            <a:r>
              <a:rPr lang="en-US" sz="1000" dirty="0" err="1">
                <a:latin typeface="Courier New" pitchFamily="49" charset="0"/>
              </a:rPr>
              <a:t>companyRetirement</a:t>
            </a:r>
            <a:r>
              <a:rPr lang="en-US" sz="1000" dirty="0">
                <a:latin typeface="Courier New" pitchFamily="49" charset="0"/>
              </a:rPr>
              <a:t> - </a:t>
            </a:r>
            <a:r>
              <a:rPr lang="en-US" sz="1000" dirty="0" err="1">
                <a:latin typeface="Courier New" pitchFamily="49" charset="0"/>
              </a:rPr>
              <a:t>governmentRetirement</a:t>
            </a:r>
            <a:r>
              <a:rPr lang="en-US" sz="1000" dirty="0">
                <a:latin typeface="Courier New" pitchFamily="49" charset="0"/>
              </a:rPr>
              <a:t> - </a:t>
            </a:r>
            <a:r>
              <a:rPr lang="en-US" sz="1000" dirty="0" err="1">
                <a:latin typeface="Courier New" pitchFamily="49" charset="0"/>
              </a:rPr>
              <a:t>personalRetirement</a:t>
            </a:r>
            <a:r>
              <a:rPr lang="en-US" sz="1000" dirty="0">
                <a:latin typeface="Courier New" pitchFamily="49" charset="0"/>
              </a:rPr>
              <a:t>;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PayEmployee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m_employee</a:t>
            </a:r>
            <a:r>
              <a:rPr lang="en-US" sz="1000" dirty="0">
                <a:latin typeface="Courier New" pitchFamily="49" charset="0"/>
              </a:rPr>
              <a:t>[ id ], </a:t>
            </a:r>
            <a:r>
              <a:rPr lang="en-US" sz="1000" dirty="0" err="1">
                <a:latin typeface="Courier New" pitchFamily="49" charset="0"/>
              </a:rPr>
              <a:t>netPay</a:t>
            </a:r>
            <a:r>
              <a:rPr lang="en-US" sz="1000" dirty="0">
                <a:latin typeface="Courier New" pitchFamily="49" charset="0"/>
              </a:rPr>
              <a:t> );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</a:rPr>
              <a:t>    // add this employee's paycheck to total for accounting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totalWithholdings</a:t>
            </a:r>
            <a:r>
              <a:rPr lang="en-US" sz="1000" dirty="0">
                <a:latin typeface="Courier New" pitchFamily="49" charset="0"/>
              </a:rPr>
              <a:t> += withholding;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totalGovernmentRetirement</a:t>
            </a:r>
            <a:r>
              <a:rPr lang="en-US" sz="1000" dirty="0">
                <a:latin typeface="Courier New" pitchFamily="49" charset="0"/>
              </a:rPr>
              <a:t> += </a:t>
            </a:r>
            <a:r>
              <a:rPr lang="en-US" sz="1000" dirty="0" err="1">
                <a:latin typeface="Courier New" pitchFamily="49" charset="0"/>
              </a:rPr>
              <a:t>governmentRetirement</a:t>
            </a:r>
            <a:r>
              <a:rPr lang="en-US" sz="1000" dirty="0">
                <a:latin typeface="Courier New" pitchFamily="49" charset="0"/>
              </a:rPr>
              <a:t>;</a:t>
            </a:r>
          </a:p>
          <a:p>
            <a:r>
              <a:rPr lang="en-US" sz="1000" dirty="0">
                <a:latin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</a:rPr>
              <a:t>totalRetirement</a:t>
            </a:r>
            <a:r>
              <a:rPr lang="en-US" sz="1000" dirty="0">
                <a:latin typeface="Courier New" pitchFamily="49" charset="0"/>
              </a:rPr>
              <a:t> += </a:t>
            </a:r>
            <a:r>
              <a:rPr lang="en-US" sz="1000" dirty="0" err="1">
                <a:latin typeface="Courier New" pitchFamily="49" charset="0"/>
              </a:rPr>
              <a:t>companyRetirement</a:t>
            </a:r>
            <a:r>
              <a:rPr lang="en-US" sz="1000" dirty="0">
                <a:latin typeface="Courier New" pitchFamily="49" charset="0"/>
              </a:rPr>
              <a:t>; </a:t>
            </a:r>
          </a:p>
          <a:p>
            <a:r>
              <a:rPr lang="en-US" sz="1000" dirty="0">
                <a:latin typeface="Courier New" pitchFamily="49" charset="0"/>
              </a:rPr>
              <a:t>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000" dirty="0" err="1">
                <a:latin typeface="Courier New" pitchFamily="49" charset="0"/>
              </a:rPr>
              <a:t>SavePayRecords</a:t>
            </a:r>
            <a:r>
              <a:rPr lang="en-US" sz="1000" dirty="0">
                <a:latin typeface="Courier New" pitchFamily="49" charset="0"/>
              </a:rPr>
              <a:t>( </a:t>
            </a:r>
            <a:r>
              <a:rPr lang="en-US" sz="1000" dirty="0" err="1">
                <a:latin typeface="Courier New" pitchFamily="49" charset="0"/>
              </a:rPr>
              <a:t>totalWithholdings</a:t>
            </a:r>
            <a:r>
              <a:rPr lang="en-US" sz="1000" dirty="0">
                <a:latin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</a:rPr>
              <a:t>totalGovernmentRetirement</a:t>
            </a:r>
            <a:r>
              <a:rPr lang="en-US" sz="1000" dirty="0">
                <a:latin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</a:rPr>
              <a:t>totalRetirement</a:t>
            </a:r>
            <a:r>
              <a:rPr lang="en-US" sz="1000" dirty="0">
                <a:latin typeface="Courier New" pitchFamily="49" charset="0"/>
              </a:rPr>
              <a:t> );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What test cases do we need to achieve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407150" y="533400"/>
            <a:ext cx="27879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Line coverage</a:t>
            </a:r>
            <a:r>
              <a:rPr lang="en-US" sz="1800" dirty="0"/>
              <a:t>? </a:t>
            </a:r>
          </a:p>
          <a:p>
            <a:r>
              <a:rPr lang="en-US" sz="1800" dirty="0"/>
              <a:t>Branch coverage?</a:t>
            </a:r>
          </a:p>
          <a:p>
            <a:r>
              <a:rPr lang="en-US" sz="1800" dirty="0" smtClean="0"/>
              <a:t>Complete condition testing?</a:t>
            </a:r>
          </a:p>
          <a:p>
            <a:r>
              <a:rPr lang="en-US" sz="1800" dirty="0" smtClean="0"/>
              <a:t>Partial </a:t>
            </a:r>
            <a:r>
              <a:rPr lang="en-US" sz="1800" dirty="0"/>
              <a:t>condition testing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Testing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test cases based on looping structure of the routine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Testing loops</a:t>
            </a:r>
          </a:p>
          <a:p>
            <a:pPr lvl="1" eaLnBrk="1" hangingPunct="1"/>
            <a:r>
              <a:rPr lang="en-US" smtClean="0"/>
              <a:t>Skip loop entirely</a:t>
            </a:r>
          </a:p>
          <a:p>
            <a:pPr lvl="1" eaLnBrk="1" hangingPunct="1"/>
            <a:r>
              <a:rPr lang="en-US" smtClean="0"/>
              <a:t>One pass</a:t>
            </a:r>
          </a:p>
          <a:p>
            <a:pPr lvl="1" eaLnBrk="1" hangingPunct="1"/>
            <a:r>
              <a:rPr lang="en-US" smtClean="0"/>
              <a:t>Two passes</a:t>
            </a:r>
          </a:p>
          <a:p>
            <a:pPr lvl="1" eaLnBrk="1" hangingPunct="1"/>
            <a:r>
              <a:rPr lang="en-US" smtClean="0"/>
              <a:t>N-1, N, and N+1 passes [N is the maximum number of passes]</a:t>
            </a:r>
          </a:p>
          <a:p>
            <a:pPr lvl="1" eaLnBrk="1" hangingPunct="1"/>
            <a:r>
              <a:rPr lang="en-US" smtClean="0"/>
              <a:t>M passes, where 2 &lt; M &lt; N-1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Loop Testing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5715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int ReadLine(istream &amp; is, char buf[], int bufLen) {</a:t>
            </a:r>
          </a:p>
          <a:p>
            <a:r>
              <a:rPr lang="en-US" sz="1400">
                <a:latin typeface="Courier New" pitchFamily="49" charset="0"/>
              </a:rPr>
              <a:t>    int count = 0;</a:t>
            </a:r>
          </a:p>
          <a:p>
            <a:r>
              <a:rPr lang="en-US" sz="1400">
                <a:latin typeface="Courier New" pitchFamily="49" charset="0"/>
              </a:rPr>
              <a:t>    while (count &lt; bufLen) {</a:t>
            </a:r>
          </a:p>
          <a:p>
            <a:r>
              <a:rPr lang="en-US" sz="1400">
                <a:latin typeface="Courier New" pitchFamily="49" charset="0"/>
              </a:rPr>
              <a:t>        int c = is.get();</a:t>
            </a:r>
          </a:p>
          <a:p>
            <a:r>
              <a:rPr lang="en-US" sz="1400">
                <a:latin typeface="Courier New" pitchFamily="49" charset="0"/>
              </a:rPr>
              <a:t>        if (c != -1 &amp;&amp; c != '\n')</a:t>
            </a:r>
          </a:p>
          <a:p>
            <a:r>
              <a:rPr lang="en-US" sz="1400">
                <a:latin typeface="Courier New" pitchFamily="49" charset="0"/>
              </a:rPr>
              <a:t>            buf[count++] = (char)c;</a:t>
            </a:r>
          </a:p>
          <a:p>
            <a:r>
              <a:rPr lang="en-US" sz="1400">
                <a:latin typeface="Courier New" pitchFamily="49" charset="0"/>
              </a:rPr>
              <a:t>        else</a:t>
            </a:r>
          </a:p>
          <a:p>
            <a:r>
              <a:rPr lang="en-US" sz="1400">
                <a:latin typeface="Courier New" pitchFamily="49" charset="0"/>
              </a:rPr>
              <a:t>            break;</a:t>
            </a:r>
          </a:p>
          <a:p>
            <a:r>
              <a:rPr lang="en-US" sz="1400">
                <a:latin typeface="Courier New" pitchFamily="49" charset="0"/>
              </a:rPr>
              <a:t>    }</a:t>
            </a:r>
          </a:p>
          <a:p>
            <a:r>
              <a:rPr lang="en-US" sz="1400">
                <a:latin typeface="Courier New" pitchFamily="49" charset="0"/>
              </a:rPr>
              <a:t>    return count;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4876800" y="2490788"/>
            <a:ext cx="307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What test cases do we need?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609600" y="3581400"/>
            <a:ext cx="7391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buFont typeface="Times New Roman" pitchFamily="18" charset="0"/>
              <a:buAutoNum type="arabicParenR"/>
            </a:pPr>
            <a:r>
              <a:rPr lang="en-US" sz="1800"/>
              <a:t>Skip loop entirely:</a:t>
            </a:r>
          </a:p>
          <a:p>
            <a:pPr marL="1371600" lvl="2" indent="-457200">
              <a:buFont typeface="Times New Roman" pitchFamily="18" charset="0"/>
              <a:buAutoNum type="alphaLcPeriod"/>
            </a:pPr>
            <a:r>
              <a:rPr lang="en-US" sz="1800"/>
              <a:t>bufLen == 0</a:t>
            </a:r>
          </a:p>
          <a:p>
            <a:pPr marL="914400" lvl="1" indent="-457200">
              <a:buFont typeface="Times New Roman" pitchFamily="18" charset="0"/>
              <a:buAutoNum type="arabicParenR"/>
            </a:pPr>
            <a:r>
              <a:rPr lang="en-US" sz="1800"/>
              <a:t>Exactly one pass:</a:t>
            </a:r>
          </a:p>
          <a:p>
            <a:pPr marL="1371600" lvl="2" indent="-457200">
              <a:buFont typeface="Times New Roman" pitchFamily="18" charset="0"/>
              <a:buAutoNum type="alphaLcPeriod"/>
            </a:pPr>
            <a:r>
              <a:rPr lang="en-US" sz="1800"/>
              <a:t>line of length 1 (including the '\n') OR bufLen == 1</a:t>
            </a:r>
          </a:p>
          <a:p>
            <a:pPr marL="914400" lvl="1" indent="-457200">
              <a:buFont typeface="Times New Roman" pitchFamily="18" charset="0"/>
              <a:buAutoNum type="arabicParenR"/>
            </a:pPr>
            <a:r>
              <a:rPr lang="en-US" sz="1800"/>
              <a:t>Exactly two passes:</a:t>
            </a:r>
          </a:p>
          <a:p>
            <a:pPr marL="1371600" lvl="2" indent="-457200">
              <a:buFont typeface="Times New Roman" pitchFamily="18" charset="0"/>
              <a:buAutoNum type="alphaLcPeriod"/>
            </a:pPr>
            <a:r>
              <a:rPr lang="en-US" sz="1800"/>
              <a:t>line of length 2 OR bufLen == 2</a:t>
            </a:r>
          </a:p>
          <a:p>
            <a:pPr marL="914400" lvl="1" indent="-457200">
              <a:buFont typeface="Times New Roman" pitchFamily="18" charset="0"/>
              <a:buAutoNum type="arabicParenR"/>
            </a:pPr>
            <a:r>
              <a:rPr lang="en-US" sz="1800"/>
              <a:t>N-1, N, and N+1 passes:</a:t>
            </a:r>
          </a:p>
          <a:p>
            <a:pPr marL="1371600" lvl="2" indent="-457200">
              <a:buFont typeface="Times New Roman" pitchFamily="18" charset="0"/>
              <a:buAutoNum type="alphaLcPeriod"/>
            </a:pPr>
            <a:r>
              <a:rPr lang="en-US" sz="1800"/>
              <a:t>lines of length bufLen-1, bufLen, and bufLen+1</a:t>
            </a:r>
          </a:p>
          <a:p>
            <a:pPr marL="914400" lvl="1" indent="-457200">
              <a:buFont typeface="Times New Roman" pitchFamily="18" charset="0"/>
              <a:buAutoNum type="arabicParenR"/>
            </a:pPr>
            <a:r>
              <a:rPr lang="en-US" sz="1800"/>
              <a:t>M passes, where 2 &lt; M &lt; N-1</a:t>
            </a:r>
          </a:p>
          <a:p>
            <a:pPr marL="1371600" lvl="2" indent="-457200">
              <a:buFont typeface="Times New Roman" pitchFamily="18" charset="0"/>
              <a:buAutoNum type="alphaLcPeriod"/>
            </a:pPr>
            <a:r>
              <a:rPr lang="en-US" sz="1800"/>
              <a:t>line of length bufLen 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Flow Testing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The techniques discussed so far have all been based on "control flow"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You can also design test cases based on "data flow“ (i.e., how data flows through the code)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Some statements "define" a variable’s value (i.e., a “variable definition”)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Variable declarations with initial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Incoming parameter values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Some statements "use" variable’s value (i.e., a “variable use”)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Expressions on right side of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Boolean condition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Parameter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Flow Testing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every "use" of a variable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Determine all possible places in the program where the variable could have been defined (i.e., given its most recent value)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Create a test case for each possible (Definition, Use)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Flow Testing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46125" y="2135188"/>
            <a:ext cx="26289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If ( Condition 1 ) {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= a;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  <a:p>
            <a:r>
              <a:rPr lang="en-US" sz="1600">
                <a:latin typeface="Courier New" pitchFamily="49" charset="0"/>
              </a:rPr>
              <a:t>Else {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= b;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If ( Condition 2 ) {</a:t>
            </a:r>
          </a:p>
          <a:p>
            <a:r>
              <a:rPr lang="en-US" sz="1600">
                <a:latin typeface="Courier New" pitchFamily="49" charset="0"/>
              </a:rPr>
              <a:t>    y = </a:t>
            </a:r>
            <a:r>
              <a:rPr lang="en-US" sz="1600" b="1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+ 1;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  <a:p>
            <a:r>
              <a:rPr lang="en-US" sz="1600">
                <a:latin typeface="Courier New" pitchFamily="49" charset="0"/>
              </a:rPr>
              <a:t>Else {</a:t>
            </a:r>
          </a:p>
          <a:p>
            <a:r>
              <a:rPr lang="en-US" sz="1600">
                <a:latin typeface="Courier New" pitchFamily="49" charset="0"/>
              </a:rPr>
              <a:t>    y = </a:t>
            </a:r>
            <a:r>
              <a:rPr lang="en-US" sz="1600" b="1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– 1;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946525" y="2098675"/>
            <a:ext cx="365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test cases do we need?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038600" y="3781425"/>
            <a:ext cx="2578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 (x = a, y = x + 1)</a:t>
            </a:r>
          </a:p>
          <a:p>
            <a:r>
              <a:rPr lang="en-US"/>
              <a:t>2. (x = b, y = x + 1)</a:t>
            </a:r>
          </a:p>
          <a:p>
            <a:r>
              <a:rPr lang="en-US"/>
              <a:t>3. (x = a, y = x – 1)</a:t>
            </a:r>
          </a:p>
          <a:p>
            <a:r>
              <a:rPr lang="en-US"/>
              <a:t>4. (x = b, y = x – 1)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4038600" y="2819400"/>
            <a:ext cx="4186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Definitions:  1) x = a;  2) x = b;</a:t>
            </a:r>
          </a:p>
          <a:p>
            <a:r>
              <a:rPr lang="en-US"/>
              <a:t>Uses:  1) y = x + 1;  2) y = x –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Flow Testing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 action="ppaction://hlinkfile"/>
              </a:rPr>
              <a:t>Example</a:t>
            </a:r>
            <a:r>
              <a:rPr lang="en-US" smtClean="0"/>
              <a:t> Use data flow testing to design a set of test cases for this subroutine.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Box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a testing perspective, looking at the class's internal implementation, in addition to its inputs and expected outputs, enables you to test it more thoroughly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Testing that is based both on expected external behavior and knowledge of internal implementation is called "white box testing"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condition testing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/>
              <a:t>Testing relational sub-expressions</a:t>
            </a:r>
          </a:p>
          <a:p>
            <a:pPr eaLnBrk="1" hangingPunct="1"/>
            <a:r>
              <a:rPr lang="en-US" smtClean="0"/>
              <a:t>(E1 op E2)</a:t>
            </a:r>
          </a:p>
          <a:p>
            <a:pPr eaLnBrk="1" hangingPunct="1"/>
            <a:r>
              <a:rPr lang="en-US" smtClean="0"/>
              <a:t>==, !=, &lt;, &lt;=, &gt;, &gt;=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Three test cases to try:</a:t>
            </a:r>
          </a:p>
          <a:p>
            <a:pPr lvl="1" eaLnBrk="1" hangingPunct="1"/>
            <a:r>
              <a:rPr lang="en-US" smtClean="0"/>
              <a:t>Test E1 == E2</a:t>
            </a:r>
          </a:p>
          <a:p>
            <a:pPr lvl="1" eaLnBrk="1" hangingPunct="1"/>
            <a:r>
              <a:rPr lang="en-US" smtClean="0"/>
              <a:t>Test E1 slightly bigger than E2</a:t>
            </a:r>
          </a:p>
          <a:p>
            <a:pPr lvl="1" eaLnBrk="1" hangingPunct="1"/>
            <a:r>
              <a:rPr lang="en-US" smtClean="0"/>
              <a:t>Test E1 slightly smaller than E2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Boundary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Look for boundary conditions in the code, and create test cases for boundary – 1, boundary, boundary + 1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4743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void sort(int[] data) {</a:t>
            </a:r>
          </a:p>
          <a:p>
            <a:r>
              <a:rPr lang="en-US" sz="1800">
                <a:latin typeface="Courier New" pitchFamily="49" charset="0"/>
              </a:rPr>
              <a:t>	if (data.length &lt; 30)</a:t>
            </a:r>
          </a:p>
          <a:p>
            <a:r>
              <a:rPr lang="en-US" sz="1800">
                <a:latin typeface="Courier New" pitchFamily="49" charset="0"/>
              </a:rPr>
              <a:t>		insertionSort(data);</a:t>
            </a:r>
          </a:p>
          <a:p>
            <a:r>
              <a:rPr lang="en-US" sz="1800">
                <a:latin typeface="Courier New" pitchFamily="49" charset="0"/>
              </a:rPr>
              <a:t>	else</a:t>
            </a:r>
          </a:p>
          <a:p>
            <a:r>
              <a:rPr lang="en-US" sz="1800">
                <a:latin typeface="Courier New" pitchFamily="49" charset="0"/>
              </a:rPr>
              <a:t>		quickSort(data);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Internal Boundary Testing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81000" y="739775"/>
            <a:ext cx="5586413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const int CHUNK_SIZE = 100;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char * ReadLine(istream &amp; is) {</a:t>
            </a:r>
          </a:p>
          <a:p>
            <a:r>
              <a:rPr lang="en-US" sz="1400">
                <a:latin typeface="Courier New" pitchFamily="49" charset="0"/>
              </a:rPr>
              <a:t>	int c = is.get();</a:t>
            </a:r>
          </a:p>
          <a:p>
            <a:r>
              <a:rPr lang="en-US" sz="1400">
                <a:latin typeface="Courier New" pitchFamily="49" charset="0"/>
              </a:rPr>
              <a:t>	if (c == -1) {</a:t>
            </a:r>
          </a:p>
          <a:p>
            <a:r>
              <a:rPr lang="en-US" sz="1400">
                <a:latin typeface="Courier New" pitchFamily="49" charset="0"/>
              </a:rPr>
              <a:t>		return 0;</a:t>
            </a:r>
          </a:p>
          <a:p>
            <a:r>
              <a:rPr lang="en-US" sz="1400">
                <a:latin typeface="Courier New" pitchFamily="49" charset="0"/>
              </a:rPr>
              <a:t>	}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	char * buf = new char[CHUNK_SIZE];</a:t>
            </a:r>
          </a:p>
          <a:p>
            <a:r>
              <a:rPr lang="en-US" sz="1400">
                <a:latin typeface="Courier New" pitchFamily="49" charset="0"/>
              </a:rPr>
              <a:t>	int bufSize = CHUNK_SIZE;</a:t>
            </a:r>
          </a:p>
          <a:p>
            <a:r>
              <a:rPr lang="en-US" sz="1400">
                <a:latin typeface="Courier New" pitchFamily="49" charset="0"/>
              </a:rPr>
              <a:t>	int strSize = 0;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	while (c != '\n' &amp;&amp; c != -1) {</a:t>
            </a:r>
          </a:p>
          <a:p>
            <a:r>
              <a:rPr lang="en-US" sz="1400">
                <a:latin typeface="Courier New" pitchFamily="49" charset="0"/>
              </a:rPr>
              <a:t>		if (strSize == bufSize - 1) {</a:t>
            </a:r>
          </a:p>
          <a:p>
            <a:r>
              <a:rPr lang="en-US" sz="1400">
                <a:latin typeface="Courier New" pitchFamily="49" charset="0"/>
              </a:rPr>
              <a:t>			buf = Grow(buf, bufSize);</a:t>
            </a:r>
          </a:p>
          <a:p>
            <a:r>
              <a:rPr lang="en-US" sz="1400">
                <a:latin typeface="Courier New" pitchFamily="49" charset="0"/>
              </a:rPr>
              <a:t>			bufSize += CHUNK_SIZE;</a:t>
            </a:r>
          </a:p>
          <a:p>
            <a:r>
              <a:rPr lang="en-US" sz="1400">
                <a:latin typeface="Courier New" pitchFamily="49" charset="0"/>
              </a:rPr>
              <a:t>		}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		buf[strSize++] = (char)c;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		c = is.get();</a:t>
            </a:r>
          </a:p>
          <a:p>
            <a:r>
              <a:rPr lang="en-US" sz="1400">
                <a:latin typeface="Courier New" pitchFamily="49" charset="0"/>
              </a:rPr>
              <a:t>	}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	buf[strSize] = '\0';</a:t>
            </a:r>
          </a:p>
          <a:p>
            <a:r>
              <a:rPr lang="en-US" sz="1400">
                <a:latin typeface="Courier New" pitchFamily="49" charset="0"/>
              </a:rPr>
              <a:t>	</a:t>
            </a:r>
          </a:p>
          <a:p>
            <a:r>
              <a:rPr lang="en-US" sz="1400">
                <a:latin typeface="Courier New" pitchFamily="49" charset="0"/>
              </a:rPr>
              <a:t>	return buf;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  <a:p>
            <a:endParaRPr lang="en-US" sz="1400">
              <a:latin typeface="Courier New" pitchFamily="49" charset="0"/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876800" y="1600200"/>
            <a:ext cx="362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Lines of length 99, 100, 101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708525" y="1031875"/>
            <a:ext cx="365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test cases do we need?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 Errors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 the code for data type-related errors such as:</a:t>
            </a:r>
          </a:p>
          <a:p>
            <a:pPr lvl="1" eaLnBrk="1" hangingPunct="1"/>
            <a:r>
              <a:rPr lang="en-US" smtClean="0"/>
              <a:t>Arithmetic overflow</a:t>
            </a:r>
          </a:p>
          <a:p>
            <a:pPr lvl="2" eaLnBrk="1" hangingPunct="1"/>
            <a:r>
              <a:rPr lang="en-US" smtClean="0"/>
              <a:t>If two numbers are multiplied together, what happens if they're both large positive values?  Large negative values?</a:t>
            </a:r>
          </a:p>
          <a:p>
            <a:pPr lvl="2" eaLnBrk="1" hangingPunct="1"/>
            <a:r>
              <a:rPr lang="en-US" smtClean="0"/>
              <a:t>Is divide-by-zero possible?</a:t>
            </a:r>
          </a:p>
          <a:p>
            <a:pPr lvl="1" eaLnBrk="1" hangingPunct="1"/>
            <a:r>
              <a:rPr lang="en-US" smtClean="0"/>
              <a:t>Other kinds of overflow</a:t>
            </a:r>
          </a:p>
          <a:p>
            <a:pPr lvl="2" eaLnBrk="1" hangingPunct="1"/>
            <a:r>
              <a:rPr lang="en-US" smtClean="0"/>
              <a:t>If two strings are concatenated together, what happens if they're both unusually long</a:t>
            </a:r>
          </a:p>
          <a:p>
            <a:pPr lvl="1" eaLnBrk="1" hangingPunct="1"/>
            <a:r>
              <a:rPr lang="en-US" smtClean="0"/>
              <a:t>Casting a larger numeric data type to a smaller one</a:t>
            </a:r>
          </a:p>
          <a:p>
            <a:pPr lvl="2" eaLnBrk="1" hangingPunct="1"/>
            <a:r>
              <a:rPr lang="en-US" smtClean="0"/>
              <a:t>short s = (short)x;	// x is an int</a:t>
            </a:r>
          </a:p>
          <a:p>
            <a:pPr lvl="1" eaLnBrk="1" hangingPunct="1"/>
            <a:r>
              <a:rPr lang="en-US" smtClean="0"/>
              <a:t>Combined signed/unsigned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Assumptions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 the code for built-in assumptions that may be incorrect</a:t>
            </a:r>
          </a:p>
          <a:p>
            <a:pPr lvl="1" eaLnBrk="1" hangingPunct="1"/>
            <a:r>
              <a:rPr lang="en-US" smtClean="0"/>
              <a:t>Year begins with 19</a:t>
            </a:r>
          </a:p>
          <a:p>
            <a:pPr lvl="1" eaLnBrk="1" hangingPunct="1"/>
            <a:r>
              <a:rPr lang="en-US" smtClean="0"/>
              <a:t>Age is less than 100</a:t>
            </a:r>
          </a:p>
          <a:p>
            <a:pPr lvl="1" eaLnBrk="1" hangingPunct="1"/>
            <a:r>
              <a:rPr lang="en-US" smtClean="0"/>
              <a:t>String is non-empty</a:t>
            </a:r>
          </a:p>
          <a:p>
            <a:pPr lvl="1" eaLnBrk="1" hangingPunct="1"/>
            <a:r>
              <a:rPr lang="en-US" smtClean="0"/>
              <a:t>Protocol in URL is all lower-case</a:t>
            </a:r>
          </a:p>
          <a:p>
            <a:pPr lvl="2" eaLnBrk="1" hangingPunct="1"/>
            <a:r>
              <a:rPr lang="en-US" smtClean="0"/>
              <a:t>What about "hTtP://..." or FTP://...?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Limitations of white box testing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Whatever blind spots you had when writing the code will carry over into your white box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Testing by independent test group is also necessary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Developers often test with the intent to prove that the code works rather than proving that it doesn't work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Developers tend to skip the more sophisticated types of white box tests (e.g., condition testing, data flow testing, loop testing, etc.), relying mostly on line coverage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White box testing focuses on testing the code that's there.  If something is missing (e.g., you forgot to handle a particular case), white box testing might not help you.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There are many kinds of errors that white box testing won't find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Timing and concurrency bugs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Performance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Usability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Box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White box testing is primarily used during unit testing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Unit testing is usually performed by the engineer who wrote the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</a:t>
            </a:r>
            <a:r>
              <a:rPr lang="en-US" dirty="0" smtClean="0"/>
              <a:t>some cases </a:t>
            </a:r>
            <a:r>
              <a:rPr lang="en-US" dirty="0" smtClean="0"/>
              <a:t>an independent tester might do unit </a:t>
            </a:r>
            <a:r>
              <a:rPr lang="en-US" dirty="0" smtClean="0"/>
              <a:t>testing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Complete Path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Test ALL possible paths through a subroutine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Example</a:t>
            </a:r>
            <a:r>
              <a:rPr lang="en-US" dirty="0" smtClean="0"/>
              <a:t> What test cases are needed to achieve complete path coverage of this subroutine?</a:t>
            </a:r>
          </a:p>
          <a:p>
            <a:endParaRPr lang="en-US" dirty="0" smtClean="0"/>
          </a:p>
          <a:p>
            <a:r>
              <a:rPr lang="en-US" dirty="0" smtClean="0"/>
              <a:t>Some paths may be impossible to achieve.  Skip those paths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Often there are too many paths to test them all, especially if there are loops in the code.  In this case, we use less complete approaches:</a:t>
            </a:r>
          </a:p>
          <a:p>
            <a:pPr lvl="1"/>
            <a:r>
              <a:rPr lang="en-US" dirty="0" smtClean="0"/>
              <a:t>Line coverage</a:t>
            </a:r>
          </a:p>
          <a:p>
            <a:pPr lvl="1"/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Condition testing</a:t>
            </a:r>
          </a:p>
          <a:p>
            <a:pPr lvl="1"/>
            <a:r>
              <a:rPr lang="en-US" dirty="0" smtClean="0"/>
              <a:t>Loop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Line coverage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At a minimum, every line of code should be executed by at least one test case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hlinkClick r:id="rId3" action="ppaction://hlinkfile"/>
              </a:rPr>
              <a:t>Example</a:t>
            </a:r>
            <a:r>
              <a:rPr lang="en-US" dirty="0" smtClean="0"/>
              <a:t> What test cases are needed to achieve complete line coverage of this subroutine?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Developers tend to significantly overestimate the level of line coverage achieved by their tests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Coverage tools (like </a:t>
            </a:r>
            <a:r>
              <a:rPr lang="en-US" dirty="0" err="1" smtClean="0"/>
              <a:t>Cobertura</a:t>
            </a:r>
            <a:r>
              <a:rPr lang="en-US" dirty="0" smtClean="0"/>
              <a:t>) are important for getting a realistic sense of how completely your tests cover the code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Complete line coverage is necessary, but not sufficient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 coverage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Similar to line coverage, but stronger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Test every branch in all possible directions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 both positive and negative directions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Switch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 every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no default case, test a value that doesn't match any case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Loop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 for both 0 and &gt; 0 iterations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 coverage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3" action="ppaction://hlinkfile"/>
              </a:rPr>
              <a:t>Example</a:t>
            </a:r>
            <a:r>
              <a:rPr lang="en-US" dirty="0" smtClean="0"/>
              <a:t> What test cases are needed to achieve complete branch coverage of this subroutine?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Why isn't branch coverage the same thing as line coverage?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 coverage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3" action="ppaction://hlinkfile"/>
              </a:rPr>
              <a:t>Example</a:t>
            </a:r>
            <a:r>
              <a:rPr lang="en-US" dirty="0" smtClean="0"/>
              <a:t> What test cases are needed to achieve complete branch coverage of this subroutine?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Why isn't branch coverage the same thing as code coverage?</a:t>
            </a:r>
          </a:p>
          <a:p>
            <a:pPr lvl="1" eaLnBrk="1" hangingPunct="1"/>
            <a:r>
              <a:rPr lang="en-US" dirty="0" smtClean="0"/>
              <a:t>Consider an if with no else, or a switch with no default case</a:t>
            </a:r>
          </a:p>
          <a:p>
            <a:pPr lvl="1" eaLnBrk="1" hangingPunct="1"/>
            <a:r>
              <a:rPr lang="en-US" dirty="0" smtClean="0"/>
              <a:t>Line coverage can be achieved without achieving branch coverage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Complete Condition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compound condition, 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Find the </a:t>
            </a:r>
            <a:r>
              <a:rPr lang="en-US" u="sng" dirty="0" smtClean="0"/>
              <a:t>simple</a:t>
            </a:r>
            <a:r>
              <a:rPr lang="en-US" dirty="0" smtClean="0"/>
              <a:t> sub-expressions that make up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 pieces with no ANDs or 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Suppose there are n of them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a test case for all 2</a:t>
            </a:r>
            <a:r>
              <a:rPr lang="en-US" baseline="30000" dirty="0" smtClean="0"/>
              <a:t>n</a:t>
            </a:r>
            <a:r>
              <a:rPr lang="en-US" dirty="0" smtClean="0"/>
              <a:t> T/F combinations of the simple sub-expressions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(!done &amp;&amp; (value &lt; 100 || c == 'X'))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 sub-expressions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!done,   value &lt; 100,   c == 'X'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 =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Need 8 test cases to test all possibilities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6620</TotalTime>
  <Words>1907</Words>
  <Application>Microsoft Office PowerPoint</Application>
  <PresentationFormat>On-screen Show (4:3)</PresentationFormat>
  <Paragraphs>357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White Box Testing</vt:lpstr>
      <vt:lpstr>White Box Testing</vt:lpstr>
      <vt:lpstr>White Box Testing</vt:lpstr>
      <vt:lpstr>Complete Path Coverage</vt:lpstr>
      <vt:lpstr>Line coverage</vt:lpstr>
      <vt:lpstr>Branch coverage</vt:lpstr>
      <vt:lpstr>Branch coverage</vt:lpstr>
      <vt:lpstr>Branch coverage</vt:lpstr>
      <vt:lpstr>Complete Condition testing</vt:lpstr>
      <vt:lpstr>Complete Condition testing</vt:lpstr>
      <vt:lpstr>Partial Condition Testing</vt:lpstr>
      <vt:lpstr>Partial Condition testing</vt:lpstr>
      <vt:lpstr>What test cases do we need to achieve</vt:lpstr>
      <vt:lpstr>Loop Testing</vt:lpstr>
      <vt:lpstr>Loop Testing</vt:lpstr>
      <vt:lpstr>Data Flow Testing</vt:lpstr>
      <vt:lpstr>Data Flow Testing</vt:lpstr>
      <vt:lpstr>Data Flow Testing</vt:lpstr>
      <vt:lpstr>Data Flow Testing</vt:lpstr>
      <vt:lpstr>Relational condition testing</vt:lpstr>
      <vt:lpstr>Internal Boundary Testing</vt:lpstr>
      <vt:lpstr>Internal Boundary Testing</vt:lpstr>
      <vt:lpstr>Data Type Errors</vt:lpstr>
      <vt:lpstr>Built-in Assumptions</vt:lpstr>
      <vt:lpstr>Limitations of white box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rodham</cp:lastModifiedBy>
  <cp:revision>695</cp:revision>
  <dcterms:created xsi:type="dcterms:W3CDTF">1601-01-01T00:00:00Z</dcterms:created>
  <dcterms:modified xsi:type="dcterms:W3CDTF">2012-11-27T17:40:19Z</dcterms:modified>
</cp:coreProperties>
</file>